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2" r:id="rId1"/>
    <p:sldMasterId id="2147483707" r:id="rId2"/>
    <p:sldMasterId id="2147483728" r:id="rId3"/>
    <p:sldMasterId id="2147483761" r:id="rId4"/>
    <p:sldMasterId id="2147483801" r:id="rId5"/>
    <p:sldMasterId id="2147483838" r:id="rId6"/>
  </p:sldMasterIdLst>
  <p:notesMasterIdLst>
    <p:notesMasterId r:id="rId55"/>
  </p:notesMasterIdLst>
  <p:handoutMasterIdLst>
    <p:handoutMasterId r:id="rId56"/>
  </p:handoutMasterIdLst>
  <p:sldIdLst>
    <p:sldId id="924" r:id="rId7"/>
    <p:sldId id="1606" r:id="rId8"/>
    <p:sldId id="373" r:id="rId9"/>
    <p:sldId id="1556" r:id="rId10"/>
    <p:sldId id="1557" r:id="rId11"/>
    <p:sldId id="1634" r:id="rId12"/>
    <p:sldId id="1632" r:id="rId13"/>
    <p:sldId id="1590" r:id="rId14"/>
    <p:sldId id="1564" r:id="rId15"/>
    <p:sldId id="1580" r:id="rId16"/>
    <p:sldId id="1629" r:id="rId17"/>
    <p:sldId id="1624" r:id="rId18"/>
    <p:sldId id="1605" r:id="rId19"/>
    <p:sldId id="1599" r:id="rId20"/>
    <p:sldId id="981" r:id="rId21"/>
    <p:sldId id="1185" r:id="rId22"/>
    <p:sldId id="1191" r:id="rId23"/>
    <p:sldId id="1192" r:id="rId24"/>
    <p:sldId id="1115" r:id="rId25"/>
    <p:sldId id="980" r:id="rId26"/>
    <p:sldId id="1131" r:id="rId27"/>
    <p:sldId id="1132" r:id="rId28"/>
    <p:sldId id="1135" r:id="rId29"/>
    <p:sldId id="1137" r:id="rId30"/>
    <p:sldId id="1138" r:id="rId31"/>
    <p:sldId id="1139" r:id="rId32"/>
    <p:sldId id="1140" r:id="rId33"/>
    <p:sldId id="1141" r:id="rId34"/>
    <p:sldId id="1142" r:id="rId35"/>
    <p:sldId id="1143" r:id="rId36"/>
    <p:sldId id="1144" r:id="rId37"/>
    <p:sldId id="1145" r:id="rId38"/>
    <p:sldId id="1146" r:id="rId39"/>
    <p:sldId id="1147" r:id="rId40"/>
    <p:sldId id="1148" r:id="rId41"/>
    <p:sldId id="1112" r:id="rId42"/>
    <p:sldId id="1154" r:id="rId43"/>
    <p:sldId id="1155" r:id="rId44"/>
    <p:sldId id="1156" r:id="rId45"/>
    <p:sldId id="1157" r:id="rId46"/>
    <p:sldId id="1158" r:id="rId47"/>
    <p:sldId id="1159" r:id="rId48"/>
    <p:sldId id="1160" r:id="rId49"/>
    <p:sldId id="1190" r:id="rId50"/>
    <p:sldId id="1163" r:id="rId51"/>
    <p:sldId id="1164" r:id="rId52"/>
    <p:sldId id="1161" r:id="rId53"/>
    <p:sldId id="1130"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9FB"/>
    <a:srgbClr val="008CC4"/>
    <a:srgbClr val="003F69"/>
    <a:srgbClr val="00B2EF"/>
    <a:srgbClr val="AB1A86"/>
    <a:srgbClr val="FDB813"/>
    <a:srgbClr val="004370"/>
    <a:srgbClr val="969696"/>
    <a:srgbClr val="594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93" autoAdjust="0"/>
    <p:restoredTop sz="83383" autoAdjust="0"/>
  </p:normalViewPr>
  <p:slideViewPr>
    <p:cSldViewPr snapToGrid="0">
      <p:cViewPr varScale="1">
        <p:scale>
          <a:sx n="96" d="100"/>
          <a:sy n="96" d="100"/>
        </p:scale>
        <p:origin x="2504" y="160"/>
      </p:cViewPr>
      <p:guideLst>
        <p:guide orient="horz" pos="2160"/>
        <p:guide pos="2880"/>
      </p:guideLst>
    </p:cSldViewPr>
  </p:slideViewPr>
  <p:notesTextViewPr>
    <p:cViewPr>
      <p:scale>
        <a:sx n="3" d="2"/>
        <a:sy n="3" d="2"/>
      </p:scale>
      <p:origin x="0" y="0"/>
    </p:cViewPr>
  </p:notesTextViewPr>
  <p:sorterViewPr>
    <p:cViewPr>
      <p:scale>
        <a:sx n="140" d="100"/>
        <a:sy n="140" d="100"/>
      </p:scale>
      <p:origin x="0" y="0"/>
    </p:cViewPr>
  </p:sorterViewPr>
  <p:notesViewPr>
    <p:cSldViewPr snapToGrid="0">
      <p:cViewPr varScale="1">
        <p:scale>
          <a:sx n="75" d="100"/>
          <a:sy n="75" d="100"/>
        </p:scale>
        <p:origin x="2072" y="1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fr-FR" dirty="0"/>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fr-FR" dirty="0"/>
          </a:p>
        </p:txBody>
      </p:sp>
      <p:sp>
        <p:nvSpPr>
          <p:cNvPr id="1946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800"/>
            </a:lvl1pPr>
          </a:lstStyle>
          <a:p>
            <a:r>
              <a:rPr lang="en-US" altLang="fr-FR" dirty="0"/>
              <a:t>IBM Big Data &amp; Analytics</a:t>
            </a:r>
            <a:br>
              <a:rPr lang="en-US" altLang="fr-FR" sz="1200" dirty="0"/>
            </a:br>
            <a:r>
              <a:rPr lang="en-US" altLang="fr-FR" dirty="0"/>
              <a:t>© 2014 IBM Corporation</a:t>
            </a:r>
            <a:endParaRPr lang="en-US" altLang="fr-FR" sz="1200" dirty="0"/>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FA835AC-7D0B-44CC-BB55-0EC7DEF6FABF}" type="slidenum">
              <a:rPr lang="en-US" altLang="fr-FR"/>
              <a:pPr/>
              <a:t>‹#›</a:t>
            </a:fld>
            <a:endParaRPr lang="en-US" altLang="fr-FR" dirty="0"/>
          </a:p>
        </p:txBody>
      </p:sp>
    </p:spTree>
    <p:extLst>
      <p:ext uri="{BB962C8B-B14F-4D97-AF65-F5344CB8AC3E}">
        <p14:creationId xmlns:p14="http://schemas.microsoft.com/office/powerpoint/2010/main" val="362040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fr-FR" dirty="0"/>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fr-FR" dirty="0"/>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800"/>
            </a:lvl1pPr>
          </a:lstStyle>
          <a:p>
            <a:r>
              <a:rPr lang="en-US" altLang="fr-FR" dirty="0"/>
              <a:t>IBM Big Data &amp; Analytics</a:t>
            </a:r>
            <a:br>
              <a:rPr lang="en-US" altLang="fr-FR" sz="1200" dirty="0"/>
            </a:br>
            <a:r>
              <a:rPr lang="en-US" altLang="fr-FR" dirty="0"/>
              <a:t>© 2014 IBM Corporation</a:t>
            </a: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AD55C87-3BAA-44EE-9B67-87047DE8C86B}" type="slidenum">
              <a:rPr lang="en-US" altLang="fr-FR"/>
              <a:pPr/>
              <a:t>‹#›</a:t>
            </a:fld>
            <a:endParaRPr lang="en-US" altLang="fr-FR" dirty="0"/>
          </a:p>
        </p:txBody>
      </p:sp>
    </p:spTree>
    <p:extLst>
      <p:ext uri="{BB962C8B-B14F-4D97-AF65-F5344CB8AC3E}">
        <p14:creationId xmlns:p14="http://schemas.microsoft.com/office/powerpoint/2010/main" val="4124210562"/>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kdnuggets.com/2016/08/artificial-intelligence-dead-long-live-deep-learning.html" TargetMode="External"/><Relationship Id="rId7" Type="http://schemas.openxmlformats.org/officeDocument/2006/relationships/hyperlink" Target="https://en.wikipedia.org/wiki/Latent_variabl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Discriminative_model" TargetMode="External"/><Relationship Id="rId5" Type="http://schemas.openxmlformats.org/officeDocument/2006/relationships/hyperlink" Target="https://en.wikipedia.org/wiki/Statistics" TargetMode="External"/><Relationship Id="rId4" Type="http://schemas.openxmlformats.org/officeDocument/2006/relationships/hyperlink" Target="https://en.wikipedia.org/wiki/Probabilit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eweek.com/ebooks/224662510/95900/1613990/224664?qset=CONTEXT_STEP1&amp;mcss=y&amp;CCID=20367793204611971&amp;QTR=ZZf201608160825320Za20367793Zg172Zw47Zm623Zc204611971Zs20878ZZ&amp;CLK=989160916080007312&amp;&amp;exp=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E7E65F0-FAE4-B345-9FA2-1A49518D61A8}" type="slidenum">
              <a:rPr kumimoji="0" lang="en-US"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39577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must also be transformed into insights to create customer value. </a:t>
            </a:r>
          </a:p>
          <a:p>
            <a:endParaRPr lang="en-US" dirty="0"/>
          </a:p>
          <a:p>
            <a:r>
              <a:rPr lang="en-US" dirty="0"/>
              <a:t>The foundation to that is having a single, unified platform that can work with ALL of your data in new ways.  An integrated platform that can collect data of every type, no matter where it lives, and achieve freedom from ever-changing data sources.</a:t>
            </a:r>
          </a:p>
          <a:p>
            <a:endParaRPr lang="en-US" dirty="0"/>
          </a:p>
          <a:p>
            <a:r>
              <a:rPr lang="en-US" dirty="0"/>
              <a:t>A platform that organizes your data into a trusted, business-aligned source of truth, and delivers more flavors of data science and analytics to put your data to work in new ways for more audiences across the business. </a:t>
            </a:r>
          </a:p>
          <a:p>
            <a:endParaRPr lang="en-US" dirty="0"/>
          </a:p>
          <a:p>
            <a:r>
              <a:rPr lang="en-US" dirty="0"/>
              <a:t>One that can apply higher levels of automation, like machine learning, and AI to analyze it in smarter ways, incorporating previously unobtainable, evidence-based insights</a:t>
            </a:r>
          </a:p>
          <a:p>
            <a:r>
              <a:rPr lang="en-US" dirty="0"/>
              <a:t>into your decision processes and enabling new levels of engagement with clients without the need for direct human </a:t>
            </a:r>
            <a:r>
              <a:rPr lang="en-US" dirty="0" err="1"/>
              <a:t>internvention</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885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IBM Cloud is the cloud for smarter business. Trusted by thousands of enterprises across 20 industries as a faster, more secure journey to cloud and AI.</a:t>
            </a:r>
          </a:p>
          <a:p>
            <a:endParaRPr lang="en-US" dirty="0"/>
          </a:p>
          <a:p>
            <a:r>
              <a:rPr lang="en-US" dirty="0"/>
              <a:t>ONLY IBM CLOUD IS…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Built for all your applications – with a flexible multicloud architecture, that supports more opens standards to give you greater freedom and flexibility. With more delivery model choices, not just multitenant and single tenant, but also bare metal, mainframe on cloud, private cloud, and even managed cloud delivery models. More than any other vendor. As well as a proven, prescriptive approach that can guide your cloud journey, allowing you build new cloud-native apps, lift and shift key workloads like VMWare and SAP without recoding, and modernize existing applications to be cloud native, so you can move more to the cloud today.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 cloud that is AI Ready. That means a cloud designed to accelerate innovation with your data –all of it – on or off premises, structured or unstructured, yours/licensed or </a:t>
            </a:r>
            <a:r>
              <a:rPr lang="en-US" dirty="0" err="1"/>
              <a:t>partenr</a:t>
            </a:r>
            <a:r>
              <a:rPr lang="en-US" dirty="0"/>
              <a:t> data, or even IOT data anywhere in the world. One that helps you govern all of that data, and create new insights with more flavors of analytics, and high automation technologies, like machine learning, and AI that can enable more engaging client experiences.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r>
              <a:rPr lang="en-US" dirty="0"/>
              <a:t>The IBM Cloud is secure to the core – with continuous security for applications and hyper protection of data. The IBM Cloud is built on a secure foundation, with end-to-end encryption and data protection that brings decades of mainframe-strength security experience to the Cloud.  It empower developers with a highly secure container-based environment for cloud native applications on or off premises. And you also get full visibility and control across all your clouds and IT with integration to industry leading IBM Security &amp; Resilience capabilities on the cloud, and IBM’s extensive security, and compliance expertise that is specific to your industry.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94853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dirty="0"/>
              <a:t>The future of your business rides on the cloud architectures you’re defining today. And we believe we have a responsibility to help you get that journey right – for your success, and the success of your business.</a:t>
            </a:r>
          </a:p>
          <a:p>
            <a:endParaRPr lang="en-US" sz="900" dirty="0"/>
          </a:p>
          <a:p>
            <a:r>
              <a:rPr lang="en-US" sz="900" dirty="0"/>
              <a:t>That’s why we designed the IBM Cloud to meet you where you are in your journey, with an open, and flexible architecture that adapts to your specific business needs, from comprehensive security and compliance, to more cloud models, unified governance and AI for all your data, and proven methods and tools to help you create cloud native apps.  </a:t>
            </a:r>
          </a:p>
          <a:p>
            <a:endParaRPr lang="en-US" sz="900" dirty="0"/>
          </a:p>
          <a:p>
            <a:r>
              <a:rPr lang="en-US" sz="900" dirty="0"/>
              <a:t>And when you need it, IBM can help with extensive Industry expertise and proven methods that to help guide your journey, including strategy and design, </a:t>
            </a:r>
            <a:r>
              <a:rPr lang="en-US" sz="900" dirty="0" err="1"/>
              <a:t>implementain</a:t>
            </a:r>
            <a:r>
              <a:rPr lang="en-US" sz="900" dirty="0"/>
              <a:t> and integration, and operations and management to run and optimize your workloads. </a:t>
            </a:r>
          </a:p>
          <a:p>
            <a:endParaRPr lang="en-US" sz="900" dirty="0"/>
          </a:p>
          <a:p>
            <a:endParaRPr lang="en-US" sz="900" dirty="0"/>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12</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357057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IBM Plex Sans" panose="020B0503050000000000" pitchFamily="34" charset="0"/>
                <a:ea typeface="ＭＳ Ｐゴシック" charset="0"/>
                <a:cs typeface="ＭＳ Ｐゴシック" charset="0"/>
              </a:rPr>
              <a:t>IBM has helped thousands of clients realize the benefits of digital transformation…</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American Airlines</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AA is undergoing digital transformation across the business using cloud. IBM's unique expertise helped them speed that journey to cloud through a mix of migration, and cloud native innovation and modernization. In just four months, we helped them migrate aa.com, Mobile, Kiosk and Cargo apps from their legacy environment in the data center to IBM VMware IaaS significantly reducing capital expenses. They also wanted to innovate with cloud by offering dynamic rebooking of traveler flights during travel impacting events. Modernizing multiple back end monolithic reservation systems was going to take years to deliver. IBM consulting expertise (Garage/GBS) helped them develop and launch a new front end in 4.5 months on IBM's public cloud and securely integrate the new front end into their existing on </a:t>
            </a:r>
            <a:r>
              <a:rPr lang="en-US" sz="900" kern="1200" dirty="0" err="1">
                <a:solidFill>
                  <a:schemeClr val="tx1"/>
                </a:solidFill>
                <a:effectLst/>
                <a:latin typeface="IBM Plex Sans" panose="020B0503050000000000" pitchFamily="34" charset="0"/>
                <a:ea typeface="ＭＳ Ｐゴシック" charset="0"/>
                <a:cs typeface="ＭＳ Ｐゴシック" charset="0"/>
              </a:rPr>
              <a:t>prem</a:t>
            </a:r>
            <a:r>
              <a:rPr lang="en-US" sz="900" kern="1200" dirty="0">
                <a:solidFill>
                  <a:schemeClr val="tx1"/>
                </a:solidFill>
                <a:effectLst/>
                <a:latin typeface="IBM Plex Sans" panose="020B0503050000000000" pitchFamily="34" charset="0"/>
                <a:ea typeface="ＭＳ Ｐゴシック" charset="0"/>
                <a:cs typeface="ＭＳ Ｐゴシック" charset="0"/>
              </a:rPr>
              <a:t> systems.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https://www.youtube.com/watch?v=t1PgNr8VMLc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Westpac</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Westpac is undergoing digital transformation as the means to save the bank millions of dollars in technology costs each year and create new tech products much faster. They are leveraging IBM expertise and IBM Cloud private to accelerate the move of their core banking applications to the cloud, </a:t>
            </a:r>
            <a:r>
              <a:rPr lang="en-US" sz="900" kern="1200" dirty="0" err="1">
                <a:solidFill>
                  <a:schemeClr val="tx1"/>
                </a:solidFill>
                <a:effectLst/>
                <a:latin typeface="IBM Plex Sans" panose="020B0503050000000000" pitchFamily="34" charset="0"/>
                <a:ea typeface="ＭＳ Ｐゴシック" charset="0"/>
                <a:cs typeface="ＭＳ Ｐゴシック" charset="0"/>
              </a:rPr>
              <a:t>realizng</a:t>
            </a:r>
            <a:r>
              <a:rPr lang="en-US" sz="900" kern="1200" dirty="0">
                <a:solidFill>
                  <a:schemeClr val="tx1"/>
                </a:solidFill>
                <a:effectLst/>
                <a:latin typeface="IBM Plex Sans" panose="020B0503050000000000" pitchFamily="34" charset="0"/>
                <a:ea typeface="ＭＳ Ｐゴシック" charset="0"/>
                <a:cs typeface="ＭＳ Ｐゴシック" charset="0"/>
              </a:rPr>
              <a:t> 10 times faster development, three times cheaper, in a secure environment.  They </a:t>
            </a:r>
            <a:r>
              <a:rPr lang="en-US" sz="900" kern="1200" dirty="0" err="1">
                <a:solidFill>
                  <a:schemeClr val="tx1"/>
                </a:solidFill>
                <a:effectLst/>
                <a:latin typeface="IBM Plex Sans" panose="020B0503050000000000" pitchFamily="34" charset="0"/>
                <a:ea typeface="ＭＳ Ｐゴシック" charset="0"/>
                <a:cs typeface="ＭＳ Ｐゴシック" charset="0"/>
              </a:rPr>
              <a:t>plannned</a:t>
            </a:r>
            <a:r>
              <a:rPr lang="en-US" sz="900" kern="1200" dirty="0">
                <a:solidFill>
                  <a:schemeClr val="tx1"/>
                </a:solidFill>
                <a:effectLst/>
                <a:latin typeface="IBM Plex Sans" panose="020B0503050000000000" pitchFamily="34" charset="0"/>
                <a:ea typeface="ＭＳ Ｐゴシック" charset="0"/>
                <a:cs typeface="ＭＳ Ｐゴシック" charset="0"/>
              </a:rPr>
              <a:t> to move 20 apps in the first year, but have moved more than 30 apps and are accelerating their pace. IBM cloud enables their hybrid-platform-as-a-service (</a:t>
            </a:r>
            <a:r>
              <a:rPr lang="en-US" sz="900" kern="1200" dirty="0" err="1">
                <a:solidFill>
                  <a:schemeClr val="tx1"/>
                </a:solidFill>
                <a:effectLst/>
                <a:latin typeface="IBM Plex Sans" panose="020B0503050000000000" pitchFamily="34" charset="0"/>
                <a:ea typeface="ＭＳ Ｐゴシック" charset="0"/>
                <a:cs typeface="ＭＳ Ｐゴシック" charset="0"/>
              </a:rPr>
              <a:t>HPaaS</a:t>
            </a:r>
            <a:r>
              <a:rPr lang="en-US" sz="900" kern="1200" dirty="0">
                <a:solidFill>
                  <a:schemeClr val="tx1"/>
                </a:solidFill>
                <a:effectLst/>
                <a:latin typeface="IBM Plex Sans" panose="020B0503050000000000" pitchFamily="34" charset="0"/>
                <a:ea typeface="ＭＳ Ｐゴシック" charset="0"/>
                <a:cs typeface="ＭＳ Ｐゴシック" charset="0"/>
              </a:rPr>
              <a:t>) strategy, whereby the bank can make systems work together whether they are hosted inhouse, in its offsite private cloud or on public cloud platforms, such as Amazon Web Services or Microsoft's Azure.</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https://www.afr.com/technology/cloud-computing/westpac-claims-advantage-with-cloud-computing-milestone-20180601-h10ueb</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Hertz</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Hertz is using cloud to accelerate digital transformation across multiple brands (Dollar, Thrifty, </a:t>
            </a:r>
            <a:r>
              <a:rPr lang="en-US" sz="900" kern="1200" dirty="0" err="1">
                <a:solidFill>
                  <a:schemeClr val="tx1"/>
                </a:solidFill>
                <a:effectLst/>
                <a:latin typeface="IBM Plex Sans" panose="020B0503050000000000" pitchFamily="34" charset="0"/>
                <a:ea typeface="ＭＳ Ｐゴシック" charset="0"/>
                <a:cs typeface="ＭＳ Ｐゴシック" charset="0"/>
              </a:rPr>
              <a:t>etc</a:t>
            </a:r>
            <a:r>
              <a:rPr lang="en-US" sz="900" kern="1200" dirty="0">
                <a:solidFill>
                  <a:schemeClr val="tx1"/>
                </a:solidFill>
                <a:effectLst/>
                <a:latin typeface="IBM Plex Sans" panose="020B0503050000000000" pitchFamily="34" charset="0"/>
                <a:ea typeface="ＭＳ Ｐゴシック" charset="0"/>
                <a:cs typeface="ＭＳ Ｐゴシック" charset="0"/>
              </a:rPr>
              <a:t>) each with their own systems.  IBM is helping them rewrite their core systems, across digital channels, reservations, rates, and various others.  The newly rewritten system is focused on the customer experience and brings together their different brands into a single experience.  The IBM Cloud Garage is helping speed modernization with microservice based apps and Kubernetes architecture and </a:t>
            </a:r>
            <a:r>
              <a:rPr lang="en-US" sz="900" kern="1200" dirty="0" err="1">
                <a:solidFill>
                  <a:schemeClr val="tx1"/>
                </a:solidFill>
                <a:effectLst/>
                <a:latin typeface="IBM Plex Sans" panose="020B0503050000000000" pitchFamily="34" charset="0"/>
                <a:ea typeface="ＭＳ Ｐゴシック" charset="0"/>
                <a:cs typeface="ＭＳ Ｐゴシック" charset="0"/>
              </a:rPr>
              <a:t>terraforma</a:t>
            </a:r>
            <a:r>
              <a:rPr lang="en-US" sz="900" kern="1200" dirty="0">
                <a:solidFill>
                  <a:schemeClr val="tx1"/>
                </a:solidFill>
                <a:effectLst/>
                <a:latin typeface="IBM Plex Sans" panose="020B0503050000000000" pitchFamily="34" charset="0"/>
                <a:ea typeface="ＭＳ Ｐゴシック" charset="0"/>
                <a:cs typeface="ＭＳ Ｐゴシック" charset="0"/>
              </a:rPr>
              <a:t> based provisioning to support cloud native pattern deployment and management in portable way across multi-vendor, multi-cloud and on-premises and off - including IBM's public cloud as well as IBM Cloud Private running on 3rd party clouds (including AWS and Microsoft).</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https://www-03.ibm.com/press/us/en/pressrelease/53328.wss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err="1">
                <a:solidFill>
                  <a:schemeClr val="tx1"/>
                </a:solidFill>
                <a:effectLst/>
                <a:latin typeface="IBM Plex Sans" panose="020B0503050000000000" pitchFamily="34" charset="0"/>
                <a:ea typeface="ＭＳ Ｐゴシック" charset="0"/>
                <a:cs typeface="ＭＳ Ｐゴシック" charset="0"/>
              </a:rPr>
              <a:t>Bredesco</a:t>
            </a:r>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Bradesco is a retail bank, present in 100%  of Brazilian cities, and running 25% of Brazil’s GDP on a daily basis. They were looking to reinvent themselves to serve digitally savvy new markets. They launched a new digital bank called Next, targeting millennials with language, services and products suitable for the hyperconnected people.  Seeing 3 thousands new clients per day. To respond to digital requirements, they defined a hybrid IT model, including IBM Cloud Private, integrated with their mainframe, as well as external cloud services, like Watson. The hybrid model allows them to accommodate various capabilities such as algorithms, robots, user experience, as well as their security needs, from highly sensitive to less sensitive data. They use Watson virtual agent in production at all branches to better serve clients, reaching 38 thousand interactions per day.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https://www.finextra.com/newsarticle/31844/bradesco-to-implement-ibm-private-cloud</a:t>
            </a: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https://www.youtube.com/watch?v=j2PI2nCoMI8</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USAA</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The United Services Automobile Association is a $27-billion-dollar, 95-year-old company that focuses on the military and their families, offering a full range of financial services. The company has plenty of data, and were trying to undergo digital transformation. The first step was bringing siloed data together to craft better experiences for members online, and avoid the need for expensive call center calls. The solution uses Watson AI to enable transitioning military members to visit usaa.com or use a mobile browser and ask questions specific to leaving the military using natural language, such as “Can I be in the reserve and collect veterans compensation benefits?” or “How do I make the most of the Post-9/11 GI Bill?” AI analyzes and understands 3,000+ docs on topics exclusive to military transitions, enabling members to ask and receive answers to </a:t>
            </a:r>
            <a:r>
              <a:rPr lang="en-US" sz="900" kern="1200" dirty="0" err="1">
                <a:solidFill>
                  <a:schemeClr val="tx1"/>
                </a:solidFill>
                <a:effectLst/>
                <a:latin typeface="IBM Plex Sans" panose="020B0503050000000000" pitchFamily="34" charset="0"/>
                <a:ea typeface="ＭＳ Ｐゴシック" charset="0"/>
                <a:cs typeface="ＭＳ Ｐゴシック" charset="0"/>
              </a:rPr>
              <a:t>questions.As</a:t>
            </a:r>
            <a:r>
              <a:rPr lang="en-US" sz="900" kern="1200" dirty="0">
                <a:solidFill>
                  <a:schemeClr val="tx1"/>
                </a:solidFill>
                <a:effectLst/>
                <a:latin typeface="IBM Plex Sans" panose="020B0503050000000000" pitchFamily="34" charset="0"/>
                <a:ea typeface="ＭＳ Ｐゴシック" charset="0"/>
                <a:cs typeface="ＭＳ Ｐゴシック" charset="0"/>
              </a:rPr>
              <a:t> a result, USAA can provide customers comprehensive answers to complex questions in a non-judgmental environment.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https://siliconangle.com/blog/2017/03/29/usaa-embraces-digital-transformation-improve-customer-experience-ibmcdo/</a:t>
            </a: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https://www-03.ibm.com/press/us/en/pressrelease/44431.wss</a:t>
            </a: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https://www.ibm.com/blogs/cloud-computing/2017/04/27/businesses-cognitive-edge/</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err="1">
                <a:solidFill>
                  <a:schemeClr val="tx1"/>
                </a:solidFill>
                <a:effectLst/>
                <a:latin typeface="IBM Plex Sans" panose="020B0503050000000000" pitchFamily="34" charset="0"/>
                <a:ea typeface="ＭＳ Ｐゴシック" charset="0"/>
                <a:cs typeface="ＭＳ Ｐゴシック" charset="0"/>
              </a:rPr>
              <a:t>Truata</a:t>
            </a:r>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err="1">
                <a:solidFill>
                  <a:schemeClr val="tx1"/>
                </a:solidFill>
                <a:effectLst/>
                <a:latin typeface="IBM Plex Sans" panose="020B0503050000000000" pitchFamily="34" charset="0"/>
                <a:ea typeface="ＭＳ Ｐゴシック" charset="0"/>
                <a:cs typeface="ＭＳ Ｐゴシック" charset="0"/>
              </a:rPr>
              <a:t>Truata</a:t>
            </a:r>
            <a:r>
              <a:rPr lang="en-US" sz="900" kern="1200" dirty="0">
                <a:solidFill>
                  <a:schemeClr val="tx1"/>
                </a:solidFill>
                <a:effectLst/>
                <a:latin typeface="IBM Plex Sans" panose="020B0503050000000000" pitchFamily="34" charset="0"/>
                <a:ea typeface="ＭＳ Ｐゴシック" charset="0"/>
                <a:cs typeface="ＭＳ Ｐゴシック" charset="0"/>
              </a:rPr>
              <a:t> is an independent trust (founded by Mastercard and IBM) to allow companies to conduct analytics while complying with the General Data Protection Regulation (GDPR). The solution provides data hosting and </a:t>
            </a:r>
            <a:r>
              <a:rPr lang="en-US" sz="900" kern="1200" dirty="0" err="1">
                <a:solidFill>
                  <a:schemeClr val="tx1"/>
                </a:solidFill>
                <a:effectLst/>
                <a:latin typeface="IBM Plex Sans" panose="020B0503050000000000" pitchFamily="34" charset="0"/>
                <a:ea typeface="ＭＳ Ｐゴシック" charset="0"/>
                <a:cs typeface="ＭＳ Ｐゴシック" charset="0"/>
              </a:rPr>
              <a:t>anonymisation</a:t>
            </a:r>
            <a:r>
              <a:rPr lang="en-US" sz="900" kern="1200" dirty="0">
                <a:solidFill>
                  <a:schemeClr val="tx1"/>
                </a:solidFill>
                <a:effectLst/>
                <a:latin typeface="IBM Plex Sans" panose="020B0503050000000000" pitchFamily="34" charset="0"/>
                <a:ea typeface="ＭＳ Ｐゴシック" charset="0"/>
                <a:cs typeface="ＭＳ Ｐゴシック" charset="0"/>
              </a:rPr>
              <a:t> using analytics and AI on IBM Cloud to fully anonymize data -- ensuring that data can never be attributed to a specific individual in compliance with GDPR.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https://www.paymentssource.com/news/how-mastercard-and-ibms-truata-plans-to-reinvent-security-under-gdpr</a:t>
            </a:r>
          </a:p>
          <a:p>
            <a:r>
              <a:rPr lang="en-US" sz="900" kern="1200" dirty="0">
                <a:solidFill>
                  <a:schemeClr val="tx1"/>
                </a:solidFill>
                <a:effectLst/>
                <a:latin typeface="IBM Plex Sans" panose="020B0503050000000000" pitchFamily="34" charset="0"/>
                <a:ea typeface="ＭＳ Ｐゴシック" charset="0"/>
                <a:cs typeface="ＭＳ Ｐゴシック" charset="0"/>
              </a:rPr>
              <a:t>https://www.bankingtech.com/2018/03/mastercard-and-ibm-join-forces-for-new-data-trust-truata/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13</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3188827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Unlike pure cloud platform vendors, that can offer cloud technology expertise, IBM brings industry expertise and an understanding of your unique business model, workloads, competitors, security and compliance requirements, and other critical business requirements. We have methodologies for modernizing your business that go beyond apps and data, to include processes, skills, integration, and more.  We know core business applications like SAP, </a:t>
            </a:r>
            <a:r>
              <a:rPr lang="en-US" b="0" dirty="0" err="1"/>
              <a:t>Vmware</a:t>
            </a:r>
            <a:r>
              <a:rPr lang="en-US" b="0" dirty="0"/>
              <a:t>, Oracle, and key transactional systems, including those that run on mainframe.  To help you create new and innovative experiences, we offer robust data sets and access to more types of data including healthcare, weather, IoT, video Social and more. IBM has partnerships with all major cloud and IT vendors, as well as support for more open standards. And IBM continues to lead in innovation with more patents than all other cloud and technology vendors.</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886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fr-FR" dirty="0"/>
              <a:t>IBM Big Data &amp; Analytics</a:t>
            </a:r>
            <a:br>
              <a:rPr lang="en-US" altLang="fr-FR" sz="1200" dirty="0"/>
            </a:br>
            <a:r>
              <a:rPr lang="en-US" altLang="fr-FR" dirty="0"/>
              <a:t>© 2014 IBM Corporation</a:t>
            </a:r>
          </a:p>
        </p:txBody>
      </p:sp>
      <p:sp>
        <p:nvSpPr>
          <p:cNvPr id="7" name="Rectangle 7"/>
          <p:cNvSpPr>
            <a:spLocks noGrp="1" noChangeArrowheads="1"/>
          </p:cNvSpPr>
          <p:nvPr>
            <p:ph type="sldNum" sz="quarter" idx="5"/>
          </p:nvPr>
        </p:nvSpPr>
        <p:spPr>
          <a:ln/>
        </p:spPr>
        <p:txBody>
          <a:bodyPr/>
          <a:lstStyle/>
          <a:p>
            <a:fld id="{82C0A402-2219-4CED-B8DC-096E680EBAEF}" type="slidenum">
              <a:rPr lang="en-US" altLang="fr-FR"/>
              <a:pPr/>
              <a:t>15</a:t>
            </a:fld>
            <a:endParaRPr lang="en-US" altLang="fr-FR"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fr-FR" altLang="fr-FR" dirty="0"/>
          </a:p>
        </p:txBody>
      </p:sp>
    </p:spTree>
    <p:extLst>
      <p:ext uri="{BB962C8B-B14F-4D97-AF65-F5344CB8AC3E}">
        <p14:creationId xmlns:p14="http://schemas.microsoft.com/office/powerpoint/2010/main" val="1532374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dirty="0"/>
              <a:t>This slide</a:t>
            </a:r>
            <a:r>
              <a:rPr lang="en-US" baseline="0" dirty="0"/>
              <a:t> provides a textbook definition of Data Science. Please read through the definition.</a:t>
            </a:r>
          </a:p>
          <a:p>
            <a:endParaRPr lang="en-US" baseline="0" dirty="0"/>
          </a:p>
          <a:p>
            <a:r>
              <a:rPr lang="en-US" baseline="0" dirty="0"/>
              <a:t>Part of this definition has been influenced by the entry for Data Science in Wikipedia and other parts by the material presented in the Big Data University </a:t>
            </a:r>
            <a:r>
              <a:rPr lang="mr-IN" baseline="0" dirty="0"/>
              <a:t>–</a:t>
            </a:r>
            <a:r>
              <a:rPr lang="en-US" baseline="0" dirty="0"/>
              <a:t> Data Science 101 course. However, this definition as is, in its entirety, represents original content.</a:t>
            </a:r>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19</a:t>
            </a:fld>
            <a:endParaRPr lang="en-US"/>
          </a:p>
        </p:txBody>
      </p:sp>
    </p:spTree>
    <p:extLst>
      <p:ext uri="{BB962C8B-B14F-4D97-AF65-F5344CB8AC3E}">
        <p14:creationId xmlns:p14="http://schemas.microsoft.com/office/powerpoint/2010/main" val="1828123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fr-FR" dirty="0"/>
              <a:t>IBM Big Data &amp; Analytics</a:t>
            </a:r>
            <a:br>
              <a:rPr lang="en-US" altLang="fr-FR" sz="1200" dirty="0"/>
            </a:br>
            <a:r>
              <a:rPr lang="en-US" altLang="fr-FR" dirty="0"/>
              <a:t>© 2014 IBM Corporation</a:t>
            </a:r>
          </a:p>
        </p:txBody>
      </p:sp>
      <p:sp>
        <p:nvSpPr>
          <p:cNvPr id="7" name="Rectangle 7"/>
          <p:cNvSpPr>
            <a:spLocks noGrp="1" noChangeArrowheads="1"/>
          </p:cNvSpPr>
          <p:nvPr>
            <p:ph type="sldNum" sz="quarter" idx="5"/>
          </p:nvPr>
        </p:nvSpPr>
        <p:spPr>
          <a:ln/>
        </p:spPr>
        <p:txBody>
          <a:bodyPr/>
          <a:lstStyle/>
          <a:p>
            <a:fld id="{82C0A402-2219-4CED-B8DC-096E680EBAEF}" type="slidenum">
              <a:rPr lang="en-US" altLang="fr-FR"/>
              <a:pPr/>
              <a:t>20</a:t>
            </a:fld>
            <a:endParaRPr lang="en-US" altLang="fr-FR"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fr-FR" altLang="fr-FR" dirty="0"/>
              <a:t>https://harshityadav95.blogspot.fr/2017/06/</a:t>
            </a:r>
            <a:r>
              <a:rPr lang="fr-FR" altLang="fr-FR" dirty="0" err="1"/>
              <a:t>difference</a:t>
            </a:r>
            <a:r>
              <a:rPr lang="fr-FR" altLang="fr-FR" dirty="0"/>
              <a:t>-</a:t>
            </a:r>
            <a:r>
              <a:rPr lang="fr-FR" altLang="fr-FR" dirty="0" err="1"/>
              <a:t>between</a:t>
            </a:r>
            <a:r>
              <a:rPr lang="fr-FR" altLang="fr-FR" dirty="0"/>
              <a:t>-ai-machine-</a:t>
            </a:r>
            <a:r>
              <a:rPr lang="fr-FR" altLang="fr-FR" dirty="0" err="1"/>
              <a:t>learning.html</a:t>
            </a:r>
            <a:endParaRPr lang="fr-FR" altLang="fr-FR" dirty="0"/>
          </a:p>
          <a:p>
            <a:endParaRPr lang="fr-FR" altLang="fr-FR" dirty="0"/>
          </a:p>
          <a:p>
            <a:r>
              <a:rPr lang="fr-FR" altLang="fr-FR" dirty="0"/>
              <a:t>https://</a:t>
            </a:r>
            <a:r>
              <a:rPr lang="fr-FR" altLang="fr-FR" dirty="0" err="1"/>
              <a:t>www.kdnuggets.com</a:t>
            </a:r>
            <a:r>
              <a:rPr lang="fr-FR" altLang="fr-FR" dirty="0"/>
              <a:t>/2016/10/</a:t>
            </a:r>
            <a:r>
              <a:rPr lang="fr-FR" altLang="fr-FR" dirty="0" err="1"/>
              <a:t>deep</a:t>
            </a:r>
            <a:r>
              <a:rPr lang="fr-FR" altLang="fr-FR" dirty="0"/>
              <a:t>-</a:t>
            </a:r>
            <a:r>
              <a:rPr lang="fr-FR" altLang="fr-FR" dirty="0" err="1"/>
              <a:t>learning</a:t>
            </a:r>
            <a:r>
              <a:rPr lang="fr-FR" altLang="fr-FR" dirty="0"/>
              <a:t>-key-</a:t>
            </a:r>
            <a:r>
              <a:rPr lang="fr-FR" altLang="fr-FR" dirty="0" err="1"/>
              <a:t>terms</a:t>
            </a:r>
            <a:r>
              <a:rPr lang="fr-FR" altLang="fr-FR" dirty="0"/>
              <a:t>-</a:t>
            </a:r>
            <a:r>
              <a:rPr lang="fr-FR" altLang="fr-FR" dirty="0" err="1"/>
              <a:t>explained.html</a:t>
            </a:r>
            <a:endParaRPr lang="fr-FR" altLang="fr-FR" dirty="0"/>
          </a:p>
          <a:p>
            <a:endParaRPr lang="fr-FR" altLang="fr-FR" dirty="0"/>
          </a:p>
          <a:p>
            <a:r>
              <a:rPr lang="fr-FR" dirty="0"/>
              <a:t>As </a:t>
            </a:r>
            <a:r>
              <a:rPr lang="fr-FR" dirty="0" err="1"/>
              <a:t>shown</a:t>
            </a:r>
            <a:r>
              <a:rPr lang="fr-FR" dirty="0"/>
              <a:t> in the image </a:t>
            </a:r>
            <a:r>
              <a:rPr lang="fr-FR" dirty="0" err="1"/>
              <a:t>above</a:t>
            </a:r>
            <a:r>
              <a:rPr lang="fr-FR" dirty="0"/>
              <a:t>, </a:t>
            </a:r>
            <a:r>
              <a:rPr lang="fr-FR" dirty="0" err="1"/>
              <a:t>deep</a:t>
            </a:r>
            <a:r>
              <a:rPr lang="fr-FR" dirty="0"/>
              <a:t> </a:t>
            </a:r>
            <a:r>
              <a:rPr lang="fr-FR" dirty="0" err="1"/>
              <a:t>learning</a:t>
            </a:r>
            <a:r>
              <a:rPr lang="fr-FR" dirty="0"/>
              <a:t> </a:t>
            </a:r>
            <a:r>
              <a:rPr lang="fr-FR" dirty="0" err="1"/>
              <a:t>is</a:t>
            </a:r>
            <a:r>
              <a:rPr lang="fr-FR" dirty="0"/>
              <a:t> to data </a:t>
            </a:r>
            <a:r>
              <a:rPr lang="fr-FR" dirty="0" err="1"/>
              <a:t>mining</a:t>
            </a:r>
            <a:r>
              <a:rPr lang="fr-FR" dirty="0"/>
              <a:t> as (</a:t>
            </a:r>
            <a:r>
              <a:rPr lang="fr-FR" dirty="0" err="1"/>
              <a:t>deep</a:t>
            </a:r>
            <a:r>
              <a:rPr lang="fr-FR" dirty="0"/>
              <a:t>) neural networks are to machine </a:t>
            </a:r>
            <a:r>
              <a:rPr lang="fr-FR" dirty="0" err="1"/>
              <a:t>learning</a:t>
            </a:r>
            <a:r>
              <a:rPr lang="fr-FR" dirty="0"/>
              <a:t> (</a:t>
            </a:r>
            <a:r>
              <a:rPr lang="fr-FR" dirty="0" err="1"/>
              <a:t>process</a:t>
            </a:r>
            <a:r>
              <a:rPr lang="fr-FR" dirty="0"/>
              <a:t> versus architecture). </a:t>
            </a:r>
            <a:r>
              <a:rPr lang="fr-FR" dirty="0" err="1"/>
              <a:t>Also</a:t>
            </a:r>
            <a:r>
              <a:rPr lang="fr-FR" dirty="0"/>
              <a:t> visible </a:t>
            </a:r>
            <a:r>
              <a:rPr lang="fr-FR" dirty="0" err="1"/>
              <a:t>is</a:t>
            </a:r>
            <a:r>
              <a:rPr lang="fr-FR" dirty="0"/>
              <a:t> the </a:t>
            </a:r>
            <a:r>
              <a:rPr lang="fr-FR" dirty="0" err="1"/>
              <a:t>fact</a:t>
            </a:r>
            <a:r>
              <a:rPr lang="fr-FR" dirty="0"/>
              <a:t> </a:t>
            </a:r>
            <a:r>
              <a:rPr lang="fr-FR" dirty="0" err="1"/>
              <a:t>that</a:t>
            </a:r>
            <a:r>
              <a:rPr lang="fr-FR" dirty="0"/>
              <a:t> </a:t>
            </a:r>
            <a:r>
              <a:rPr lang="fr-FR" dirty="0" err="1"/>
              <a:t>deep</a:t>
            </a:r>
            <a:r>
              <a:rPr lang="fr-FR" dirty="0"/>
              <a:t> neural networks are </a:t>
            </a:r>
            <a:r>
              <a:rPr lang="fr-FR" dirty="0" err="1"/>
              <a:t>heavily</a:t>
            </a:r>
            <a:r>
              <a:rPr lang="fr-FR" dirty="0"/>
              <a:t> </a:t>
            </a:r>
            <a:r>
              <a:rPr lang="fr-FR" dirty="0" err="1"/>
              <a:t>involved</a:t>
            </a:r>
            <a:r>
              <a:rPr lang="fr-FR" dirty="0"/>
              <a:t> in </a:t>
            </a:r>
            <a:r>
              <a:rPr lang="fr-FR" dirty="0" err="1"/>
              <a:t>contemporary</a:t>
            </a:r>
            <a:r>
              <a:rPr lang="fr-FR" dirty="0"/>
              <a:t> </a:t>
            </a:r>
            <a:r>
              <a:rPr lang="fr-FR" dirty="0" err="1"/>
              <a:t>artificial</a:t>
            </a:r>
            <a:r>
              <a:rPr lang="fr-FR" dirty="0"/>
              <a:t> intelligence, to the point </a:t>
            </a:r>
            <a:r>
              <a:rPr lang="fr-FR" dirty="0" err="1"/>
              <a:t>that</a:t>
            </a:r>
            <a:r>
              <a:rPr lang="fr-FR" dirty="0"/>
              <a:t> the 2 are </a:t>
            </a:r>
            <a:r>
              <a:rPr lang="fr-FR" dirty="0" err="1"/>
              <a:t>so</a:t>
            </a:r>
            <a:r>
              <a:rPr lang="fr-FR" dirty="0"/>
              <a:t> </a:t>
            </a:r>
            <a:r>
              <a:rPr lang="fr-FR" dirty="0" err="1"/>
              <a:t>intertwined</a:t>
            </a:r>
            <a:r>
              <a:rPr lang="fr-FR" dirty="0"/>
              <a:t> as to </a:t>
            </a:r>
            <a:r>
              <a:rPr lang="fr-FR" dirty="0" err="1"/>
              <a:t>be</a:t>
            </a:r>
            <a:r>
              <a:rPr lang="fr-FR" dirty="0"/>
              <a:t> </a:t>
            </a:r>
            <a:r>
              <a:rPr lang="fr-FR" dirty="0">
                <a:hlinkClick r:id="rId3"/>
              </a:rPr>
              <a:t>bordering on synonymous</a:t>
            </a:r>
            <a:r>
              <a:rPr lang="fr-FR" dirty="0"/>
              <a:t> (</a:t>
            </a:r>
            <a:r>
              <a:rPr lang="fr-FR" dirty="0" err="1"/>
              <a:t>they</a:t>
            </a:r>
            <a:r>
              <a:rPr lang="fr-FR" dirty="0"/>
              <a:t> are, </a:t>
            </a:r>
            <a:r>
              <a:rPr lang="fr-FR" dirty="0" err="1"/>
              <a:t>however</a:t>
            </a:r>
            <a:r>
              <a:rPr lang="fr-FR" dirty="0"/>
              <a:t>, not the </a:t>
            </a:r>
            <a:r>
              <a:rPr lang="fr-FR" dirty="0" err="1"/>
              <a:t>same</a:t>
            </a:r>
            <a:r>
              <a:rPr lang="fr-FR" dirty="0"/>
              <a:t> </a:t>
            </a:r>
            <a:r>
              <a:rPr lang="fr-FR" dirty="0" err="1"/>
              <a:t>thing</a:t>
            </a:r>
            <a:r>
              <a:rPr lang="fr-FR" dirty="0"/>
              <a:t>, and </a:t>
            </a:r>
            <a:r>
              <a:rPr lang="fr-FR" dirty="0" err="1"/>
              <a:t>artificial</a:t>
            </a:r>
            <a:r>
              <a:rPr lang="fr-FR" dirty="0"/>
              <a:t> intelligence has </a:t>
            </a:r>
            <a:r>
              <a:rPr lang="fr-FR" dirty="0" err="1"/>
              <a:t>numerous</a:t>
            </a:r>
            <a:r>
              <a:rPr lang="fr-FR" dirty="0"/>
              <a:t> </a:t>
            </a:r>
            <a:r>
              <a:rPr lang="fr-FR" dirty="0" err="1"/>
              <a:t>other</a:t>
            </a:r>
            <a:r>
              <a:rPr lang="fr-FR" dirty="0"/>
              <a:t> </a:t>
            </a:r>
            <a:r>
              <a:rPr lang="fr-FR" dirty="0" err="1"/>
              <a:t>algorithms</a:t>
            </a:r>
            <a:r>
              <a:rPr lang="fr-FR" dirty="0"/>
              <a:t> and techniques at </a:t>
            </a:r>
            <a:r>
              <a:rPr lang="fr-FR" dirty="0" err="1"/>
              <a:t>its</a:t>
            </a:r>
            <a:r>
              <a:rPr lang="fr-FR" dirty="0"/>
              <a:t> </a:t>
            </a:r>
            <a:r>
              <a:rPr lang="fr-FR" dirty="0" err="1"/>
              <a:t>disposal</a:t>
            </a:r>
            <a:r>
              <a:rPr lang="fr-FR" dirty="0"/>
              <a:t> </a:t>
            </a:r>
            <a:r>
              <a:rPr lang="fr-FR" dirty="0" err="1"/>
              <a:t>beyond</a:t>
            </a:r>
            <a:r>
              <a:rPr lang="fr-FR" dirty="0"/>
              <a:t> neural networks). </a:t>
            </a:r>
            <a:r>
              <a:rPr lang="fr-FR" dirty="0" err="1"/>
              <a:t>Also</a:t>
            </a:r>
            <a:r>
              <a:rPr lang="fr-FR" dirty="0"/>
              <a:t> note the </a:t>
            </a:r>
            <a:r>
              <a:rPr lang="fr-FR" dirty="0" err="1"/>
              <a:t>connection</a:t>
            </a:r>
            <a:r>
              <a:rPr lang="fr-FR" dirty="0"/>
              <a:t> </a:t>
            </a:r>
            <a:r>
              <a:rPr lang="fr-FR" dirty="0" err="1"/>
              <a:t>between</a:t>
            </a:r>
            <a:r>
              <a:rPr lang="fr-FR" dirty="0"/>
              <a:t> </a:t>
            </a:r>
            <a:r>
              <a:rPr lang="fr-FR" dirty="0" err="1"/>
              <a:t>deep</a:t>
            </a:r>
            <a:r>
              <a:rPr lang="fr-FR" dirty="0"/>
              <a:t> </a:t>
            </a:r>
            <a:r>
              <a:rPr lang="fr-FR" dirty="0" err="1"/>
              <a:t>learning</a:t>
            </a:r>
            <a:r>
              <a:rPr lang="fr-FR" dirty="0"/>
              <a:t>/</a:t>
            </a:r>
            <a:r>
              <a:rPr lang="fr-FR" dirty="0" err="1"/>
              <a:t>deep</a:t>
            </a:r>
            <a:r>
              <a:rPr lang="fr-FR" dirty="0"/>
              <a:t> neural networks and computer vision, </a:t>
            </a:r>
            <a:r>
              <a:rPr lang="fr-FR" dirty="0" err="1"/>
              <a:t>natural</a:t>
            </a:r>
            <a:r>
              <a:rPr lang="fr-FR" dirty="0"/>
              <a:t> </a:t>
            </a:r>
            <a:r>
              <a:rPr lang="fr-FR" dirty="0" err="1"/>
              <a:t>language</a:t>
            </a:r>
            <a:r>
              <a:rPr lang="fr-FR" dirty="0"/>
              <a:t> </a:t>
            </a:r>
            <a:r>
              <a:rPr lang="fr-FR" dirty="0" err="1"/>
              <a:t>processing</a:t>
            </a:r>
            <a:r>
              <a:rPr lang="fr-FR" dirty="0"/>
              <a:t>, and </a:t>
            </a:r>
            <a:r>
              <a:rPr lang="fr-FR" dirty="0" err="1"/>
              <a:t>generative</a:t>
            </a:r>
            <a:r>
              <a:rPr lang="fr-FR" dirty="0"/>
              <a:t> </a:t>
            </a:r>
            <a:r>
              <a:rPr lang="fr-FR" dirty="0" err="1"/>
              <a:t>models</a:t>
            </a:r>
            <a:r>
              <a:rPr lang="fr-FR" dirty="0"/>
              <a:t>, of </a:t>
            </a:r>
            <a:r>
              <a:rPr lang="fr-FR" dirty="0" err="1"/>
              <a:t>particular</a:t>
            </a:r>
            <a:r>
              <a:rPr lang="fr-FR" dirty="0"/>
              <a:t> importance </a:t>
            </a:r>
            <a:r>
              <a:rPr lang="fr-FR" dirty="0" err="1"/>
              <a:t>given</a:t>
            </a:r>
            <a:r>
              <a:rPr lang="fr-FR" dirty="0"/>
              <a:t> the </a:t>
            </a:r>
            <a:r>
              <a:rPr lang="fr-FR" dirty="0" err="1"/>
              <a:t>great</a:t>
            </a:r>
            <a:r>
              <a:rPr lang="fr-FR" dirty="0"/>
              <a:t> </a:t>
            </a:r>
            <a:r>
              <a:rPr lang="fr-FR" dirty="0" err="1"/>
              <a:t>strides</a:t>
            </a:r>
            <a:r>
              <a:rPr lang="fr-FR" dirty="0"/>
              <a:t> made in the </a:t>
            </a:r>
            <a:r>
              <a:rPr lang="fr-FR" dirty="0" err="1"/>
              <a:t>recent</a:t>
            </a:r>
            <a:r>
              <a:rPr lang="fr-FR" dirty="0"/>
              <a:t> </a:t>
            </a:r>
            <a:r>
              <a:rPr lang="fr-FR" dirty="0" err="1"/>
              <a:t>past</a:t>
            </a:r>
            <a:r>
              <a:rPr lang="fr-FR" dirty="0"/>
              <a:t> in </a:t>
            </a:r>
            <a:r>
              <a:rPr lang="fr-FR" dirty="0" err="1"/>
              <a:t>these</a:t>
            </a:r>
            <a:r>
              <a:rPr lang="fr-FR" dirty="0"/>
              <a:t> </a:t>
            </a:r>
            <a:r>
              <a:rPr lang="fr-FR" dirty="0" err="1"/>
              <a:t>fields</a:t>
            </a:r>
            <a:r>
              <a:rPr lang="fr-FR" dirty="0"/>
              <a:t>, </a:t>
            </a:r>
            <a:r>
              <a:rPr lang="fr-FR" dirty="0" err="1"/>
              <a:t>driven</a:t>
            </a:r>
            <a:r>
              <a:rPr lang="fr-FR" dirty="0"/>
              <a:t> by </a:t>
            </a:r>
            <a:r>
              <a:rPr lang="fr-FR" dirty="0" err="1"/>
              <a:t>deep</a:t>
            </a:r>
            <a:r>
              <a:rPr lang="fr-FR" dirty="0"/>
              <a:t> </a:t>
            </a:r>
            <a:r>
              <a:rPr lang="fr-FR" dirty="0" err="1"/>
              <a:t>learning</a:t>
            </a:r>
            <a:r>
              <a:rPr lang="fr-FR" dirty="0"/>
              <a:t> </a:t>
            </a:r>
            <a:r>
              <a:rPr lang="fr-FR" dirty="0" err="1"/>
              <a:t>processes</a:t>
            </a:r>
            <a:r>
              <a:rPr lang="fr-FR" dirty="0"/>
              <a:t> and neural network technologies.</a:t>
            </a:r>
          </a:p>
          <a:p>
            <a:endParaRPr lang="fr-FR" dirty="0"/>
          </a:p>
          <a:p>
            <a:r>
              <a:rPr lang="fr-FR" dirty="0"/>
              <a:t>La </a:t>
            </a:r>
            <a:r>
              <a:rPr lang="fr-FR" b="1" dirty="0"/>
              <a:t>vision</a:t>
            </a:r>
            <a:r>
              <a:rPr lang="fr-FR" dirty="0"/>
              <a:t> par ordinateur (aussi appelée </a:t>
            </a:r>
            <a:r>
              <a:rPr lang="fr-FR" b="1" dirty="0"/>
              <a:t>vision</a:t>
            </a:r>
            <a:r>
              <a:rPr lang="fr-FR" dirty="0"/>
              <a:t> artificielle ou </a:t>
            </a:r>
            <a:r>
              <a:rPr lang="fr-FR" b="1" dirty="0"/>
              <a:t>vision</a:t>
            </a:r>
            <a:r>
              <a:rPr lang="fr-FR" dirty="0"/>
              <a:t> numérique) est une branche de l'intelligence artificielle dont le principal but est de permettre à une machine d'analyser, traiter et comprendre une ou plusieurs images prises par un système d'acquisition (par exemple : caméras, etc.).</a:t>
            </a:r>
          </a:p>
          <a:p>
            <a:endParaRPr lang="fr-FR" altLang="fr-FR" dirty="0"/>
          </a:p>
          <a:p>
            <a:r>
              <a:rPr lang="fr-FR" dirty="0"/>
              <a:t>In </a:t>
            </a:r>
            <a:r>
              <a:rPr lang="fr-FR" dirty="0">
                <a:hlinkClick r:id="rId4" tooltip="Probability"/>
              </a:rPr>
              <a:t>probability</a:t>
            </a:r>
            <a:r>
              <a:rPr lang="fr-FR" dirty="0"/>
              <a:t> and </a:t>
            </a:r>
            <a:r>
              <a:rPr lang="fr-FR" dirty="0">
                <a:hlinkClick r:id="rId5" tooltip="Statistics"/>
              </a:rPr>
              <a:t>statistics</a:t>
            </a:r>
            <a:r>
              <a:rPr lang="fr-FR" dirty="0"/>
              <a:t>, a </a:t>
            </a:r>
            <a:r>
              <a:rPr lang="fr-FR" b="1" dirty="0" err="1"/>
              <a:t>generative</a:t>
            </a:r>
            <a:r>
              <a:rPr lang="fr-FR" b="1" dirty="0"/>
              <a:t> model</a:t>
            </a:r>
            <a:r>
              <a:rPr lang="fr-FR" dirty="0"/>
              <a:t> </a:t>
            </a:r>
            <a:r>
              <a:rPr lang="fr-FR" dirty="0" err="1"/>
              <a:t>is</a:t>
            </a:r>
            <a:r>
              <a:rPr lang="fr-FR" dirty="0"/>
              <a:t> a model for </a:t>
            </a:r>
            <a:r>
              <a:rPr lang="fr-FR" dirty="0" err="1"/>
              <a:t>generating</a:t>
            </a:r>
            <a:r>
              <a:rPr lang="fr-FR" dirty="0"/>
              <a:t> all values for a </a:t>
            </a:r>
            <a:r>
              <a:rPr lang="fr-FR" dirty="0" err="1"/>
              <a:t>phenomenon</a:t>
            </a:r>
            <a:r>
              <a:rPr lang="fr-FR" dirty="0"/>
              <a:t>, </a:t>
            </a:r>
            <a:r>
              <a:rPr lang="fr-FR" dirty="0" err="1"/>
              <a:t>both</a:t>
            </a:r>
            <a:r>
              <a:rPr lang="fr-FR" dirty="0"/>
              <a:t> </a:t>
            </a:r>
            <a:r>
              <a:rPr lang="fr-FR" dirty="0" err="1"/>
              <a:t>those</a:t>
            </a:r>
            <a:r>
              <a:rPr lang="fr-FR" dirty="0"/>
              <a:t> </a:t>
            </a:r>
            <a:r>
              <a:rPr lang="fr-FR" dirty="0" err="1"/>
              <a:t>that</a:t>
            </a:r>
            <a:r>
              <a:rPr lang="fr-FR" dirty="0"/>
              <a:t> </a:t>
            </a:r>
            <a:r>
              <a:rPr lang="fr-FR" dirty="0" err="1"/>
              <a:t>can</a:t>
            </a:r>
            <a:r>
              <a:rPr lang="fr-FR" dirty="0"/>
              <a:t> </a:t>
            </a:r>
            <a:r>
              <a:rPr lang="fr-FR" dirty="0" err="1"/>
              <a:t>be</a:t>
            </a:r>
            <a:r>
              <a:rPr lang="fr-FR" dirty="0"/>
              <a:t> </a:t>
            </a:r>
            <a:r>
              <a:rPr lang="fr-FR" dirty="0" err="1"/>
              <a:t>observed</a:t>
            </a:r>
            <a:r>
              <a:rPr lang="fr-FR" dirty="0"/>
              <a:t> in the world and "</a:t>
            </a:r>
            <a:r>
              <a:rPr lang="fr-FR" dirty="0" err="1"/>
              <a:t>target</a:t>
            </a:r>
            <a:r>
              <a:rPr lang="fr-FR" dirty="0"/>
              <a:t>" variables </a:t>
            </a:r>
            <a:r>
              <a:rPr lang="fr-FR" dirty="0" err="1"/>
              <a:t>that</a:t>
            </a:r>
            <a:r>
              <a:rPr lang="fr-FR" dirty="0"/>
              <a:t> </a:t>
            </a:r>
            <a:r>
              <a:rPr lang="fr-FR" dirty="0" err="1"/>
              <a:t>can</a:t>
            </a:r>
            <a:r>
              <a:rPr lang="fr-FR" dirty="0"/>
              <a:t> </a:t>
            </a:r>
            <a:r>
              <a:rPr lang="fr-FR" dirty="0" err="1"/>
              <a:t>only</a:t>
            </a:r>
            <a:r>
              <a:rPr lang="fr-FR" dirty="0"/>
              <a:t> </a:t>
            </a:r>
            <a:r>
              <a:rPr lang="fr-FR" dirty="0" err="1"/>
              <a:t>be</a:t>
            </a:r>
            <a:r>
              <a:rPr lang="fr-FR" dirty="0"/>
              <a:t> </a:t>
            </a:r>
            <a:r>
              <a:rPr lang="fr-FR" dirty="0" err="1"/>
              <a:t>computed</a:t>
            </a:r>
            <a:r>
              <a:rPr lang="fr-FR" dirty="0"/>
              <a:t> </a:t>
            </a:r>
            <a:r>
              <a:rPr lang="fr-FR" dirty="0" err="1"/>
              <a:t>from</a:t>
            </a:r>
            <a:r>
              <a:rPr lang="fr-FR" dirty="0"/>
              <a:t> </a:t>
            </a:r>
            <a:r>
              <a:rPr lang="fr-FR" dirty="0" err="1"/>
              <a:t>those</a:t>
            </a:r>
            <a:r>
              <a:rPr lang="fr-FR" dirty="0"/>
              <a:t> </a:t>
            </a:r>
            <a:r>
              <a:rPr lang="fr-FR" dirty="0" err="1"/>
              <a:t>observed</a:t>
            </a:r>
            <a:r>
              <a:rPr lang="fr-FR" dirty="0"/>
              <a:t>. By </a:t>
            </a:r>
            <a:r>
              <a:rPr lang="fr-FR" dirty="0" err="1"/>
              <a:t>contrast</a:t>
            </a:r>
            <a:r>
              <a:rPr lang="fr-FR" dirty="0"/>
              <a:t>, </a:t>
            </a:r>
            <a:r>
              <a:rPr lang="fr-FR" dirty="0">
                <a:hlinkClick r:id="rId6" tooltip="Discriminative model"/>
              </a:rPr>
              <a:t>discriminative models</a:t>
            </a:r>
            <a:r>
              <a:rPr lang="fr-FR" dirty="0"/>
              <a:t> </a:t>
            </a:r>
            <a:r>
              <a:rPr lang="fr-FR" dirty="0" err="1"/>
              <a:t>provide</a:t>
            </a:r>
            <a:r>
              <a:rPr lang="fr-FR" dirty="0"/>
              <a:t> a model </a:t>
            </a:r>
            <a:r>
              <a:rPr lang="fr-FR" dirty="0" err="1"/>
              <a:t>only</a:t>
            </a:r>
            <a:r>
              <a:rPr lang="fr-FR" dirty="0"/>
              <a:t> for the </a:t>
            </a:r>
            <a:r>
              <a:rPr lang="fr-FR" dirty="0" err="1"/>
              <a:t>target</a:t>
            </a:r>
            <a:r>
              <a:rPr lang="fr-FR" dirty="0"/>
              <a:t> variable(s), </a:t>
            </a:r>
            <a:r>
              <a:rPr lang="fr-FR" dirty="0" err="1"/>
              <a:t>generating</a:t>
            </a:r>
            <a:r>
              <a:rPr lang="fr-FR" dirty="0"/>
              <a:t> </a:t>
            </a:r>
            <a:r>
              <a:rPr lang="fr-FR" dirty="0" err="1"/>
              <a:t>them</a:t>
            </a:r>
            <a:r>
              <a:rPr lang="fr-FR" dirty="0"/>
              <a:t> by </a:t>
            </a:r>
            <a:r>
              <a:rPr lang="fr-FR" dirty="0" err="1"/>
              <a:t>analyzing</a:t>
            </a:r>
            <a:r>
              <a:rPr lang="fr-FR" dirty="0"/>
              <a:t> the </a:t>
            </a:r>
            <a:r>
              <a:rPr lang="fr-FR" dirty="0" err="1"/>
              <a:t>observed</a:t>
            </a:r>
            <a:r>
              <a:rPr lang="fr-FR" dirty="0"/>
              <a:t> variables. In simple </a:t>
            </a:r>
            <a:r>
              <a:rPr lang="fr-FR" dirty="0" err="1"/>
              <a:t>terms</a:t>
            </a:r>
            <a:r>
              <a:rPr lang="fr-FR" dirty="0"/>
              <a:t>, discriminative </a:t>
            </a:r>
            <a:r>
              <a:rPr lang="fr-FR" dirty="0" err="1"/>
              <a:t>models</a:t>
            </a:r>
            <a:r>
              <a:rPr lang="fr-FR" dirty="0"/>
              <a:t> </a:t>
            </a:r>
            <a:r>
              <a:rPr lang="fr-FR" dirty="0" err="1"/>
              <a:t>infer</a:t>
            </a:r>
            <a:r>
              <a:rPr lang="fr-FR" dirty="0"/>
              <a:t> outputs </a:t>
            </a:r>
            <a:r>
              <a:rPr lang="fr-FR" dirty="0" err="1"/>
              <a:t>based</a:t>
            </a:r>
            <a:r>
              <a:rPr lang="fr-FR" dirty="0"/>
              <a:t> on inputs, </a:t>
            </a:r>
            <a:r>
              <a:rPr lang="fr-FR" dirty="0" err="1"/>
              <a:t>while</a:t>
            </a:r>
            <a:r>
              <a:rPr lang="fr-FR" dirty="0"/>
              <a:t> </a:t>
            </a:r>
            <a:r>
              <a:rPr lang="fr-FR" dirty="0" err="1"/>
              <a:t>generative</a:t>
            </a:r>
            <a:r>
              <a:rPr lang="fr-FR" dirty="0"/>
              <a:t> </a:t>
            </a:r>
            <a:r>
              <a:rPr lang="fr-FR" dirty="0" err="1"/>
              <a:t>models</a:t>
            </a:r>
            <a:r>
              <a:rPr lang="fr-FR" dirty="0"/>
              <a:t> </a:t>
            </a:r>
            <a:r>
              <a:rPr lang="fr-FR" dirty="0" err="1"/>
              <a:t>generate</a:t>
            </a:r>
            <a:r>
              <a:rPr lang="fr-FR" dirty="0"/>
              <a:t> </a:t>
            </a:r>
            <a:r>
              <a:rPr lang="fr-FR" dirty="0" err="1"/>
              <a:t>both</a:t>
            </a:r>
            <a:r>
              <a:rPr lang="fr-FR" dirty="0"/>
              <a:t> inputs and outputs, </a:t>
            </a:r>
            <a:r>
              <a:rPr lang="fr-FR" dirty="0" err="1"/>
              <a:t>typically</a:t>
            </a:r>
            <a:r>
              <a:rPr lang="fr-FR" dirty="0"/>
              <a:t> </a:t>
            </a:r>
            <a:r>
              <a:rPr lang="fr-FR" dirty="0" err="1"/>
              <a:t>given</a:t>
            </a:r>
            <a:r>
              <a:rPr lang="fr-FR" dirty="0"/>
              <a:t> </a:t>
            </a:r>
            <a:r>
              <a:rPr lang="fr-FR" dirty="0" err="1"/>
              <a:t>some</a:t>
            </a:r>
            <a:r>
              <a:rPr lang="fr-FR" dirty="0"/>
              <a:t> </a:t>
            </a:r>
            <a:r>
              <a:rPr lang="fr-FR" dirty="0">
                <a:hlinkClick r:id="rId7" tooltip="Latent variable"/>
              </a:rPr>
              <a:t>hidden parameters</a:t>
            </a:r>
            <a:r>
              <a:rPr lang="fr-FR" dirty="0"/>
              <a:t>.</a:t>
            </a:r>
            <a:endParaRPr lang="fr-FR" altLang="fr-FR" dirty="0"/>
          </a:p>
        </p:txBody>
      </p:sp>
    </p:spTree>
    <p:extLst>
      <p:ext uri="{BB962C8B-B14F-4D97-AF65-F5344CB8AC3E}">
        <p14:creationId xmlns:p14="http://schemas.microsoft.com/office/powerpoint/2010/main" val="387130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idx="5"/>
          </p:nvPr>
        </p:nvSpPr>
        <p:spPr>
          <a:ln/>
        </p:spPr>
        <p:txBody>
          <a:bodyPr/>
          <a:lstStyle/>
          <a:p>
            <a:fld id="{3D2FF2E6-3028-4B09-AA5A-BCA8E242A871}" type="slidenum">
              <a:rPr lang="en-GB"/>
              <a:pPr/>
              <a:t>21</a:t>
            </a:fld>
            <a:endParaRPr lang="en-GB"/>
          </a:p>
        </p:txBody>
      </p:sp>
      <p:sp>
        <p:nvSpPr>
          <p:cNvPr id="18434" name="Slide Image Placeholder 1"/>
          <p:cNvSpPr>
            <a:spLocks noGrp="1" noRot="1" noChangeAspect="1" noTextEdit="1"/>
          </p:cNvSpPr>
          <p:nvPr>
            <p:ph type="sldImg"/>
          </p:nvPr>
        </p:nvSpPr>
        <p:spPr bwMode="auto">
          <a:xfrm>
            <a:off x="1146175" y="685800"/>
            <a:ext cx="4570413" cy="3427413"/>
          </a:xfrm>
          <a:prstGeom prst="rect">
            <a:avLst/>
          </a:prstGeom>
          <a:solidFill>
            <a:srgbClr val="FFFFFF"/>
          </a:solidFill>
          <a:ln>
            <a:solidFill>
              <a:srgbClr val="000000"/>
            </a:solidFill>
            <a:miter lim="800000"/>
            <a:headEnd/>
            <a:tailEnd/>
          </a:ln>
        </p:spPr>
      </p:sp>
      <p:sp>
        <p:nvSpPr>
          <p:cNvPr id="18435" name="Notes Placeholder 2"/>
          <p:cNvSpPr txBox="1">
            <a:spLocks noGrp="1"/>
          </p:cNvSpPr>
          <p:nvPr>
            <p:ph type="body" idx="1"/>
          </p:nvPr>
        </p:nvSpPr>
        <p:spPr>
          <a:xfrm>
            <a:off x="685800" y="4344988"/>
            <a:ext cx="5486400" cy="4113212"/>
          </a:xfrm>
        </p:spPr>
        <p:txBody>
          <a:bodyPr lIns="91407" tIns="45703" rIns="91407" bIns="45703"/>
          <a:lstStyle/>
          <a:p>
            <a:pPr defTabSz="914400"/>
            <a:endParaRPr lang="en-US" dirty="0"/>
          </a:p>
        </p:txBody>
      </p:sp>
      <p:sp>
        <p:nvSpPr>
          <p:cNvPr id="1843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07" tIns="45703" rIns="91407" bIns="45703" anchor="b"/>
          <a:lstStyle/>
          <a:p>
            <a:pPr algn="r" defTabSz="912813">
              <a:lnSpc>
                <a:spcPct val="100000"/>
              </a:lnSpc>
              <a:buClrTx/>
              <a:buSzTx/>
              <a:buFontTx/>
              <a:buNone/>
            </a:pPr>
            <a:fld id="{C9DF48E9-2162-43C7-B219-3625A8948F1A}" type="slidenum">
              <a:rPr lang="en-US">
                <a:solidFill>
                  <a:schemeClr val="tx1"/>
                </a:solidFill>
                <a:cs typeface="Arial" pitchFamily="34" charset="0"/>
              </a:rPr>
              <a:pPr algn="r" defTabSz="912813">
                <a:lnSpc>
                  <a:spcPct val="100000"/>
                </a:lnSpc>
                <a:buClrTx/>
                <a:buSzTx/>
                <a:buFontTx/>
                <a:buNone/>
              </a:pPr>
              <a:t>21</a:t>
            </a:fld>
            <a:endParaRPr lang="en-US">
              <a:solidFill>
                <a:schemeClr val="tx1"/>
              </a:solidFill>
              <a:cs typeface="Arial" pitchFamily="34" charset="0"/>
            </a:endParaRPr>
          </a:p>
        </p:txBody>
      </p:sp>
    </p:spTree>
    <p:extLst>
      <p:ext uri="{BB962C8B-B14F-4D97-AF65-F5344CB8AC3E}">
        <p14:creationId xmlns:p14="http://schemas.microsoft.com/office/powerpoint/2010/main" val="214911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1pPr>
            <a:lvl2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2pPr>
            <a:lvl3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3pPr>
            <a:lvl4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4pPr>
            <a:lvl5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9pPr>
          </a:lstStyle>
          <a:p>
            <a:pPr eaLnBrk="1" hangingPunct="1"/>
            <a:fld id="{3EF1EC3B-199C-45A7-8242-C8475E7BAFCF}" type="slidenum">
              <a:rPr lang="en-US" altLang="en-US" sz="1200">
                <a:solidFill>
                  <a:srgbClr val="000000"/>
                </a:solidFill>
                <a:latin typeface="Times New Roman" panose="02020603050405020304" pitchFamily="18" charset="0"/>
              </a:rPr>
              <a:pPr eaLnBrk="1" hangingPunct="1"/>
              <a:t>22</a:t>
            </a:fld>
            <a:endParaRPr lang="en-US" altLang="en-US" sz="1200">
              <a:solidFill>
                <a:srgbClr val="000000"/>
              </a:solidFill>
              <a:latin typeface="Times New Roman" panose="02020603050405020304" pitchFamily="18" charset="0"/>
            </a:endParaRPr>
          </a:p>
        </p:txBody>
      </p:sp>
      <p:sp>
        <p:nvSpPr>
          <p:cNvPr id="76803" name="Text Box 1"/>
          <p:cNvSpPr txBox="1">
            <a:spLocks noChangeArrowheads="1"/>
          </p:cNvSpPr>
          <p:nvPr/>
        </p:nvSpPr>
        <p:spPr bwMode="auto">
          <a:xfrm>
            <a:off x="3884613" y="8685213"/>
            <a:ext cx="297021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5CEDAD10-4525-43DC-BCEE-D078B88B557E}" type="slidenum">
              <a:rPr lang="en-US" altLang="en-US" sz="1200">
                <a:solidFill>
                  <a:srgbClr val="000000"/>
                </a:solidFill>
                <a:latin typeface="Times New Roman" panose="02020603050405020304" pitchFamily="18" charset="0"/>
              </a:rPr>
              <a:pPr algn="r" eaLnBrk="1" hangingPunct="1">
                <a:buClrTx/>
                <a:buFontTx/>
                <a:buNone/>
              </a:pPr>
              <a:t>22</a:t>
            </a:fld>
            <a:endParaRPr lang="en-US" altLang="en-US" sz="1200">
              <a:solidFill>
                <a:srgbClr val="000000"/>
              </a:solidFill>
              <a:latin typeface="Times New Roman" panose="02020603050405020304" pitchFamily="18" charset="0"/>
            </a:endParaRPr>
          </a:p>
        </p:txBody>
      </p:sp>
      <p:sp>
        <p:nvSpPr>
          <p:cNvPr id="76804" name="Text Box 2"/>
          <p:cNvSpPr txBox="1">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9pPr>
          </a:lstStyle>
          <a:p>
            <a:pPr eaLnBrk="1" hangingPunct="1">
              <a:buClrTx/>
              <a:buFontTx/>
              <a:buNone/>
            </a:pPr>
            <a:r>
              <a:rPr lang="en-US" altLang="en-US" sz="1200">
                <a:solidFill>
                  <a:srgbClr val="000000"/>
                </a:solidFill>
              </a:rPr>
              <a:t>SPSS Inc. </a:t>
            </a:r>
          </a:p>
        </p:txBody>
      </p:sp>
      <p:sp>
        <p:nvSpPr>
          <p:cNvPr id="76805" name="Text Box 3"/>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9pPr>
          </a:lstStyle>
          <a:p>
            <a:pPr eaLnBrk="1" hangingPunct="1">
              <a:buClrTx/>
              <a:buFontTx/>
              <a:buNone/>
            </a:pPr>
            <a:r>
              <a:rPr lang="en-US" altLang="en-US" sz="1200">
                <a:solidFill>
                  <a:srgbClr val="000000"/>
                </a:solidFill>
              </a:rPr>
              <a:t>Copyright 2003-4, SPSS Inc. </a:t>
            </a:r>
          </a:p>
        </p:txBody>
      </p:sp>
      <p:sp>
        <p:nvSpPr>
          <p:cNvPr id="76806"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288971AC-6781-4E11-9C27-803D0503E2BC}" type="slidenum">
              <a:rPr lang="en-US" altLang="en-US" sz="1200">
                <a:solidFill>
                  <a:srgbClr val="000000"/>
                </a:solidFill>
              </a:rPr>
              <a:pPr algn="r" eaLnBrk="1" hangingPunct="1">
                <a:buClrTx/>
                <a:buFontTx/>
                <a:buNone/>
              </a:pPr>
              <a:t>22</a:t>
            </a:fld>
            <a:endParaRPr lang="en-US" altLang="en-US" sz="1200">
              <a:solidFill>
                <a:srgbClr val="000000"/>
              </a:solidFill>
            </a:endParaRPr>
          </a:p>
        </p:txBody>
      </p:sp>
      <p:sp>
        <p:nvSpPr>
          <p:cNvPr id="76807" name="Rectangle 5"/>
          <p:cNvSpPr txBox="1">
            <a:spLocks noGrp="1" noRot="1" noChangeAspect="1" noChangeArrowheads="1" noTextEdit="1"/>
          </p:cNvSpPr>
          <p:nvPr>
            <p:ph type="sldImg"/>
          </p:nvPr>
        </p:nvSpPr>
        <p:spPr>
          <a:xfrm>
            <a:off x="1144588" y="687388"/>
            <a:ext cx="4568825" cy="3425825"/>
          </a:xfrm>
          <a:solidFill>
            <a:srgbClr val="FFFFFF"/>
          </a:solidFill>
          <a:ln/>
        </p:spPr>
      </p:sp>
      <p:sp>
        <p:nvSpPr>
          <p:cNvPr id="76808" name="Text Box 6"/>
          <p:cNvSpPr txBox="1">
            <a:spLocks noGrp="1" noChangeArrowheads="1"/>
          </p:cNvSpPr>
          <p:nvPr>
            <p:ph type="body" idx="1"/>
          </p:nvPr>
        </p:nvSpPr>
        <p:spPr>
          <a:xfrm>
            <a:off x="685800" y="4343400"/>
            <a:ext cx="5486400" cy="4210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Whenever I see a definition, I want to say “ok, that’s the definition, but what is it </a:t>
            </a:r>
            <a:r>
              <a:rPr lang="en-GB" altLang="en-US" u="sng">
                <a:latin typeface="Arial" panose="020B0604020202020204" pitchFamily="34" charset="0"/>
                <a:cs typeface="Arial" panose="020B0604020202020204" pitchFamily="34" charset="0"/>
              </a:rPr>
              <a:t>really</a:t>
            </a:r>
            <a:r>
              <a:rPr lang="en-GB" altLang="en-US">
                <a:latin typeface="Arial" panose="020B0604020202020204" pitchFamily="34" charset="0"/>
                <a:cs typeface="Arial" panose="020B0604020202020204" pitchFamily="34" charset="0"/>
              </a:rPr>
              <a:t>.  If I could see data mining taking place, what would I see?”</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Here’s what you’d see: people using predictive algorithms, or we often say data mining algorithms, along with a range of other techniques, and producing two kinds of results.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The first is new knowledge, or we often say insight, about the business issue that we set out to tackle.  This </a:t>
            </a:r>
            <a:r>
              <a:rPr lang="en-GB" altLang="en-US" u="sng">
                <a:latin typeface="Arial" panose="020B0604020202020204" pitchFamily="34" charset="0"/>
                <a:cs typeface="Arial" panose="020B0604020202020204" pitchFamily="34" charset="0"/>
              </a:rPr>
              <a:t>can</a:t>
            </a:r>
            <a:r>
              <a:rPr lang="en-GB" altLang="en-US">
                <a:latin typeface="Arial" panose="020B0604020202020204" pitchFamily="34" charset="0"/>
                <a:cs typeface="Arial" panose="020B0604020202020204" pitchFamily="34" charset="0"/>
              </a:rPr>
              <a:t>  be useful in itself; because we know more, we can act more effectively.</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But data mining also produces predictive models; this is important, because these are technology objects which can make predictions about individual cases.  They can recognize, for example, the signs of a particular type of customer, or the potential for a certain specific behavior, or something that looks suspicious.  And this means that we can use these data mining models to tell us things about our customer base, or our financial data, or our scientific data, which would never have been found by the slower method of applying human expertise.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In other words, data mining models, that is predictive models, can tell us what’s happening, what’s likely to happen, and what actions are likely to be effective, for a volume of data and at a level of detail unmatched by any other technology or human agent.</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7073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digital economy is changing everything about business – and a new kind of competitive advantage has emerged: customer experience. Today’s digitally savvy consumers expect more engaging, personalized experiences, and their willing to look beyond their current brand to get them. </a:t>
            </a:r>
          </a:p>
          <a:p>
            <a:endParaRPr lang="en-US" dirty="0"/>
          </a:p>
          <a:p>
            <a:r>
              <a:rPr lang="en-US" dirty="0"/>
              <a:t>The businesses winning the battle are those that are transforming client experiences by turning the eruption of customer data being generated across digital, social, and mobile channels – into insights to create better, more personalized experiences for customers. </a:t>
            </a:r>
          </a:p>
          <a:p>
            <a:endParaRPr lang="en-US" dirty="0"/>
          </a:p>
          <a:p>
            <a:r>
              <a:rPr lang="en-US" dirty="0"/>
              <a:t>In fact, in the largest ever IBM Global C-suite study, the one factor, more than any other that distinguishes the market leaders – the “re-inventors” – from other organizations, is the capacity to use data to identify unmet customer needs. Eight out of 10 re-inventors report they’re very effective at uncovering new or unmet customer needs. And over one-quarter of re-inventors turn to artificial intelligence (AI) technologies and cognitive solutions to better understand customers and improve the customer experience.  </a:t>
            </a:r>
          </a:p>
          <a:p>
            <a:endParaRPr lang="en-US" dirty="0"/>
          </a:p>
          <a:p>
            <a:r>
              <a:rPr lang="en-US" dirty="0"/>
              <a:t>But better data analytics is not enough, to be truly agile, enterprises must fundamentally rethink and transform their architectures and processes for a digital world.  They must become digital businesses that use technology to drive superior customer experiences externally, powered by agile operations internally. Forrester Research reports that digital transformation is key to delivering on these customer expectations, and companies that are customer experience (CX) leaders grow revenue faster and enjoy greater brand preference than their peers. </a:t>
            </a:r>
          </a:p>
          <a:p>
            <a:endParaRPr lang="en-US" dirty="0"/>
          </a:p>
          <a:p>
            <a:r>
              <a:rPr lang="en-US" dirty="0"/>
              <a:t>Take for example American Airlines, they knew that to remain ahead of competitors, they need to provide a superior client experience for travelers, even when factors outside of their control were impacting travelers, such as weather delays and cancellations. They created a new front end to connect and streamline multiple reservation systems. The dynamic rebooking tool automatically reschedules flights when there are cancellations do to weather or other service impacting events.  The tool uses knowledge of the traveler to personalize the rebooking, and allows immediate interaction by the traveler using mobile and other access to best serve the clients needs. </a:t>
            </a:r>
          </a:p>
          <a:p>
            <a:endParaRPr lang="en-US" dirty="0"/>
          </a:p>
          <a:p>
            <a:r>
              <a:rPr lang="en-US" dirty="0"/>
              <a:t>--------</a:t>
            </a:r>
          </a:p>
          <a:p>
            <a:r>
              <a:rPr lang="en-US" dirty="0"/>
              <a:t>First two stats are from Salesforce: https://www.salesforce.com/research/customer-expectations/</a:t>
            </a:r>
          </a:p>
          <a:p>
            <a:endParaRPr lang="en-US" dirty="0"/>
          </a:p>
          <a:p>
            <a:r>
              <a:rPr lang="en-US" dirty="0"/>
              <a:t>More info….</a:t>
            </a:r>
          </a:p>
          <a:p>
            <a:r>
              <a:rPr lang="en-US" dirty="0"/>
              <a:t>https://www.ibm.com/blogs/think/2018/02/training-retention/</a:t>
            </a:r>
          </a:p>
          <a:p>
            <a:r>
              <a:rPr lang="en-US" dirty="0"/>
              <a:t>Global C-Suite Study: https://public.dhe.ibm.com/common/ssi/ecm/63/en/63015563usen/ceo-study_63015563USEN.pdf</a:t>
            </a:r>
          </a:p>
          <a:p>
            <a:endParaRPr lang="en-US" dirty="0"/>
          </a:p>
          <a:p>
            <a:r>
              <a:rPr lang="en-US" dirty="0"/>
              <a:t>66 percent of the CEOs surveyed plan to broaden the range and variety of products and services they offer. Even more, 69 percent, intend to innovate their products</a:t>
            </a:r>
          </a:p>
          <a:p>
            <a:r>
              <a:rPr lang="en-US" dirty="0"/>
              <a:t>and services offerings more actively.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961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1pPr>
            <a:lvl2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2pPr>
            <a:lvl3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3pPr>
            <a:lvl4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4pPr>
            <a:lvl5pPr eaLnBrk="0" hangingPunc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200">
                <a:solidFill>
                  <a:schemeClr val="bg1"/>
                </a:solidFill>
                <a:latin typeface="Arial" panose="020B0604020202020204" pitchFamily="34" charset="0"/>
                <a:cs typeface="Arial" panose="020B0604020202020204" pitchFamily="34" charset="0"/>
              </a:defRPr>
            </a:lvl9pPr>
          </a:lstStyle>
          <a:p>
            <a:pPr eaLnBrk="1" hangingPunct="1"/>
            <a:fld id="{A708FDA8-24B2-4993-9F28-26A9568A75C5}" type="slidenum">
              <a:rPr lang="en-US" altLang="en-US" sz="1200">
                <a:solidFill>
                  <a:srgbClr val="000000"/>
                </a:solidFill>
                <a:latin typeface="Times New Roman" panose="02020603050405020304" pitchFamily="18" charset="0"/>
              </a:rPr>
              <a:pPr eaLnBrk="1" hangingPunct="1"/>
              <a:t>23</a:t>
            </a:fld>
            <a:endParaRPr lang="en-US" altLang="en-US" sz="1200">
              <a:solidFill>
                <a:srgbClr val="000000"/>
              </a:solidFill>
              <a:latin typeface="Times New Roman" panose="02020603050405020304" pitchFamily="18" charset="0"/>
            </a:endParaRPr>
          </a:p>
        </p:txBody>
      </p:sp>
      <p:sp>
        <p:nvSpPr>
          <p:cNvPr id="78851" name="Text Box 1"/>
          <p:cNvSpPr txBox="1">
            <a:spLocks noChangeArrowheads="1"/>
          </p:cNvSpPr>
          <p:nvPr/>
        </p:nvSpPr>
        <p:spPr bwMode="auto">
          <a:xfrm>
            <a:off x="3884613" y="8685213"/>
            <a:ext cx="297021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F9C4F1BF-62ED-4B71-8C87-A8D41E5311E1}" type="slidenum">
              <a:rPr lang="en-US" altLang="en-US" sz="1200">
                <a:solidFill>
                  <a:srgbClr val="000000"/>
                </a:solidFill>
                <a:latin typeface="Times New Roman" panose="02020603050405020304" pitchFamily="18" charset="0"/>
              </a:rPr>
              <a:pPr algn="r" eaLnBrk="1" hangingPunct="1">
                <a:buClrTx/>
                <a:buFontTx/>
                <a:buNone/>
              </a:pPr>
              <a:t>23</a:t>
            </a:fld>
            <a:endParaRPr lang="en-US" altLang="en-US" sz="1200">
              <a:solidFill>
                <a:srgbClr val="000000"/>
              </a:solidFill>
              <a:latin typeface="Times New Roman" panose="02020603050405020304" pitchFamily="18" charset="0"/>
            </a:endParaRPr>
          </a:p>
        </p:txBody>
      </p:sp>
      <p:sp>
        <p:nvSpPr>
          <p:cNvPr id="78852" name="Text Box 2"/>
          <p:cNvSpPr txBox="1">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9pPr>
          </a:lstStyle>
          <a:p>
            <a:pPr eaLnBrk="1" hangingPunct="1">
              <a:buClrTx/>
              <a:buFontTx/>
              <a:buNone/>
            </a:pPr>
            <a:r>
              <a:rPr lang="en-US" altLang="en-US" sz="1200">
                <a:solidFill>
                  <a:srgbClr val="000000"/>
                </a:solidFill>
              </a:rPr>
              <a:t>SPSS Inc. </a:t>
            </a:r>
          </a:p>
        </p:txBody>
      </p:sp>
      <p:sp>
        <p:nvSpPr>
          <p:cNvPr id="78853" name="Text Box 3"/>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9pPr>
          </a:lstStyle>
          <a:p>
            <a:pPr eaLnBrk="1" hangingPunct="1">
              <a:buClrTx/>
              <a:buFontTx/>
              <a:buNone/>
            </a:pPr>
            <a:r>
              <a:rPr lang="en-US" altLang="en-US" sz="1200">
                <a:solidFill>
                  <a:srgbClr val="000000"/>
                </a:solidFill>
              </a:rPr>
              <a:t>Copyright 2003-4, SPSS Inc. </a:t>
            </a:r>
          </a:p>
        </p:txBody>
      </p:sp>
      <p:sp>
        <p:nvSpPr>
          <p:cNvPr id="78854"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DCF44FBF-D28F-40EA-AD94-09A5F1095E4E}" type="slidenum">
              <a:rPr lang="en-US" altLang="en-US" sz="1200">
                <a:solidFill>
                  <a:srgbClr val="000000"/>
                </a:solidFill>
              </a:rPr>
              <a:pPr algn="r" eaLnBrk="1" hangingPunct="1">
                <a:buClrTx/>
                <a:buFontTx/>
                <a:buNone/>
              </a:pPr>
              <a:t>23</a:t>
            </a:fld>
            <a:endParaRPr lang="en-US" altLang="en-US" sz="1200">
              <a:solidFill>
                <a:srgbClr val="000000"/>
              </a:solidFill>
            </a:endParaRPr>
          </a:p>
        </p:txBody>
      </p:sp>
      <p:sp>
        <p:nvSpPr>
          <p:cNvPr id="78855" name="Rectangle 5"/>
          <p:cNvSpPr txBox="1">
            <a:spLocks noGrp="1" noRot="1" noChangeAspect="1" noChangeArrowheads="1" noTextEdit="1"/>
          </p:cNvSpPr>
          <p:nvPr>
            <p:ph type="sldImg"/>
          </p:nvPr>
        </p:nvSpPr>
        <p:spPr>
          <a:xfrm>
            <a:off x="1144588" y="687388"/>
            <a:ext cx="4568825" cy="3425825"/>
          </a:xfrm>
          <a:solidFill>
            <a:srgbClr val="FFFFFF"/>
          </a:solidFill>
          <a:ln/>
        </p:spPr>
      </p:sp>
      <p:sp>
        <p:nvSpPr>
          <p:cNvPr id="78856" name="Text Box 6"/>
          <p:cNvSpPr txBox="1">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The core technology is data mining algorithms.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But data mining also makes use of other capabilities.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It needs comprehensive access to data.</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It needs the ability to explore the data and visualize it, for example creating both simple and complex graphs.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Data mining needs the ability to manipulate the data, to remove errors and to transform the data into the right form for asking questions.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It needs the algorithms for creating predictive models, and the ability to evaluate those models.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latin typeface="Arial" panose="020B0604020202020204" pitchFamily="34" charset="0"/>
                <a:cs typeface="Arial" panose="020B0604020202020204" pitchFamily="34" charset="0"/>
              </a:rPr>
              <a:t>And of course it needs the ability to feed these models, and the predictions they make, into business processes, that is to deploy the results.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48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ln>
            <a:miter lim="800000"/>
            <a:headEnd/>
            <a:tailEnd/>
          </a:ln>
        </p:spPr>
        <p:txBody>
          <a:bodyPr/>
          <a:lstStyle/>
          <a:p>
            <a:fld id="{C99C8847-EDA4-4A04-AE0D-E1D853063FBD}" type="slidenum">
              <a:rPr lang="en-US" smtClean="0">
                <a:ea typeface="Arial Unicode MS" pitchFamily="34" charset="-128"/>
                <a:cs typeface="Arial Unicode MS" pitchFamily="34" charset="-128"/>
              </a:rPr>
              <a:pPr/>
              <a:t>25</a:t>
            </a:fld>
            <a:endParaRPr lang="en-US">
              <a:ea typeface="Arial Unicode MS" pitchFamily="34" charset="-128"/>
              <a:cs typeface="Arial Unicode MS" pitchFamily="34" charset="-128"/>
            </a:endParaRPr>
          </a:p>
        </p:txBody>
      </p:sp>
      <p:sp>
        <p:nvSpPr>
          <p:cNvPr id="8192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394" tIns="45699" rIns="91394" bIns="45699" anchor="b"/>
          <a:lstStyle/>
          <a:p>
            <a:pPr algn="r" defTabSz="911225">
              <a:spcBef>
                <a:spcPct val="50000"/>
              </a:spcBef>
              <a:buClr>
                <a:schemeClr val="accent2"/>
              </a:buClr>
            </a:pPr>
            <a:fld id="{C20EE64B-5BC2-4C52-ACD3-AD67DC67D2A0}" type="slidenum">
              <a:rPr lang="en-US" sz="1200">
                <a:latin typeface="Calibri" pitchFamily="34" charset="0"/>
              </a:rPr>
              <a:pPr algn="r" defTabSz="911225">
                <a:spcBef>
                  <a:spcPct val="50000"/>
                </a:spcBef>
                <a:buClr>
                  <a:schemeClr val="accent2"/>
                </a:buClr>
              </a:pPr>
              <a:t>25</a:t>
            </a:fld>
            <a:endParaRPr lang="en-US" sz="1200">
              <a:latin typeface="Calibri" pitchFamily="34" charset="0"/>
            </a:endParaRPr>
          </a:p>
        </p:txBody>
      </p:sp>
      <p:sp>
        <p:nvSpPr>
          <p:cNvPr id="8192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25" name="Rectangle 3"/>
          <p:cNvSpPr>
            <a:spLocks noGrp="1" noChangeArrowheads="1"/>
          </p:cNvSpPr>
          <p:nvPr>
            <p:ph type="body" idx="1"/>
          </p:nvPr>
        </p:nvSpPr>
        <p:spPr bwMode="auto">
          <a:noFill/>
        </p:spPr>
        <p:txBody>
          <a:bodyPr wrap="square" lIns="91394" tIns="45699" rIns="91394" bIns="45699" numCol="1" anchor="t" anchorCtr="0" compatLnSpc="1">
            <a:prstTxWarp prst="textNoShape">
              <a:avLst/>
            </a:prstTxWarp>
          </a:bodyPr>
          <a:lstStyle/>
          <a:p>
            <a:pPr eaLnBrk="1" hangingPunct="1">
              <a:spcBef>
                <a:spcPct val="0"/>
              </a:spcBef>
            </a:pPr>
            <a:endParaRPr lang="en-CA"/>
          </a:p>
        </p:txBody>
      </p:sp>
    </p:spTree>
    <p:extLst>
      <p:ext uri="{BB962C8B-B14F-4D97-AF65-F5344CB8AC3E}">
        <p14:creationId xmlns:p14="http://schemas.microsoft.com/office/powerpoint/2010/main" val="4214959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noFill/>
          <a:ln>
            <a:miter lim="800000"/>
            <a:headEnd/>
            <a:tailEnd/>
          </a:ln>
        </p:spPr>
        <p:txBody>
          <a:bodyPr/>
          <a:lstStyle/>
          <a:p>
            <a:r>
              <a:rPr lang="en-US">
                <a:cs typeface="Arial" pitchFamily="34" charset="0"/>
              </a:rPr>
              <a:t>SPSS Inc. </a:t>
            </a:r>
          </a:p>
        </p:txBody>
      </p:sp>
      <p:sp>
        <p:nvSpPr>
          <p:cNvPr id="82947" name="Rectangle 6"/>
          <p:cNvSpPr>
            <a:spLocks noGrp="1" noChangeArrowheads="1"/>
          </p:cNvSpPr>
          <p:nvPr>
            <p:ph type="ftr" sz="quarter" idx="4"/>
          </p:nvPr>
        </p:nvSpPr>
        <p:spPr bwMode="auto">
          <a:xfrm>
            <a:off x="0" y="8685213"/>
            <a:ext cx="2970213" cy="457200"/>
          </a:xfrm>
          <a:noFill/>
          <a:ln>
            <a:miter lim="800000"/>
            <a:headEnd/>
            <a:tailEnd/>
          </a:ln>
        </p:spPr>
        <p:txBody>
          <a:bodyPr/>
          <a:lstStyle/>
          <a:p>
            <a:r>
              <a:rPr lang="en-US">
                <a:cs typeface="Arial" pitchFamily="34" charset="0"/>
              </a:rPr>
              <a:t>Copyright 2006 SPSS Inc. </a:t>
            </a:r>
          </a:p>
        </p:txBody>
      </p:sp>
      <p:sp>
        <p:nvSpPr>
          <p:cNvPr id="82948" name="Rectangle 7"/>
          <p:cNvSpPr>
            <a:spLocks noGrp="1" noChangeArrowheads="1"/>
          </p:cNvSpPr>
          <p:nvPr>
            <p:ph type="sldNum" sz="quarter" idx="5"/>
          </p:nvPr>
        </p:nvSpPr>
        <p:spPr bwMode="auto">
          <a:noFill/>
          <a:ln>
            <a:miter lim="800000"/>
            <a:headEnd/>
            <a:tailEnd/>
          </a:ln>
        </p:spPr>
        <p:txBody>
          <a:bodyPr/>
          <a:lstStyle/>
          <a:p>
            <a:fld id="{AE6B98A5-7E86-4805-9672-7236722139F2}" type="slidenum">
              <a:rPr lang="en-US" smtClean="0">
                <a:cs typeface="Arial" pitchFamily="34" charset="0"/>
              </a:rPr>
              <a:pPr/>
              <a:t>26</a:t>
            </a:fld>
            <a:endParaRPr lang="en-US">
              <a:cs typeface="Arial" pitchFamily="34" charset="0"/>
            </a:endParaRPr>
          </a:p>
        </p:txBody>
      </p:sp>
      <p:sp>
        <p:nvSpPr>
          <p:cNvPr id="82949" name="Rectangle 2"/>
          <p:cNvSpPr txBox="1">
            <a:spLocks noGrp="1" noChangeArrowheads="1"/>
          </p:cNvSpPr>
          <p:nvPr/>
        </p:nvSpPr>
        <p:spPr bwMode="auto">
          <a:xfrm>
            <a:off x="0" y="0"/>
            <a:ext cx="2970213" cy="457200"/>
          </a:xfrm>
          <a:prstGeom prst="rect">
            <a:avLst/>
          </a:prstGeom>
          <a:noFill/>
          <a:ln w="9525">
            <a:noFill/>
            <a:miter lim="800000"/>
            <a:headEnd/>
            <a:tailEnd/>
          </a:ln>
        </p:spPr>
        <p:txBody>
          <a:bodyPr lIns="91418" tIns="45709" rIns="91418" bIns="45709"/>
          <a:lstStyle/>
          <a:p>
            <a:pPr defTabSz="912813"/>
            <a:r>
              <a:rPr lang="en-US" sz="1100">
                <a:ea typeface="ＭＳ Ｐゴシック" pitchFamily="34" charset="-128"/>
              </a:rPr>
              <a:t>SPSS Inc. </a:t>
            </a:r>
          </a:p>
        </p:txBody>
      </p:sp>
      <p:sp>
        <p:nvSpPr>
          <p:cNvPr id="82950" name="Rectangle 6"/>
          <p:cNvSpPr txBox="1">
            <a:spLocks noGrp="1" noChangeArrowheads="1"/>
          </p:cNvSpPr>
          <p:nvPr/>
        </p:nvSpPr>
        <p:spPr bwMode="auto">
          <a:xfrm>
            <a:off x="0" y="8685213"/>
            <a:ext cx="2970213" cy="457200"/>
          </a:xfrm>
          <a:prstGeom prst="rect">
            <a:avLst/>
          </a:prstGeom>
          <a:noFill/>
          <a:ln w="9525">
            <a:noFill/>
            <a:miter lim="800000"/>
            <a:headEnd/>
            <a:tailEnd/>
          </a:ln>
        </p:spPr>
        <p:txBody>
          <a:bodyPr lIns="91418" tIns="45709" rIns="91418" bIns="45709" anchor="b"/>
          <a:lstStyle/>
          <a:p>
            <a:pPr defTabSz="912813"/>
            <a:r>
              <a:rPr lang="en-US" sz="1100">
                <a:ea typeface="ＭＳ Ｐゴシック" pitchFamily="34" charset="-128"/>
              </a:rPr>
              <a:t>Copyright 2006 SPSS Inc. </a:t>
            </a:r>
          </a:p>
        </p:txBody>
      </p:sp>
      <p:sp>
        <p:nvSpPr>
          <p:cNvPr id="82951" name="Rectangle 7"/>
          <p:cNvSpPr txBox="1">
            <a:spLocks noGrp="1" noChangeArrowheads="1"/>
          </p:cNvSpPr>
          <p:nvPr/>
        </p:nvSpPr>
        <p:spPr bwMode="auto">
          <a:xfrm>
            <a:off x="3886200" y="8685213"/>
            <a:ext cx="2970213" cy="457200"/>
          </a:xfrm>
          <a:prstGeom prst="rect">
            <a:avLst/>
          </a:prstGeom>
          <a:noFill/>
          <a:ln w="9525">
            <a:noFill/>
            <a:miter lim="800000"/>
            <a:headEnd/>
            <a:tailEnd/>
          </a:ln>
        </p:spPr>
        <p:txBody>
          <a:bodyPr lIns="91418" tIns="45709" rIns="91418" bIns="45709" anchor="b"/>
          <a:lstStyle/>
          <a:p>
            <a:pPr algn="r" defTabSz="912813"/>
            <a:fld id="{D84C54C3-2F61-4E34-BCD8-E28C9607B7DE}" type="slidenum">
              <a:rPr lang="en-US" sz="1100">
                <a:ea typeface="ＭＳ Ｐゴシック" pitchFamily="34" charset="-128"/>
              </a:rPr>
              <a:pPr algn="r" defTabSz="912813"/>
              <a:t>26</a:t>
            </a:fld>
            <a:endParaRPr lang="en-US" sz="1100">
              <a:ea typeface="ＭＳ Ｐゴシック" pitchFamily="34" charset="-128"/>
            </a:endParaRPr>
          </a:p>
        </p:txBody>
      </p:sp>
      <p:sp>
        <p:nvSpPr>
          <p:cNvPr id="8295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5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Tree>
    <p:extLst>
      <p:ext uri="{BB962C8B-B14F-4D97-AF65-F5344CB8AC3E}">
        <p14:creationId xmlns:p14="http://schemas.microsoft.com/office/powerpoint/2010/main" val="2090881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noFill/>
          <a:ln>
            <a:miter lim="800000"/>
            <a:headEnd/>
            <a:tailEnd/>
          </a:ln>
        </p:spPr>
        <p:txBody>
          <a:bodyPr/>
          <a:lstStyle/>
          <a:p>
            <a:r>
              <a:rPr lang="en-US">
                <a:cs typeface="Arial" pitchFamily="34" charset="0"/>
              </a:rPr>
              <a:t>SPSS Inc. </a:t>
            </a:r>
          </a:p>
        </p:txBody>
      </p:sp>
      <p:sp>
        <p:nvSpPr>
          <p:cNvPr id="83971" name="Rectangle 6"/>
          <p:cNvSpPr>
            <a:spLocks noGrp="1" noChangeArrowheads="1"/>
          </p:cNvSpPr>
          <p:nvPr>
            <p:ph type="ftr" sz="quarter" idx="4"/>
          </p:nvPr>
        </p:nvSpPr>
        <p:spPr bwMode="auto">
          <a:xfrm>
            <a:off x="0" y="8685213"/>
            <a:ext cx="2970213" cy="457200"/>
          </a:xfrm>
          <a:noFill/>
          <a:ln>
            <a:miter lim="800000"/>
            <a:headEnd/>
            <a:tailEnd/>
          </a:ln>
        </p:spPr>
        <p:txBody>
          <a:bodyPr/>
          <a:lstStyle/>
          <a:p>
            <a:r>
              <a:rPr lang="en-US">
                <a:cs typeface="Arial" pitchFamily="34" charset="0"/>
              </a:rPr>
              <a:t>Copyright 2006 SPSS Inc. </a:t>
            </a:r>
          </a:p>
        </p:txBody>
      </p:sp>
      <p:sp>
        <p:nvSpPr>
          <p:cNvPr id="83972" name="Rectangle 7"/>
          <p:cNvSpPr>
            <a:spLocks noGrp="1" noChangeArrowheads="1"/>
          </p:cNvSpPr>
          <p:nvPr>
            <p:ph type="sldNum" sz="quarter" idx="5"/>
          </p:nvPr>
        </p:nvSpPr>
        <p:spPr bwMode="auto">
          <a:noFill/>
          <a:ln>
            <a:miter lim="800000"/>
            <a:headEnd/>
            <a:tailEnd/>
          </a:ln>
        </p:spPr>
        <p:txBody>
          <a:bodyPr/>
          <a:lstStyle/>
          <a:p>
            <a:fld id="{C900901D-4AA5-4DB8-AB7C-436C6C7B7566}" type="slidenum">
              <a:rPr lang="en-US" smtClean="0">
                <a:cs typeface="Arial" pitchFamily="34" charset="0"/>
              </a:rPr>
              <a:pPr/>
              <a:t>27</a:t>
            </a:fld>
            <a:endParaRPr lang="en-US">
              <a:cs typeface="Arial" pitchFamily="34" charset="0"/>
            </a:endParaRPr>
          </a:p>
        </p:txBody>
      </p:sp>
      <p:sp>
        <p:nvSpPr>
          <p:cNvPr id="83973" name="Rectangle 2"/>
          <p:cNvSpPr>
            <a:spLocks noGrp="1" noRot="1" noChangeAspect="1" noChangeArrowheads="1" noTextEdit="1"/>
          </p:cNvSpPr>
          <p:nvPr>
            <p:ph type="sldImg"/>
          </p:nvPr>
        </p:nvSpPr>
        <p:spPr bwMode="auto">
          <a:xfrm>
            <a:off x="1143000" y="685800"/>
            <a:ext cx="4573588" cy="3429000"/>
          </a:xfrm>
          <a:noFill/>
          <a:ln>
            <a:solidFill>
              <a:srgbClr val="000000"/>
            </a:solidFill>
            <a:miter lim="800000"/>
            <a:headEnd/>
            <a:tailEnd/>
          </a:ln>
        </p:spPr>
      </p:sp>
      <p:sp>
        <p:nvSpPr>
          <p:cNvPr id="83974" name="Rectangle 3"/>
          <p:cNvSpPr>
            <a:spLocks noGrp="1" noChangeArrowheads="1"/>
          </p:cNvSpPr>
          <p:nvPr>
            <p:ph type="body" idx="1"/>
          </p:nvPr>
        </p:nvSpPr>
        <p:spPr bwMode="auto">
          <a:noFill/>
        </p:spPr>
        <p:txBody>
          <a:bodyPr wrap="square" lIns="95069" tIns="47535" rIns="95069" bIns="47535" numCol="1" anchor="t" anchorCtr="0" compatLnSpc="1">
            <a:prstTxWarp prst="textNoShape">
              <a:avLst/>
            </a:prstTxWarp>
          </a:bodyPr>
          <a:lstStyle/>
          <a:p>
            <a:pPr eaLnBrk="1" hangingPunct="1"/>
            <a:endParaRPr lang="en-GB"/>
          </a:p>
        </p:txBody>
      </p:sp>
    </p:spTree>
    <p:extLst>
      <p:ext uri="{BB962C8B-B14F-4D97-AF65-F5344CB8AC3E}">
        <p14:creationId xmlns:p14="http://schemas.microsoft.com/office/powerpoint/2010/main" val="3241962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p:cNvSpPr>
            <a:spLocks noGrp="1" noRot="1" noChangeAspect="1" noTextEdit="1"/>
          </p:cNvSpPr>
          <p:nvPr>
            <p:ph type="sldImg"/>
          </p:nvPr>
        </p:nvSpPr>
        <p:spPr>
          <a:ln/>
        </p:spPr>
      </p:sp>
      <p:sp>
        <p:nvSpPr>
          <p:cNvPr id="3246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Modeler has a very broad range of modeling algorithms, grouped by their usage.</a:t>
            </a:r>
          </a:p>
          <a:p>
            <a:r>
              <a:rPr lang="en-US" altLang="en-US">
                <a:latin typeface="Arial" panose="020B0604020202020204" pitchFamily="34" charset="0"/>
                <a:cs typeface="Arial" panose="020B0604020202020204" pitchFamily="34" charset="0"/>
              </a:rPr>
              <a:t>Classification, Segmentation and Association</a:t>
            </a:r>
          </a:p>
          <a:p>
            <a:r>
              <a:rPr lang="en-US" altLang="en-US">
                <a:latin typeface="Arial" panose="020B0604020202020204" pitchFamily="34" charset="0"/>
                <a:cs typeface="Arial" panose="020B0604020202020204" pitchFamily="34" charset="0"/>
              </a:rPr>
              <a:t>Classification includes techniques such as decision trees, regression or neural networks and is typically used to predict group membership. For example, will this employee leave? Or to predict a customer value. </a:t>
            </a:r>
          </a:p>
          <a:p>
            <a:r>
              <a:rPr lang="en-US" altLang="en-US">
                <a:latin typeface="Arial" panose="020B0604020202020204" pitchFamily="34" charset="0"/>
                <a:cs typeface="Arial" panose="020B0604020202020204" pitchFamily="34" charset="0"/>
              </a:rPr>
              <a:t>Segmentation algorithms are used to put data into groups and predict group membership for new cases. Association finds events that occur together or in a sequence. These techniques are used for market basket analysis where users are looking to see what products are bought together and in what order. </a:t>
            </a:r>
          </a:p>
          <a:p>
            <a:r>
              <a:rPr lang="en-US" altLang="en-US">
                <a:latin typeface="Arial" panose="020B0604020202020204" pitchFamily="34" charset="0"/>
                <a:cs typeface="Arial" panose="020B0604020202020204" pitchFamily="34" charset="0"/>
              </a:rPr>
              <a:t>There are also some automated modeling procedures which enable users to quickly generate multiple models and evaluate their performance before selecting which is the most appropriate to use in each case.</a:t>
            </a:r>
          </a:p>
          <a:p>
            <a:endParaRPr lang="en-US" altLang="en-US">
              <a:latin typeface="Arial" panose="020B0604020202020204" pitchFamily="34" charset="0"/>
              <a:cs typeface="Arial" panose="020B0604020202020204" pitchFamily="34" charset="0"/>
            </a:endParaRPr>
          </a:p>
        </p:txBody>
      </p:sp>
      <p:sp>
        <p:nvSpPr>
          <p:cNvPr id="324612"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74897" indent="-298037" eaLnBrk="0" hangingPunct="0">
              <a:defRPr>
                <a:solidFill>
                  <a:schemeClr val="tx1"/>
                </a:solidFill>
                <a:latin typeface="Arial" panose="020B0604020202020204" pitchFamily="34" charset="0"/>
                <a:ea typeface="MS PGothic" panose="020B0600070205080204" pitchFamily="34" charset="-128"/>
              </a:defRPr>
            </a:lvl2pPr>
            <a:lvl3pPr marL="1192149" indent="-238430" eaLnBrk="0" hangingPunct="0">
              <a:defRPr>
                <a:solidFill>
                  <a:schemeClr val="tx1"/>
                </a:solidFill>
                <a:latin typeface="Arial" panose="020B0604020202020204" pitchFamily="34" charset="0"/>
                <a:ea typeface="MS PGothic" panose="020B0600070205080204" pitchFamily="34" charset="-128"/>
              </a:defRPr>
            </a:lvl3pPr>
            <a:lvl4pPr marL="1669009" indent="-238430" eaLnBrk="0" hangingPunct="0">
              <a:defRPr>
                <a:solidFill>
                  <a:schemeClr val="tx1"/>
                </a:solidFill>
                <a:latin typeface="Arial" panose="020B0604020202020204" pitchFamily="34" charset="0"/>
                <a:ea typeface="MS PGothic" panose="020B0600070205080204" pitchFamily="34" charset="-128"/>
              </a:defRPr>
            </a:lvl4pPr>
            <a:lvl5pPr marL="2145868" indent="-238430" eaLnBrk="0" hangingPunct="0">
              <a:defRPr>
                <a:solidFill>
                  <a:schemeClr val="tx1"/>
                </a:solidFill>
                <a:latin typeface="Arial" panose="020B0604020202020204" pitchFamily="34" charset="0"/>
                <a:ea typeface="MS PGothic" panose="020B0600070205080204" pitchFamily="34" charset="-128"/>
              </a:defRPr>
            </a:lvl5pPr>
            <a:lvl6pPr marL="2622728" indent="-2384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99587" indent="-2384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576447" indent="-2384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053307" indent="-2384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B82D3F43-36EC-4408-B6A5-ECC1C65566AD}" type="slidenum">
              <a:rPr lang="en-US" altLang="en-US"/>
              <a:pPr eaLnBrk="1" hangingPunct="1"/>
              <a:t>28</a:t>
            </a:fld>
            <a:endParaRPr lang="en-US" altLang="en-US"/>
          </a:p>
        </p:txBody>
      </p:sp>
    </p:spTree>
    <p:extLst>
      <p:ext uri="{BB962C8B-B14F-4D97-AF65-F5344CB8AC3E}">
        <p14:creationId xmlns:p14="http://schemas.microsoft.com/office/powerpoint/2010/main" val="1743758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p:spPr>
        <p:txBody>
          <a:bodyPr/>
          <a:lstStyle/>
          <a:p>
            <a:r>
              <a:rPr lang="en-AU" i="1"/>
              <a:t>Classification models</a:t>
            </a:r>
            <a:r>
              <a:rPr lang="en-AU"/>
              <a:t> use the values of one or more </a:t>
            </a:r>
            <a:r>
              <a:rPr lang="en-AU" b="1"/>
              <a:t>input</a:t>
            </a:r>
            <a:r>
              <a:rPr lang="en-AU"/>
              <a:t> fields to predict the value of one or more output, or </a:t>
            </a:r>
            <a:r>
              <a:rPr lang="en-AU" b="1"/>
              <a:t>target</a:t>
            </a:r>
            <a:r>
              <a:rPr lang="en-AU"/>
              <a:t>, fields. Some examples of these techniques are: decision trees (C&amp;R Tree, QUEST, CHAID and C5.0 algorithms), regression (linear, logistic, generalized linear, and Cox regression algorithms), neural networks, support vector machines, and Bayesian networks. </a:t>
            </a:r>
          </a:p>
          <a:p>
            <a:r>
              <a:rPr lang="en-AU"/>
              <a:t>Classification models helps organizations to predict a known result, such as whether a customer will buy or leave or whether a transaction fits a known pattern of fraud. Modeling techniques include machine learning, rule induction, subgroup identification, statistical methods, and multiple model generation.</a:t>
            </a:r>
          </a:p>
          <a:p>
            <a:endParaRPr lang="en-US">
              <a:cs typeface="Arial" charset="0"/>
            </a:endParaRPr>
          </a:p>
        </p:txBody>
      </p:sp>
    </p:spTree>
    <p:extLst>
      <p:ext uri="{BB962C8B-B14F-4D97-AF65-F5344CB8AC3E}">
        <p14:creationId xmlns:p14="http://schemas.microsoft.com/office/powerpoint/2010/main" val="2549513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p:spPr>
        <p:txBody>
          <a:bodyPr/>
          <a:lstStyle/>
          <a:p>
            <a:r>
              <a:rPr lang="en-AU" i="1"/>
              <a:t>Segmentation models</a:t>
            </a:r>
            <a:r>
              <a:rPr lang="en-AU"/>
              <a:t> divide the data into segments, or clusters, of records that have similar patterns of input fields. As they are only interested in the input fields, segmentation models have no concept of output or target fields. Examples of segmentation models are Kohonen networks, K-Means clustering, two-step clustering and anomaly detection.</a:t>
            </a:r>
          </a:p>
          <a:p>
            <a:r>
              <a:rPr lang="en-AU"/>
              <a:t>Segmentation models (also known as "clustering models") are useful in cases where the specific result is unknown (for example, when identifying new patterns of fraud, or when identifying groups of interest in your customer base). Clustering models focus on identifying groups of similar records and labeling the records according to the group to which they belong. This is done without the benefit of prior knowledge about the groups and their characteristics, and it distinguishes clustering models from the other modeling techniques in that there is no predefined output or target field for the model to predict. There are no right or wrong answers for these models. Their value is determined by their ability to capture interesting groupings in the data and provide useful descriptions of those groupings. Clustering models are often used to create clusters or segments that are then used as inputs in subsequent analyses (for example, by segmenting potential customers into homogeneous subgroups).</a:t>
            </a:r>
          </a:p>
        </p:txBody>
      </p:sp>
    </p:spTree>
    <p:extLst>
      <p:ext uri="{BB962C8B-B14F-4D97-AF65-F5344CB8AC3E}">
        <p14:creationId xmlns:p14="http://schemas.microsoft.com/office/powerpoint/2010/main" val="1691629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p:spPr>
        <p:txBody>
          <a:bodyPr/>
          <a:lstStyle/>
          <a:p>
            <a:r>
              <a:rPr lang="en-AU" i="1"/>
              <a:t>Association models</a:t>
            </a:r>
            <a:r>
              <a:rPr lang="en-AU"/>
              <a:t> find patterns in your data where one or more entities (such as events, purchases, or attributes) are associated with one or more other entities. The models construct rule sets that define these relationships. Here the fields within the data can act as both inputs and targets. You could find these associations manually, but association rule algorithms do so much more quickly, and can explore more complex patterns. Apriori and Carma models are examples of the use of such algorithms. One other type of association model is a sequence detection model, which finds sequential patterns in time-structured data. </a:t>
            </a:r>
          </a:p>
          <a:p>
            <a:r>
              <a:rPr lang="en-AU"/>
              <a:t>Association models are most useful when predicting multiple outcomes—for example, customers who bought product X also bought Y and Z. Association models associate a particular conclusion (such as the decision to buy something) with a set of conditions. The advantage of association rule algorithms over the more standard decision tree algorithms (C5.0 and C&amp;RT) is that associations can exist between any of the attributes. A decision tree algorithm will build rules with only a single conclusion, whereas association algorithms attempt to find many rules, each of which may have a different conclusion.</a:t>
            </a:r>
          </a:p>
          <a:p>
            <a:endParaRPr lang="en-US">
              <a:cs typeface="Arial" charset="0"/>
            </a:endParaRPr>
          </a:p>
        </p:txBody>
      </p:sp>
    </p:spTree>
    <p:extLst>
      <p:ext uri="{BB962C8B-B14F-4D97-AF65-F5344CB8AC3E}">
        <p14:creationId xmlns:p14="http://schemas.microsoft.com/office/powerpoint/2010/main" val="1829396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p:spPr>
        <p:txBody>
          <a:bodyPr/>
          <a:lstStyle/>
          <a:p>
            <a:r>
              <a:rPr lang="en-AU"/>
              <a:t>The </a:t>
            </a:r>
            <a:r>
              <a:rPr lang="en-AU" b="1"/>
              <a:t>Auto Classifier </a:t>
            </a:r>
            <a:r>
              <a:rPr lang="en-AU"/>
              <a:t>node creates and compares a number of different models for binary outcomes (yes or no, churn or do not churn, and so on), allowing you to choose the best approach for a given analysis. A number of modeling algorithms are supported, making it possible to select the methods you want to use, the specific options for each, and the criteria for comparing the results. The node generates a set of models based on the specified options and ranks the best candidates according to the criteria you specify. </a:t>
            </a:r>
          </a:p>
          <a:p>
            <a:endParaRPr lang="en-AU"/>
          </a:p>
          <a:p>
            <a:r>
              <a:rPr lang="en-AU"/>
              <a:t>The </a:t>
            </a:r>
            <a:r>
              <a:rPr lang="en-AU" b="1"/>
              <a:t>Auto Numeric </a:t>
            </a:r>
            <a:r>
              <a:rPr lang="en-AU"/>
              <a:t>node estimates and compares models for continuous numeric range outcomes using a number of different methods. The node works in the same manner as the Auto Classifier node, allowing you to choose the algorithms to use and to experiment with multiple combinations of options in a single modeling pass. Supported algorithms include neural networks, C&amp;R Tree, CHAID, linear regression, generalized linear regression, and support vector machines (SVM). Models can be compared based on correlation, relative error, or number of variables used. </a:t>
            </a:r>
          </a:p>
          <a:p>
            <a:endParaRPr lang="en-AU"/>
          </a:p>
          <a:p>
            <a:r>
              <a:rPr lang="en-AU"/>
              <a:t>The </a:t>
            </a:r>
            <a:r>
              <a:rPr lang="en-AU" b="1"/>
              <a:t>Auto Cluster </a:t>
            </a:r>
            <a:r>
              <a:rPr lang="en-AU"/>
              <a:t>node estimates and compares clustering models, which identify groups of records that have similar characteristics. The node works in the same manner as other automated modeling nodes, allowing you to experiment with multiple combinations of options in a single modeling pass. Models can be compared using basic measures with which to attempt to filter and rank the usefulness of the cluster models, and provide a measure based on the importance of particular fields. </a:t>
            </a:r>
          </a:p>
          <a:p>
            <a:endParaRPr lang="en-AU"/>
          </a:p>
          <a:p>
            <a:r>
              <a:rPr lang="en-AU"/>
              <a:t>The best models are saved in a single composite model nugget, enabling you to browse and compare them, and to choose which models to use in scoring.</a:t>
            </a:r>
          </a:p>
          <a:p>
            <a:endParaRPr lang="en-AU"/>
          </a:p>
        </p:txBody>
      </p:sp>
    </p:spTree>
    <p:extLst>
      <p:ext uri="{BB962C8B-B14F-4D97-AF65-F5344CB8AC3E}">
        <p14:creationId xmlns:p14="http://schemas.microsoft.com/office/powerpoint/2010/main" val="2393599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noFill/>
          <a:ln>
            <a:miter lim="800000"/>
            <a:headEnd/>
            <a:tailEnd/>
          </a:ln>
        </p:spPr>
        <p:txBody>
          <a:bodyPr/>
          <a:lstStyle/>
          <a:p>
            <a:r>
              <a:rPr lang="en-US">
                <a:latin typeface="Arial" pitchFamily="34" charset="0"/>
                <a:cs typeface="Arial" pitchFamily="34" charset="0"/>
              </a:rPr>
              <a:t>SPSS Inc. </a:t>
            </a:r>
          </a:p>
        </p:txBody>
      </p:sp>
      <p:sp>
        <p:nvSpPr>
          <p:cNvPr id="84995" name="Rectangle 6"/>
          <p:cNvSpPr>
            <a:spLocks noGrp="1" noChangeArrowheads="1"/>
          </p:cNvSpPr>
          <p:nvPr>
            <p:ph type="ftr" sz="quarter" idx="4"/>
          </p:nvPr>
        </p:nvSpPr>
        <p:spPr bwMode="auto">
          <a:noFill/>
          <a:ln>
            <a:miter lim="800000"/>
            <a:headEnd/>
            <a:tailEnd/>
          </a:ln>
        </p:spPr>
        <p:txBody>
          <a:bodyPr/>
          <a:lstStyle/>
          <a:p>
            <a:r>
              <a:rPr lang="en-US">
                <a:latin typeface="Arial" pitchFamily="34" charset="0"/>
                <a:cs typeface="Arial" pitchFamily="34" charset="0"/>
              </a:rPr>
              <a:t>Copyright 2006 SPSS Inc. </a:t>
            </a:r>
          </a:p>
        </p:txBody>
      </p:sp>
      <p:sp>
        <p:nvSpPr>
          <p:cNvPr id="84996" name="Rectangle 7"/>
          <p:cNvSpPr>
            <a:spLocks noGrp="1" noChangeArrowheads="1"/>
          </p:cNvSpPr>
          <p:nvPr>
            <p:ph type="sldNum" sz="quarter" idx="5"/>
          </p:nvPr>
        </p:nvSpPr>
        <p:spPr bwMode="auto">
          <a:noFill/>
          <a:ln>
            <a:miter lim="800000"/>
            <a:headEnd/>
            <a:tailEnd/>
          </a:ln>
        </p:spPr>
        <p:txBody>
          <a:bodyPr/>
          <a:lstStyle/>
          <a:p>
            <a:fld id="{2A77D5CE-D64D-47B0-8957-0B549126DA02}" type="slidenum">
              <a:rPr lang="en-US" smtClean="0">
                <a:cs typeface="Arial" pitchFamily="34" charset="0"/>
              </a:rPr>
              <a:pPr/>
              <a:t>33</a:t>
            </a:fld>
            <a:endParaRPr lang="en-US">
              <a:cs typeface="Arial" pitchFamily="34" charset="0"/>
            </a:endParaRPr>
          </a:p>
        </p:txBody>
      </p:sp>
      <p:sp>
        <p:nvSpPr>
          <p:cNvPr id="8499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8" name="Rectangle 3"/>
          <p:cNvSpPr>
            <a:spLocks noGrp="1" noChangeArrowheads="1"/>
          </p:cNvSpPr>
          <p:nvPr>
            <p:ph type="body" idx="1"/>
          </p:nvPr>
        </p:nvSpPr>
        <p:spPr bwMode="auto">
          <a:xfrm>
            <a:off x="685800" y="4297363"/>
            <a:ext cx="5486400" cy="4113212"/>
          </a:xfrm>
          <a:noFill/>
        </p:spPr>
        <p:txBody>
          <a:bodyPr wrap="square" numCol="1" anchor="t" anchorCtr="0" compatLnSpc="1">
            <a:prstTxWarp prst="textNoShape">
              <a:avLst/>
            </a:prstTxWarp>
          </a:bodyPr>
          <a:lstStyle/>
          <a:p>
            <a:pPr eaLnBrk="1" hangingPunct="1">
              <a:spcBef>
                <a:spcPct val="0"/>
              </a:spcBef>
            </a:pPr>
            <a:endParaRPr lang="fr-FR" sz="700">
              <a:latin typeface="Arial" pitchFamily="34" charset="0"/>
            </a:endParaRPr>
          </a:p>
        </p:txBody>
      </p:sp>
    </p:spTree>
    <p:extLst>
      <p:ext uri="{BB962C8B-B14F-4D97-AF65-F5344CB8AC3E}">
        <p14:creationId xmlns:p14="http://schemas.microsoft.com/office/powerpoint/2010/main" val="393445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time is now for digital transformation. And reinventors (aka market leaders) are seeing better outcomes across the board:</a:t>
            </a:r>
          </a:p>
          <a:p>
            <a:r>
              <a:rPr lang="en-US" sz="1200" dirty="0"/>
              <a:t>9.5x more likely to see improvement in product quality</a:t>
            </a:r>
          </a:p>
          <a:p>
            <a:r>
              <a:rPr lang="en-US" sz="1200" dirty="0"/>
              <a:t>5x more likely to see improvement in cost reduction</a:t>
            </a:r>
          </a:p>
          <a:p>
            <a:r>
              <a:rPr lang="en-US" sz="1200" dirty="0"/>
              <a:t>1.7x more likely to see improvement in user/employee satisfaction</a:t>
            </a:r>
          </a:p>
          <a:p>
            <a:r>
              <a:rPr lang="en-US" sz="1200" dirty="0"/>
              <a:t>1.6x more likely to see improvement in customer retention</a:t>
            </a:r>
          </a:p>
          <a:p>
            <a:endParaRPr lang="en-US" sz="1200" dirty="0"/>
          </a:p>
          <a:p>
            <a:endParaRPr lang="en-US" sz="1200" dirty="0"/>
          </a:p>
          <a:p>
            <a:r>
              <a:rPr lang="en-US" sz="1200" dirty="0"/>
              <a:t>Source: IBM commissioned Forrester Consulting to conduct a cross-industry study exploring enterprise digital transformation strategies.</a:t>
            </a:r>
          </a:p>
          <a:p>
            <a:r>
              <a:rPr lang="en-US" sz="1200" dirty="0"/>
              <a:t>Source Forrester Study:</a:t>
            </a:r>
          </a:p>
          <a:p>
            <a:r>
              <a:rPr lang="en-US" dirty="0"/>
              <a:t>https://www-01.ibm.com/common/ssi/cgi-bin/ssialias?htmlfid=91013091USEN</a:t>
            </a:r>
          </a:p>
          <a:p>
            <a:r>
              <a:rPr lang="en-US" dirty="0"/>
              <a:t>Source: A  commissioned study conducted by Forrester Consulting on behalf of IBM, September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446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bwMode="auto">
          <a:noFill/>
          <a:ln>
            <a:miter lim="800000"/>
            <a:headEnd/>
            <a:tailEnd/>
          </a:ln>
        </p:spPr>
        <p:txBody>
          <a:bodyPr/>
          <a:lstStyle/>
          <a:p>
            <a:fld id="{C656160B-EF5B-4924-8B2D-43CC6EBE306E}" type="slidenum">
              <a:rPr lang="en-US" smtClean="0">
                <a:cs typeface="Arial" pitchFamily="34" charset="0"/>
              </a:rPr>
              <a:pPr/>
              <a:t>34</a:t>
            </a:fld>
            <a:endParaRPr lang="en-US">
              <a:cs typeface="Arial" pitchFamily="34" charset="0"/>
            </a:endParaRPr>
          </a:p>
        </p:txBody>
      </p:sp>
      <p:sp>
        <p:nvSpPr>
          <p:cNvPr id="9113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394" tIns="45699" rIns="91394" bIns="45699" anchor="b"/>
          <a:lstStyle/>
          <a:p>
            <a:pPr algn="r" defTabSz="911225"/>
            <a:fld id="{180157C8-B1A1-4AD6-9973-90BC53755C3B}" type="slidenum">
              <a:rPr lang="en-US" sz="1200">
                <a:latin typeface="Calibri" pitchFamily="34" charset="0"/>
              </a:rPr>
              <a:pPr algn="r" defTabSz="911225"/>
              <a:t>34</a:t>
            </a:fld>
            <a:endParaRPr lang="en-US" sz="1200">
              <a:latin typeface="Calibri" pitchFamily="34" charset="0"/>
            </a:endParaRPr>
          </a:p>
        </p:txBody>
      </p:sp>
      <p:sp>
        <p:nvSpPr>
          <p:cNvPr id="91140" name="Rectangle 2"/>
          <p:cNvSpPr>
            <a:spLocks noGrp="1" noRot="1" noChangeAspect="1" noChangeArrowheads="1" noTextEdit="1"/>
          </p:cNvSpPr>
          <p:nvPr>
            <p:ph type="sldImg"/>
          </p:nvPr>
        </p:nvSpPr>
        <p:spPr bwMode="auto">
          <a:xfrm>
            <a:off x="1146175" y="685800"/>
            <a:ext cx="4568825" cy="3427413"/>
          </a:xfrm>
          <a:noFill/>
          <a:ln>
            <a:solidFill>
              <a:srgbClr val="000000"/>
            </a:solidFill>
            <a:miter lim="800000"/>
            <a:headEnd/>
            <a:tailEnd/>
          </a:ln>
        </p:spPr>
      </p:sp>
      <p:sp>
        <p:nvSpPr>
          <p:cNvPr id="91141" name="Rectangle 3"/>
          <p:cNvSpPr>
            <a:spLocks noGrp="1" noChangeArrowheads="1"/>
          </p:cNvSpPr>
          <p:nvPr>
            <p:ph type="body" idx="1"/>
          </p:nvPr>
        </p:nvSpPr>
        <p:spPr bwMode="auto">
          <a:noFill/>
        </p:spPr>
        <p:txBody>
          <a:bodyPr wrap="square" lIns="91394" tIns="45699" rIns="91394" bIns="45699" numCol="1" anchor="t" anchorCtr="0" compatLnSpc="1">
            <a:prstTxWarp prst="textNoShape">
              <a:avLst/>
            </a:prstTxWarp>
          </a:bodyPr>
          <a:lstStyle/>
          <a:p>
            <a:pPr eaLnBrk="1" hangingPunct="1">
              <a:spcBef>
                <a:spcPct val="0"/>
              </a:spcBef>
            </a:pPr>
            <a:endParaRPr lang="en-CA"/>
          </a:p>
        </p:txBody>
      </p:sp>
    </p:spTree>
    <p:extLst>
      <p:ext uri="{BB962C8B-B14F-4D97-AF65-F5344CB8AC3E}">
        <p14:creationId xmlns:p14="http://schemas.microsoft.com/office/powerpoint/2010/main" val="2727603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
        <p:nvSpPr>
          <p:cNvPr id="92164" name="Header Placeholder 3"/>
          <p:cNvSpPr>
            <a:spLocks noGrp="1"/>
          </p:cNvSpPr>
          <p:nvPr>
            <p:ph type="hdr" sz="quarter"/>
          </p:nvPr>
        </p:nvSpPr>
        <p:spPr bwMode="auto">
          <a:noFill/>
          <a:ln>
            <a:miter lim="800000"/>
            <a:headEnd/>
            <a:tailEnd/>
          </a:ln>
        </p:spPr>
        <p:txBody>
          <a:bodyPr/>
          <a:lstStyle/>
          <a:p>
            <a:r>
              <a:rPr lang="en-US">
                <a:cs typeface="Arial" pitchFamily="34" charset="0"/>
              </a:rPr>
              <a:t>SPSS Inc. </a:t>
            </a:r>
          </a:p>
        </p:txBody>
      </p:sp>
      <p:sp>
        <p:nvSpPr>
          <p:cNvPr id="92165" name="Footer Placeholder 4"/>
          <p:cNvSpPr>
            <a:spLocks noGrp="1"/>
          </p:cNvSpPr>
          <p:nvPr>
            <p:ph type="ftr" sz="quarter" idx="4"/>
          </p:nvPr>
        </p:nvSpPr>
        <p:spPr bwMode="auto">
          <a:noFill/>
          <a:ln>
            <a:miter lim="800000"/>
            <a:headEnd/>
            <a:tailEnd/>
          </a:ln>
        </p:spPr>
        <p:txBody>
          <a:bodyPr/>
          <a:lstStyle/>
          <a:p>
            <a:r>
              <a:rPr lang="en-US">
                <a:cs typeface="Arial" pitchFamily="34" charset="0"/>
              </a:rPr>
              <a:t>Copyright 2006 SPSS Inc. </a:t>
            </a:r>
          </a:p>
        </p:txBody>
      </p:sp>
      <p:sp>
        <p:nvSpPr>
          <p:cNvPr id="92166" name="Slide Number Placeholder 5"/>
          <p:cNvSpPr>
            <a:spLocks noGrp="1"/>
          </p:cNvSpPr>
          <p:nvPr>
            <p:ph type="sldNum" sz="quarter" idx="5"/>
          </p:nvPr>
        </p:nvSpPr>
        <p:spPr bwMode="auto">
          <a:noFill/>
          <a:ln>
            <a:miter lim="800000"/>
            <a:headEnd/>
            <a:tailEnd/>
          </a:ln>
        </p:spPr>
        <p:txBody>
          <a:bodyPr/>
          <a:lstStyle/>
          <a:p>
            <a:fld id="{829608F3-29B4-4EC5-8D49-5364889CD372}" type="slidenum">
              <a:rPr lang="en-US" smtClean="0">
                <a:cs typeface="Arial" pitchFamily="34" charset="0"/>
              </a:rPr>
              <a:pPr/>
              <a:t>35</a:t>
            </a:fld>
            <a:endParaRPr lang="en-US">
              <a:cs typeface="Arial" pitchFamily="34" charset="0"/>
            </a:endParaRPr>
          </a:p>
        </p:txBody>
      </p:sp>
    </p:spTree>
    <p:extLst>
      <p:ext uri="{BB962C8B-B14F-4D97-AF65-F5344CB8AC3E}">
        <p14:creationId xmlns:p14="http://schemas.microsoft.com/office/powerpoint/2010/main" val="1039971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6"/>
          <p:cNvSpPr>
            <a:spLocks noGrp="1" noChangeArrowheads="1"/>
          </p:cNvSpPr>
          <p:nvPr>
            <p:ph type="sldNum" sz="quarter"/>
          </p:nvPr>
        </p:nvSpPr>
        <p:spPr>
          <a:ln w="21600">
            <a:round/>
            <a:headEnd/>
            <a:tailEnd/>
          </a:ln>
        </p:spPr>
        <p:txBody>
          <a:bodyPr/>
          <a:lstStyle>
            <a:lvl1pPr>
              <a:tabLst>
                <a:tab pos="723900" algn="l"/>
                <a:tab pos="1447800" algn="l"/>
                <a:tab pos="2171700" algn="l"/>
                <a:tab pos="2895600" algn="l"/>
              </a:tabLst>
              <a:defRPr>
                <a:solidFill>
                  <a:srgbClr val="000000"/>
                </a:solidFill>
                <a:latin typeface="Arial" panose="020B0604020202020204" pitchFamily="34" charset="0"/>
                <a:ea typeface="MS Gothic" panose="020B0609070205080204" pitchFamily="49" charset="-128"/>
              </a:defRPr>
            </a:lvl1pPr>
            <a:lvl2pPr>
              <a:tabLst>
                <a:tab pos="723900" algn="l"/>
                <a:tab pos="1447800" algn="l"/>
                <a:tab pos="2171700" algn="l"/>
                <a:tab pos="2895600" algn="l"/>
              </a:tabLst>
              <a:defRPr>
                <a:solidFill>
                  <a:srgbClr val="000000"/>
                </a:solidFill>
                <a:latin typeface="Arial" panose="020B0604020202020204" pitchFamily="34" charset="0"/>
                <a:ea typeface="MS Gothic" panose="020B0609070205080204" pitchFamily="49" charset="-128"/>
              </a:defRPr>
            </a:lvl2pPr>
            <a:lvl3pPr>
              <a:tabLst>
                <a:tab pos="723900" algn="l"/>
                <a:tab pos="1447800" algn="l"/>
                <a:tab pos="2171700" algn="l"/>
                <a:tab pos="2895600" algn="l"/>
              </a:tabLst>
              <a:defRPr>
                <a:solidFill>
                  <a:srgbClr val="000000"/>
                </a:solidFill>
                <a:latin typeface="Arial" panose="020B0604020202020204" pitchFamily="34" charset="0"/>
                <a:ea typeface="MS Gothic" panose="020B0609070205080204" pitchFamily="49" charset="-128"/>
              </a:defRPr>
            </a:lvl3pPr>
            <a:lvl4pPr>
              <a:tabLst>
                <a:tab pos="723900" algn="l"/>
                <a:tab pos="1447800" algn="l"/>
                <a:tab pos="2171700" algn="l"/>
                <a:tab pos="2895600" algn="l"/>
              </a:tabLst>
              <a:defRPr>
                <a:solidFill>
                  <a:srgbClr val="000000"/>
                </a:solidFill>
                <a:latin typeface="Arial" panose="020B0604020202020204" pitchFamily="34" charset="0"/>
                <a:ea typeface="MS Gothic" panose="020B0609070205080204" pitchFamily="49" charset="-128"/>
              </a:defRPr>
            </a:lvl4pPr>
            <a:lvl5pPr>
              <a:tabLst>
                <a:tab pos="723900" algn="l"/>
                <a:tab pos="1447800" algn="l"/>
                <a:tab pos="2171700" algn="l"/>
                <a:tab pos="28956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tabLst>
                <a:tab pos="723900" algn="l"/>
                <a:tab pos="1447800" algn="l"/>
                <a:tab pos="2171700" algn="l"/>
                <a:tab pos="28956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tabLst>
                <a:tab pos="723900" algn="l"/>
                <a:tab pos="1447800" algn="l"/>
                <a:tab pos="2171700" algn="l"/>
                <a:tab pos="28956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tabLst>
                <a:tab pos="723900" algn="l"/>
                <a:tab pos="1447800" algn="l"/>
                <a:tab pos="2171700" algn="l"/>
                <a:tab pos="28956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tabLst>
                <a:tab pos="723900" algn="l"/>
                <a:tab pos="1447800" algn="l"/>
                <a:tab pos="2171700" algn="l"/>
                <a:tab pos="2895600" algn="l"/>
              </a:tabLst>
              <a:defRPr>
                <a:solidFill>
                  <a:srgbClr val="000000"/>
                </a:solidFill>
                <a:latin typeface="Arial" panose="020B0604020202020204" pitchFamily="34" charset="0"/>
                <a:ea typeface="MS Gothic" panose="020B0609070205080204" pitchFamily="49" charset="-128"/>
              </a:defRPr>
            </a:lvl9pPr>
          </a:lstStyle>
          <a:p>
            <a:fld id="{19AAFF6B-73D6-4895-BF20-0A3DA136A20E}" type="slidenum">
              <a:rPr lang="en-US" altLang="fr-FR"/>
              <a:pPr/>
              <a:t>36</a:t>
            </a:fld>
            <a:endParaRPr lang="en-US" altLang="fr-FR"/>
          </a:p>
        </p:txBody>
      </p:sp>
      <p:sp>
        <p:nvSpPr>
          <p:cNvPr id="50179" name="Rectangle 1"/>
          <p:cNvSpPr>
            <a:spLocks noGrp="1" noRot="1" noChangeAspect="1" noChangeArrowheads="1" noTextEdit="1"/>
          </p:cNvSpPr>
          <p:nvPr>
            <p:ph type="sldImg"/>
          </p:nvPr>
        </p:nvSpPr>
        <p:spPr>
          <a:xfrm>
            <a:off x="1158875" y="681038"/>
            <a:ext cx="4541838" cy="3406775"/>
          </a:xfrm>
          <a:solidFill>
            <a:srgbClr val="FFFFFF"/>
          </a:solidFill>
          <a:ln>
            <a:solidFill>
              <a:srgbClr val="000000"/>
            </a:solidFill>
            <a:miter lim="800000"/>
            <a:headEnd/>
            <a:tailEnd/>
          </a:ln>
        </p:spPr>
      </p:sp>
      <p:sp>
        <p:nvSpPr>
          <p:cNvPr id="50180" name="Text Box 2"/>
          <p:cNvSpPr>
            <a:spLocks noGrp="1" noChangeArrowheads="1"/>
          </p:cNvSpPr>
          <p:nvPr>
            <p:ph type="body" idx="1"/>
          </p:nvPr>
        </p:nvSpPr>
        <p:spPr>
          <a:xfrm>
            <a:off x="685800" y="4314825"/>
            <a:ext cx="5486400" cy="4087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15632"/>
          <a:lstStyle/>
          <a:p>
            <a:endParaRPr lang="en-US" dirty="0"/>
          </a:p>
        </p:txBody>
      </p:sp>
      <p:sp>
        <p:nvSpPr>
          <p:cNvPr id="50181" name="Text Box 3"/>
          <p:cNvSpPr txBox="1">
            <a:spLocks noChangeArrowheads="1"/>
          </p:cNvSpPr>
          <p:nvPr/>
        </p:nvSpPr>
        <p:spPr bwMode="auto">
          <a:xfrm>
            <a:off x="3884613" y="8628063"/>
            <a:ext cx="29718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fr-FR">
              <a:solidFill>
                <a:srgbClr val="000000"/>
              </a:solidFill>
            </a:endParaRPr>
          </a:p>
        </p:txBody>
      </p:sp>
    </p:spTree>
    <p:extLst>
      <p:ext uri="{BB962C8B-B14F-4D97-AF65-F5344CB8AC3E}">
        <p14:creationId xmlns:p14="http://schemas.microsoft.com/office/powerpoint/2010/main" val="356851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p:spPr>
        <p:txBody>
          <a:bodyPr/>
          <a:lstStyle/>
          <a:p>
            <a:r>
              <a:rPr lang="en-AU">
                <a:cs typeface="Arial" charset="0"/>
              </a:rPr>
              <a:t>Just before we get Into the demonstration, I would like to step through what Modeler looks like.</a:t>
            </a:r>
          </a:p>
          <a:p>
            <a:r>
              <a:rPr lang="en-AU">
                <a:cs typeface="Arial" charset="0"/>
              </a:rPr>
              <a:t>You will notice it is visual in nature, so doesn’t require the programming that some other data mining applications do.</a:t>
            </a:r>
          </a:p>
        </p:txBody>
      </p:sp>
    </p:spTree>
    <p:extLst>
      <p:ext uri="{BB962C8B-B14F-4D97-AF65-F5344CB8AC3E}">
        <p14:creationId xmlns:p14="http://schemas.microsoft.com/office/powerpoint/2010/main" val="2325523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a:ln/>
        </p:spPr>
      </p:sp>
      <p:sp>
        <p:nvSpPr>
          <p:cNvPr id="73730" name="Notes Placeholder 2"/>
          <p:cNvSpPr>
            <a:spLocks noGrp="1"/>
          </p:cNvSpPr>
          <p:nvPr>
            <p:ph type="body" idx="1"/>
          </p:nvPr>
        </p:nvSpPr>
        <p:spPr>
          <a:noFill/>
        </p:spPr>
        <p:txBody>
          <a:bodyPr/>
          <a:lstStyle/>
          <a:p>
            <a:r>
              <a:rPr lang="en-AU"/>
              <a:t>Most of the data and modeling tools in IBM SPSS Modeler reside in the Nodes Palette, across the bottom of the window below the stream canvas. </a:t>
            </a:r>
          </a:p>
          <a:p>
            <a:r>
              <a:rPr lang="en-AU"/>
              <a:t>For example, the Record Ops palette tab contains nodes that you can use to perform operations on the data records, such as selecting, merging, and appending. </a:t>
            </a:r>
          </a:p>
          <a:p>
            <a:endParaRPr lang="en-AU"/>
          </a:p>
          <a:p>
            <a:r>
              <a:rPr lang="en-AU"/>
              <a:t>Each palette tab contains a collection of related nodes used for different phases of stream operations, such as:</a:t>
            </a:r>
          </a:p>
          <a:p>
            <a:r>
              <a:rPr lang="en-AU"/>
              <a:t>• Sources. Nodes bring data into SPSS Modeler.</a:t>
            </a:r>
          </a:p>
          <a:p>
            <a:r>
              <a:rPr lang="en-AU"/>
              <a:t>• Record Ops. Nodes perform operations on data records, such as selecting, merging, and appending.</a:t>
            </a:r>
          </a:p>
          <a:p>
            <a:r>
              <a:rPr lang="en-AU"/>
              <a:t>• Field Ops. Nodes perform operations on data fields, such as filtering, deriving new fields, and determining the measurement level for given fields.</a:t>
            </a:r>
          </a:p>
          <a:p>
            <a:r>
              <a:rPr lang="en-AU"/>
              <a:t>• Graphs. Nodes graphically display data before and after modeling. Graphs include plots, histograms, web nodes, and evaluation charts.</a:t>
            </a:r>
          </a:p>
          <a:p>
            <a:r>
              <a:rPr lang="en-AU"/>
              <a:t>• Modeling. Nodes use the modeling algorithms available in SPSS Modeler, such as neural nets, decision trees, clustering algorithms, and data sequencing.</a:t>
            </a:r>
          </a:p>
          <a:p>
            <a:r>
              <a:rPr lang="en-AU"/>
              <a:t>• Database Modeling. Nodes use the modeling algorithms available in Microsoft SQL Server, IBM DB2, and Oracle databases.</a:t>
            </a:r>
          </a:p>
          <a:p>
            <a:r>
              <a:rPr lang="en-AU"/>
              <a:t>• Output. Nodes produce a variety of output for data, charts, and model results that can be viewed in SPSS Modeler.</a:t>
            </a:r>
          </a:p>
          <a:p>
            <a:r>
              <a:rPr lang="en-AU"/>
              <a:t>• Export. Nodes produce a variety of output that can be viewed in external applications, such as IBM SPSS Data Collection or Excel.</a:t>
            </a:r>
          </a:p>
          <a:p>
            <a:r>
              <a:rPr lang="en-AU"/>
              <a:t>• SPSS Statistics. Nodes import data from, or export data to, IBM SPSS Statistics, as well as running SPSS Statistics procedures.</a:t>
            </a:r>
          </a:p>
          <a:p>
            <a:endParaRPr lang="en-AU"/>
          </a:p>
          <a:p>
            <a:r>
              <a:rPr lang="en-AU"/>
              <a:t>To add nodes to the canvas, double-click icons from the Nodes Palette or drag and drop them onto the canvas. You then connect them to create a stream, representing the flow of data. </a:t>
            </a:r>
          </a:p>
          <a:p>
            <a:endParaRPr lang="en-AU"/>
          </a:p>
        </p:txBody>
      </p:sp>
    </p:spTree>
    <p:extLst>
      <p:ext uri="{BB962C8B-B14F-4D97-AF65-F5344CB8AC3E}">
        <p14:creationId xmlns:p14="http://schemas.microsoft.com/office/powerpoint/2010/main" val="1830544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ln/>
        </p:spPr>
      </p:sp>
      <p:sp>
        <p:nvSpPr>
          <p:cNvPr id="75778" name="Notes Placeholder 2"/>
          <p:cNvSpPr>
            <a:spLocks noGrp="1"/>
          </p:cNvSpPr>
          <p:nvPr>
            <p:ph type="body" idx="1"/>
          </p:nvPr>
        </p:nvSpPr>
        <p:spPr>
          <a:noFill/>
        </p:spPr>
        <p:txBody>
          <a:bodyPr/>
          <a:lstStyle/>
          <a:p>
            <a:r>
              <a:rPr lang="en-US">
                <a:cs typeface="Arial" charset="0"/>
              </a:rPr>
              <a:t>Once the nodes are added to the canvas and connected, they form a stream which describes the process that will be executed allowing the data to flow through it and making it easy for someone else to see what is happening.</a:t>
            </a:r>
          </a:p>
          <a:p>
            <a:endParaRPr lang="en-AU">
              <a:cs typeface="Arial" charset="0"/>
            </a:endParaRPr>
          </a:p>
          <a:p>
            <a:r>
              <a:rPr lang="en-AU">
                <a:cs typeface="Arial" charset="0"/>
              </a:rPr>
              <a:t>In this example data is being merged from 3 sources, then a subset is taken, a new field is created, some data exploration is taking place, then a model is being built.</a:t>
            </a:r>
          </a:p>
          <a:p>
            <a:endParaRPr lang="en-AU">
              <a:cs typeface="Arial" charset="0"/>
            </a:endParaRPr>
          </a:p>
        </p:txBody>
      </p:sp>
    </p:spTree>
    <p:extLst>
      <p:ext uri="{BB962C8B-B14F-4D97-AF65-F5344CB8AC3E}">
        <p14:creationId xmlns:p14="http://schemas.microsoft.com/office/powerpoint/2010/main" val="2541338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p:spPr>
        <p:txBody>
          <a:bodyPr/>
          <a:lstStyle/>
          <a:p>
            <a:r>
              <a:rPr lang="en-AU"/>
              <a:t>At the top right of the window is the managers pane. This has three tabs, which are used to manage streams, output and models.</a:t>
            </a:r>
          </a:p>
          <a:p>
            <a:r>
              <a:rPr lang="en-AU"/>
              <a:t>You can use the Streams tab to open, rename, save, and delete the streams created in a session. </a:t>
            </a:r>
          </a:p>
          <a:p>
            <a:r>
              <a:rPr lang="en-AU"/>
              <a:t>The Outputs tab contains a variety of files, such as graphs and tables, produced by stream operations in IBM SPSS Modeler. You can display, save, rename, and close the tables, graphs, and reports listed on this tab.</a:t>
            </a:r>
          </a:p>
          <a:p>
            <a:r>
              <a:rPr lang="en-AU"/>
              <a:t>The Models tab is the most powerful of the manager tabs. This tab contains all model nuggets, which contain the models generated in SPSS Modeler, for the current session. These models can be browsed directly from the Models tab or added to the stream in the canvas. </a:t>
            </a:r>
          </a:p>
          <a:p>
            <a:endParaRPr lang="en-AU"/>
          </a:p>
          <a:p>
            <a:r>
              <a:rPr lang="en-AU"/>
              <a:t>On the lower right side of the window is the project pane, used to create and manage data mining projects (groups of files related to a data mining task). There are two ways to view projects you create in IBM SPSS Modeler—in the Classes view and the CRISP-DM view.</a:t>
            </a:r>
          </a:p>
          <a:p>
            <a:r>
              <a:rPr lang="en-AU"/>
              <a:t>The CRISP-DM tab provides a way to organize projects according to the Cross-Industry Standard Process for Data Mining, an industry-proven, nonproprietary methodology. For both experienced and first-time data miners, using the CRISP-DM tool will help you to better organize and communicate your efforts.</a:t>
            </a:r>
          </a:p>
          <a:p>
            <a:r>
              <a:rPr lang="en-AU"/>
              <a:t>The Classes tab provides a way to organize your work in SPSS Modeler categorically—by the types of objects you create. This view is useful when taking inventory of data, streams, and models.</a:t>
            </a:r>
          </a:p>
          <a:p>
            <a:endParaRPr lang="en-AU"/>
          </a:p>
        </p:txBody>
      </p:sp>
    </p:spTree>
    <p:extLst>
      <p:ext uri="{BB962C8B-B14F-4D97-AF65-F5344CB8AC3E}">
        <p14:creationId xmlns:p14="http://schemas.microsoft.com/office/powerpoint/2010/main" val="616619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MS PGothic" charset="-128"/>
              </a:rPr>
              <a:t>IBM SPSS and Data Science Experience are being brought together to offer a true one stop shop for data science that has the best of both worlds</a:t>
            </a:r>
          </a:p>
          <a:p>
            <a:r>
              <a:rPr lang="en-US" altLang="en-US">
                <a:ea typeface="MS PGothic" charset="-128"/>
              </a:rPr>
              <a:t>Visual model creation, training and evaluation through IBM SPSS and the flexibility of open source – being able to use SPSS algorithms in R, Python and Scala</a:t>
            </a:r>
          </a:p>
          <a:p>
            <a:r>
              <a:rPr lang="en-US" altLang="en-US">
                <a:ea typeface="MS PGothic" charset="-128"/>
              </a:rPr>
              <a:t>And it’s within the collaborative, social environment built by data scientists – for data scientists</a:t>
            </a:r>
          </a:p>
        </p:txBody>
      </p:sp>
      <p:sp>
        <p:nvSpPr>
          <p:cNvPr id="65540"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IBM Analytics</a:t>
            </a:r>
            <a:br>
              <a:rPr lang="en-US" altLang="en-US"/>
            </a:br>
            <a:r>
              <a:rPr lang="en-US" altLang="en-US"/>
              <a:t>© 2016 IBM Corporation</a:t>
            </a:r>
          </a:p>
        </p:txBody>
      </p:sp>
      <p:sp>
        <p:nvSpPr>
          <p:cNvPr id="65541"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AF900F79-5D94-1F42-AB18-36DC4BF79C24}" type="slidenum">
              <a:rPr lang="en-US" altLang="en-US"/>
              <a:pPr/>
              <a:t>43</a:t>
            </a:fld>
            <a:endParaRPr lang="en-US" altLang="en-US"/>
          </a:p>
        </p:txBody>
      </p:sp>
    </p:spTree>
    <p:extLst>
      <p:ext uri="{BB962C8B-B14F-4D97-AF65-F5344CB8AC3E}">
        <p14:creationId xmlns:p14="http://schemas.microsoft.com/office/powerpoint/2010/main" val="1650616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fr-FR" dirty="0">
                <a:solidFill>
                  <a:srgbClr val="000000"/>
                </a:solidFill>
              </a:rPr>
              <a:t>IBM Big Data &amp; Analytics</a:t>
            </a:r>
            <a:br>
              <a:rPr lang="en-US" altLang="fr-FR" sz="1200" dirty="0">
                <a:solidFill>
                  <a:srgbClr val="000000"/>
                </a:solidFill>
              </a:rPr>
            </a:br>
            <a:r>
              <a:rPr lang="en-US" altLang="fr-FR" dirty="0">
                <a:solidFill>
                  <a:srgbClr val="000000"/>
                </a:solidFill>
              </a:rPr>
              <a:t>© 2014 IBM Corporation</a:t>
            </a:r>
          </a:p>
        </p:txBody>
      </p:sp>
      <p:sp>
        <p:nvSpPr>
          <p:cNvPr id="7" name="Rectangle 7"/>
          <p:cNvSpPr>
            <a:spLocks noGrp="1" noChangeArrowheads="1"/>
          </p:cNvSpPr>
          <p:nvPr>
            <p:ph type="sldNum" sz="quarter" idx="5"/>
          </p:nvPr>
        </p:nvSpPr>
        <p:spPr>
          <a:ln/>
        </p:spPr>
        <p:txBody>
          <a:bodyPr/>
          <a:lstStyle/>
          <a:p>
            <a:fld id="{82C0A402-2219-4CED-B8DC-096E680EBAEF}" type="slidenum">
              <a:rPr lang="en-US" altLang="fr-FR">
                <a:solidFill>
                  <a:srgbClr val="000000"/>
                </a:solidFill>
              </a:rPr>
              <a:pPr/>
              <a:t>44</a:t>
            </a:fld>
            <a:endParaRPr lang="en-US" altLang="fr-FR" dirty="0">
              <a:solidFill>
                <a:srgbClr val="000000"/>
              </a:solidFill>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fr-FR" altLang="fr-FR" dirty="0"/>
          </a:p>
        </p:txBody>
      </p:sp>
    </p:spTree>
    <p:extLst>
      <p:ext uri="{BB962C8B-B14F-4D97-AF65-F5344CB8AC3E}">
        <p14:creationId xmlns:p14="http://schemas.microsoft.com/office/powerpoint/2010/main" val="657594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200" dirty="0"/>
              <a:t>After the initial data exploration, we move to cluster analysis. Here we cluster the building by heating and plug consumption to find efficient and inefficient buildings. The</a:t>
            </a:r>
            <a:r>
              <a:rPr lang="en-US" sz="1200" baseline="0" dirty="0"/>
              <a:t> efficient buildings are colored green and the inefficient are colored red. We are also displaying these efficient and inefficient buildings on a map to enable us to visually drilldown on where they are located and look for commonalities. </a:t>
            </a:r>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45</a:t>
            </a:fld>
            <a:endParaRPr lang="en-US"/>
          </a:p>
        </p:txBody>
      </p:sp>
    </p:spTree>
    <p:extLst>
      <p:ext uri="{BB962C8B-B14F-4D97-AF65-F5344CB8AC3E}">
        <p14:creationId xmlns:p14="http://schemas.microsoft.com/office/powerpoint/2010/main" val="54941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and AI are accelerating digital transformation. In fact, while some see Cloud as a means to cut costs, digital businesses see Cloud as THE delivery mechanism to rethink everything from how to engage customers to how to design and deliver products and services. The most forward-looking digital leaders are using Cloud to imagine, disrupt, and transform business models and industries with access to the latest technologies and data from any source. </a:t>
            </a:r>
          </a:p>
          <a:p>
            <a:endParaRPr lang="en-US" dirty="0"/>
          </a:p>
          <a:p>
            <a:r>
              <a:rPr lang="en-US" dirty="0"/>
              <a:t>What reinventors know that others do not is the Cloud isn’t a place, it’s a spectrum—with endless choices to bring data forward using analytics, machine learning, and AI to create new advantages. It is not only a means for rapid innovation, it rapidly extends the value of existing investments in IT.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080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dirty="0"/>
              <a:t>Projects are a core component</a:t>
            </a:r>
            <a:r>
              <a:rPr lang="en-US" sz="1200" baseline="0" dirty="0"/>
              <a:t> of our Watson Data Platform. Projects make collaboration easier – they are </a:t>
            </a:r>
            <a:r>
              <a:rPr lang="en-US" sz="1200" kern="1200" baseline="0" dirty="0">
                <a:solidFill>
                  <a:schemeClr val="tx1"/>
                </a:solidFill>
                <a:effectLst/>
              </a:rPr>
              <a:t>a</a:t>
            </a:r>
            <a:r>
              <a:rPr lang="en-US" sz="1200" kern="1200" dirty="0">
                <a:solidFill>
                  <a:schemeClr val="tx1"/>
                </a:solidFill>
                <a:effectLst/>
              </a:rPr>
              <a:t> collaborative entity with data services, connections, object storage, notebooks</a:t>
            </a:r>
            <a:r>
              <a:rPr lang="en-US" sz="1200" kern="1200" baseline="0" dirty="0">
                <a:solidFill>
                  <a:schemeClr val="tx1"/>
                </a:solidFill>
                <a:effectLst/>
              </a:rPr>
              <a:t> </a:t>
            </a:r>
            <a:r>
              <a:rPr lang="en-US" sz="1200" kern="1200" dirty="0">
                <a:solidFill>
                  <a:schemeClr val="tx1"/>
                </a:solidFill>
                <a:effectLst/>
              </a:rPr>
              <a:t>and more. Once you create a new project within Data Science Experience,</a:t>
            </a:r>
            <a:r>
              <a:rPr lang="en-US" sz="1200" kern="1200" baseline="0" dirty="0">
                <a:solidFill>
                  <a:schemeClr val="tx1"/>
                </a:solidFill>
                <a:effectLst/>
              </a:rPr>
              <a:t> you are presented with an interface like the one shown in the slide, it is a project management framework where you can view/create/add/modify/remove various assets. A framework like this can play a huge role in bringing down siloes across the various data personas and promote collaboration. </a:t>
            </a: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46</a:t>
            </a:fld>
            <a:endParaRPr lang="en-US"/>
          </a:p>
        </p:txBody>
      </p:sp>
    </p:spTree>
    <p:extLst>
      <p:ext uri="{BB962C8B-B14F-4D97-AF65-F5344CB8AC3E}">
        <p14:creationId xmlns:p14="http://schemas.microsoft.com/office/powerpoint/2010/main" val="620468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MS PGothic" charset="-128"/>
              </a:rPr>
              <a:t>At the end of the day, what you see is that these two product are better together</a:t>
            </a:r>
          </a:p>
          <a:p>
            <a:endParaRPr lang="en-US" altLang="en-US">
              <a:ea typeface="MS PGothic" charset="-128"/>
            </a:endParaRPr>
          </a:p>
          <a:p>
            <a:r>
              <a:rPr lang="en-US" altLang="en-US">
                <a:ea typeface="MS PGothic" charset="-128"/>
              </a:rPr>
              <a:t>In IBM SPSS Modeler, time saving features like auto data prep and auto data modeling and the ability to visualize models interactively – with all of the relevant statistics explained and in context – gives the data science professional a quick way to get started</a:t>
            </a:r>
          </a:p>
          <a:p>
            <a:endParaRPr lang="en-US" altLang="en-US">
              <a:ea typeface="MS PGothic" charset="-128"/>
            </a:endParaRPr>
          </a:p>
          <a:p>
            <a:r>
              <a:rPr lang="en-US" altLang="en-US">
                <a:ea typeface="MS PGothic" charset="-128"/>
              </a:rPr>
              <a:t>With IBM Data Science Experience – you have a community, a coding platform, and a place to experiment and develop your skills while working on analytical projects</a:t>
            </a:r>
          </a:p>
          <a:p>
            <a:endParaRPr lang="en-US" altLang="en-US">
              <a:ea typeface="MS PGothic" charset="-128"/>
            </a:endParaRPr>
          </a:p>
          <a:p>
            <a:r>
              <a:rPr lang="en-US" altLang="en-US">
                <a:ea typeface="MS PGothic" charset="-128"/>
              </a:rPr>
              <a:t>You can start with either one and move to the other – it all depends on what you are doing. If you or your prospects/ customers want to know more about the integration between SPSS and DSX then it is highly recommended to watch this external webinar (you can find the link to this below). You can also share this with your customers, BPs etc.</a:t>
            </a:r>
          </a:p>
          <a:p>
            <a:endParaRPr lang="en-US" altLang="en-US">
              <a:ea typeface="MS PGothic" charset="-128"/>
            </a:endParaRPr>
          </a:p>
          <a:p>
            <a:r>
              <a:rPr lang="en-US" altLang="en-US">
                <a:ea typeface="MS PGothic" charset="-128"/>
              </a:rPr>
              <a:t>Link to the webinar. </a:t>
            </a:r>
          </a:p>
          <a:p>
            <a:r>
              <a:rPr lang="en-US" altLang="en-US">
                <a:ea typeface="MS PGothic" charset="-128"/>
                <a:hlinkClick r:id="rId3"/>
              </a:rPr>
              <a:t>http://www.eweek.com/ebooks/224662510/95900/1613990/224664?qset=CONTEXT_STEP1&amp;mcss=y&amp;CCID=20367793204611971&amp;QTR=ZZf201608160825320Za20367793Zg172Zw47Zm623Zc204611971Zs20878ZZ&amp;CLK=989160916080007312&amp;&amp;exp=y</a:t>
            </a:r>
            <a:r>
              <a:rPr lang="en-US" altLang="en-US">
                <a:ea typeface="MS PGothic" charset="-128"/>
              </a:rPr>
              <a:t> </a:t>
            </a:r>
          </a:p>
          <a:p>
            <a:endParaRPr lang="en-US" altLang="en-US">
              <a:ea typeface="MS PGothic" charset="-128"/>
            </a:endParaRPr>
          </a:p>
          <a:p>
            <a:endParaRPr lang="en-US" altLang="en-US">
              <a:ea typeface="MS PGothic" charset="-128"/>
            </a:endParaRPr>
          </a:p>
          <a:p>
            <a:endParaRPr lang="en-US" altLang="en-US">
              <a:ea typeface="MS PGothic" charset="-128"/>
            </a:endParaRPr>
          </a:p>
          <a:p>
            <a:endParaRPr lang="en-US" altLang="en-US">
              <a:ea typeface="MS PGothic" charset="-128"/>
            </a:endParaRPr>
          </a:p>
        </p:txBody>
      </p:sp>
      <p:sp>
        <p:nvSpPr>
          <p:cNvPr id="71684"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IBM Analytics</a:t>
            </a:r>
            <a:br>
              <a:rPr lang="en-US" altLang="en-US"/>
            </a:br>
            <a:r>
              <a:rPr lang="en-US" altLang="en-US"/>
              <a:t>© 2016 IBM Corporation</a:t>
            </a:r>
          </a:p>
        </p:txBody>
      </p:sp>
      <p:sp>
        <p:nvSpPr>
          <p:cNvPr id="71685"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ABBB2DE8-D646-DA4C-A640-7F1E9552B2A9}" type="slidenum">
              <a:rPr lang="en-US" altLang="en-US"/>
              <a:pPr/>
              <a:t>47</a:t>
            </a:fld>
            <a:endParaRPr lang="en-US" altLang="en-US"/>
          </a:p>
        </p:txBody>
      </p:sp>
    </p:spTree>
    <p:extLst>
      <p:ext uri="{BB962C8B-B14F-4D97-AF65-F5344CB8AC3E}">
        <p14:creationId xmlns:p14="http://schemas.microsoft.com/office/powerpoint/2010/main" val="1964224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E7E65F0-FAE4-B345-9FA2-1A49518D61A8}" type="slidenum">
              <a:rPr kumimoji="0" lang="en-US"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39651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from thousands of client engagements that your journey will be unique to your enterprise.</a:t>
            </a:r>
          </a:p>
          <a:p>
            <a:pPr marL="171450" indent="-171450">
              <a:buFont typeface="Arial" panose="020B0604020202020204" pitchFamily="34" charset="0"/>
              <a:buChar char="•"/>
            </a:pPr>
            <a:r>
              <a:rPr lang="en-US" dirty="0"/>
              <a:t>With your own business model, that depends on custom and often industry specific applications and workloads.</a:t>
            </a:r>
          </a:p>
          <a:p>
            <a:pPr marL="171450" indent="-171450">
              <a:buFont typeface="Arial" panose="020B0604020202020204" pitchFamily="34" charset="0"/>
              <a:buChar char="•"/>
            </a:pPr>
            <a:r>
              <a:rPr lang="en-US" dirty="0"/>
              <a:t>Data specific to your clients and their needs, as well as data from your partners</a:t>
            </a:r>
          </a:p>
          <a:p>
            <a:pPr marL="171450" indent="-171450">
              <a:buFont typeface="Arial" panose="020B0604020202020204" pitchFamily="34" charset="0"/>
              <a:buChar char="•"/>
            </a:pPr>
            <a:r>
              <a:rPr lang="en-US" dirty="0"/>
              <a:t>And your own organizational culture, processes and skills which must evolve to support your transformation. </a:t>
            </a:r>
          </a:p>
          <a:p>
            <a:endParaRPr lang="en-US" dirty="0"/>
          </a:p>
          <a:p>
            <a:r>
              <a:rPr lang="en-US" dirty="0"/>
              <a:t>No single technology, methodology or architecture is going to address the needs of every enterprise.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938678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IT leaders will profess, complexity is the new reality, and its not going away any time, soon, despite conventional wisdom that moving to the cloud is “easy” – just drop it all on our public cloud and you’ll be more agile and save money.</a:t>
            </a:r>
          </a:p>
          <a:p>
            <a:endParaRPr lang="en-US" dirty="0"/>
          </a:p>
          <a:p>
            <a:r>
              <a:rPr lang="en-US" dirty="0"/>
              <a:t>In fact, the average enterprise is using 6 or more clouds, not because they want to, but because they need to, to address their specific business needs. And that’s not including the 1000+ cloud based applications they have in use -- spanning </a:t>
            </a:r>
            <a:r>
              <a:rPr lang="en-US" dirty="0" err="1"/>
              <a:t>saas</a:t>
            </a:r>
            <a:r>
              <a:rPr lang="en-US" dirty="0"/>
              <a:t> and other cloud based services.</a:t>
            </a:r>
          </a:p>
          <a:p>
            <a:endParaRPr lang="en-US" dirty="0"/>
          </a:p>
          <a:p>
            <a:r>
              <a:rPr lang="en-US" dirty="0"/>
              <a:t>And when it comes to data analysis projects, the typical organization struggles to manage an average of 33 unique data sources.  And this leads to data access and quality challenges, slow time-to-insight, and often missed opportunity. </a:t>
            </a:r>
          </a:p>
          <a:p>
            <a:endParaRPr lang="en-US" dirty="0"/>
          </a:p>
          <a:p>
            <a:r>
              <a:rPr lang="en-US" dirty="0"/>
              <a:t>Further, even with rapid adoption of cloud, the average spend on cloud is less than on traditional IT, with 3.7 trillion in planned IT spend in 2018 alone. And that’s not including the massive investments in existing IT that must be leveraged, integrated with new cloud-based applications and data, and optimized across increasingly hybrid, multi-vendor and multicloud environments.. </a:t>
            </a:r>
          </a:p>
          <a:p>
            <a:endParaRPr lang="en-US" dirty="0"/>
          </a:p>
          <a:p>
            <a:r>
              <a:rPr lang="en-US" dirty="0"/>
              <a:t>It’s time to rethink how we approach architecture. </a:t>
            </a:r>
          </a:p>
          <a:p>
            <a:endParaRPr lang="en-US" dirty="0"/>
          </a:p>
          <a:p>
            <a:endParaRPr lang="en-US" dirty="0"/>
          </a:p>
          <a:p>
            <a:r>
              <a:rPr lang="en-US" dirty="0"/>
              <a:t>SOURCES:</a:t>
            </a:r>
          </a:p>
          <a:p>
            <a:r>
              <a:rPr lang="en-US" dirty="0"/>
              <a:t>3.7 Trillion Source: </a:t>
            </a:r>
            <a:r>
              <a:rPr lang="en-US" dirty="0" err="1"/>
              <a:t>gartner</a:t>
            </a:r>
            <a:r>
              <a:rPr lang="en-US" dirty="0"/>
              <a:t> - http://www.businessinsider.com/companies-will-spend-37-trillion-on-tech-in-2018-gartner-says-2018-1</a:t>
            </a:r>
          </a:p>
          <a:p>
            <a:endParaRPr lang="en-US" dirty="0"/>
          </a:p>
          <a:p>
            <a:r>
              <a:rPr lang="en-US" dirty="0"/>
              <a:t>Recent Gartner research has found that organizations believe poor data quality to be responsible for an average of $15 million per year in losses. </a:t>
            </a:r>
          </a:p>
          <a:p>
            <a:r>
              <a:rPr lang="en-US" dirty="0"/>
              <a:t>https://www.gartner.com/smarterwithgartner/how-to-create-a-business-case-for-data-quality-improvement/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92710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dirty="0"/>
              <a:t>Apps, data, infrastructure and processes must be transformed to create an agile engine that delivers rapid innovation and new insights. While clients will enter at different points in the continuum, success begins with an understanding of the specific business, compliance, security and other factors that will make your journey unique. Those business drivers in tern help prioritize what applications, and workloads need to migrate to the cloud, when and how to modernize critical apps to allow for greater flexibility of deployment and rapid iteration, where you should innovate with new technologies, and what processes need to be transformed to support rapid innovation. </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The journey from data to new insights will also have multiple entry points and must be prioritized based on the biggest impact to the business – from collecting and organizing data, to analyzing and automating with ML and AI to deliver new insights faster.</a:t>
            </a:r>
          </a:p>
          <a:p>
            <a:endParaRPr lang="en-US" sz="900" kern="1200" dirty="0">
              <a:solidFill>
                <a:schemeClr val="tx1"/>
              </a:solidFill>
              <a:effectLst/>
              <a:latin typeface="IBM Plex Sans" panose="020B0503050000000000" pitchFamily="34" charset="0"/>
              <a:ea typeface="ＭＳ Ｐゴシック" charset="0"/>
              <a:cs typeface="ＭＳ Ｐゴシック" charset="0"/>
            </a:endParaRPr>
          </a:p>
          <a:p>
            <a:r>
              <a:rPr lang="en-US" sz="900" kern="1200" dirty="0">
                <a:solidFill>
                  <a:schemeClr val="tx1"/>
                </a:solidFill>
                <a:effectLst/>
                <a:latin typeface="IBM Plex Sans" panose="020B0503050000000000" pitchFamily="34" charset="0"/>
                <a:ea typeface="ＭＳ Ｐゴシック" charset="0"/>
                <a:cs typeface="ＭＳ Ｐゴシック" charset="0"/>
              </a:rPr>
              <a:t>But true transformation requires more than an understanding of the journey and your business.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7</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2310105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an agile engine for business growth and competitive advantage, you need to design greater flexibility into your architectures using proven methods. </a:t>
            </a:r>
          </a:p>
          <a:p>
            <a:endParaRPr lang="en-US" dirty="0"/>
          </a:p>
          <a:p>
            <a:r>
              <a:rPr lang="en-US" dirty="0"/>
              <a:t>That includes…</a:t>
            </a:r>
          </a:p>
          <a:p>
            <a:r>
              <a:rPr lang="en-US" dirty="0"/>
              <a:t>A mix of open standards to modernize &amp; shift apps, without lock in</a:t>
            </a:r>
          </a:p>
          <a:p>
            <a:r>
              <a:rPr lang="en-US" dirty="0"/>
              <a:t>Access to more data types, sources, &amp;  algorithms, whether that’s structured or unstructured data. </a:t>
            </a:r>
          </a:p>
          <a:p>
            <a:r>
              <a:rPr lang="en-US" dirty="0"/>
              <a:t>And proven methods like design thinking, agile, and others to change culture, skills and processes.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736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applications must become borderless…</a:t>
            </a:r>
          </a:p>
          <a:p>
            <a:endParaRPr lang="en-US" dirty="0"/>
          </a:p>
          <a:p>
            <a:r>
              <a:rPr lang="en-US" dirty="0"/>
              <a:t>That means using containers, and standards like </a:t>
            </a:r>
            <a:r>
              <a:rPr lang="en-US" dirty="0" err="1"/>
              <a:t>kubernetes</a:t>
            </a:r>
            <a:r>
              <a:rPr lang="en-US" dirty="0"/>
              <a:t> so that you can deploy applications on the right cloud, and as your business needs change, move them across clouds, on </a:t>
            </a:r>
            <a:r>
              <a:rPr lang="en-US" dirty="0" err="1"/>
              <a:t>prem</a:t>
            </a:r>
            <a:r>
              <a:rPr lang="en-US" dirty="0"/>
              <a:t> or off, or even between vendors. </a:t>
            </a:r>
          </a:p>
          <a:p>
            <a:endParaRPr lang="en-US" dirty="0"/>
          </a:p>
          <a:p>
            <a:r>
              <a:rPr lang="en-US" dirty="0"/>
              <a:t>Microservices and APIs to rapidly iterate and deploy new features to clients, as well as the ability to manage and interconnect all you applications more quickly using APIs and integration methods that let you connect apps in hours, not days or weeks. </a:t>
            </a:r>
          </a:p>
          <a:p>
            <a:endParaRPr lang="en-US" dirty="0"/>
          </a:p>
          <a:p>
            <a:r>
              <a:rPr lang="en-US" dirty="0"/>
              <a:t>And because the average enterprise is using multiple vendor clouds, you need </a:t>
            </a:r>
            <a:r>
              <a:rPr lang="en-US" dirty="0" err="1"/>
              <a:t>devops</a:t>
            </a:r>
            <a:r>
              <a:rPr lang="en-US" dirty="0"/>
              <a:t> processes that are capable of supporting the entire lifecycle, across you mix of cloud, on </a:t>
            </a:r>
            <a:r>
              <a:rPr lang="en-US" dirty="0" err="1"/>
              <a:t>prem</a:t>
            </a:r>
            <a:r>
              <a:rPr lang="en-US" dirty="0"/>
              <a:t> or off, and your mix of vendors. </a:t>
            </a:r>
          </a:p>
          <a:p>
            <a:endParaRPr lang="en-US" dirty="0"/>
          </a:p>
          <a:p>
            <a:r>
              <a:rPr lang="en-US" dirty="0"/>
              <a:t>That’s how you ensure complete visibility and control of you complex apps, infrastructure and delivery processes.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982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Rectangle 6"/>
          <p:cNvSpPr>
            <a:spLocks noChangeArrowheads="1"/>
          </p:cNvSpPr>
          <p:nvPr/>
        </p:nvSpPr>
        <p:spPr bwMode="black">
          <a:xfrm>
            <a:off x="5946775" y="6481763"/>
            <a:ext cx="3054350" cy="231475"/>
          </a:xfrm>
          <a:prstGeom prst="rect">
            <a:avLst/>
          </a:prstGeom>
          <a:noFill/>
          <a:ln w="9525">
            <a:noFill/>
            <a:miter lim="800000"/>
            <a:headEnd/>
            <a:tailEnd/>
          </a:ln>
          <a:effectLst/>
        </p:spPr>
        <p:txBody>
          <a:bodyPr lIns="92075" tIns="46038" rIns="92075" bIns="4603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r>
              <a:rPr lang="en-US" altLang="fr-FR" sz="900" dirty="0"/>
              <a:t>© 2017 IBM Corporation</a:t>
            </a:r>
          </a:p>
        </p:txBody>
      </p:sp>
      <p:pic>
        <p:nvPicPr>
          <p:cNvPr id="9" name="Picture 8">
            <a:extLst>
              <a:ext uri="{FF2B5EF4-FFF2-40B4-BE49-F238E27FC236}">
                <a16:creationId xmlns:a16="http://schemas.microsoft.com/office/drawing/2014/main" id="{EC52C3D8-01CD-4F17-8D5B-E0B0CE6F8D61}"/>
              </a:ext>
            </a:extLst>
          </p:cNvPr>
          <p:cNvPicPr>
            <a:picLocks noChangeAspect="1"/>
          </p:cNvPicPr>
          <p:nvPr userDrawn="1"/>
        </p:nvPicPr>
        <p:blipFill>
          <a:blip r:embed="rId2"/>
          <a:stretch>
            <a:fillRect/>
          </a:stretch>
        </p:blipFill>
        <p:spPr>
          <a:xfrm>
            <a:off x="0" y="3611326"/>
            <a:ext cx="9144000" cy="324667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30601113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3393025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&amp; AI / </a:t>
            </a:r>
            <a:r>
              <a:rPr lang="en-US" dirty="0"/>
              <a:t>July 2018 / © 2018 IBM Corporation</a:t>
            </a:r>
          </a:p>
        </p:txBody>
      </p:sp>
      <p:sp>
        <p:nvSpPr>
          <p:cNvPr id="8" name="Text Placeholder 7"/>
          <p:cNvSpPr>
            <a:spLocks noGrp="1"/>
          </p:cNvSpPr>
          <p:nvPr>
            <p:ph type="body" sz="quarter" idx="12"/>
          </p:nvPr>
        </p:nvSpPr>
        <p:spPr>
          <a:xfrm>
            <a:off x="228600" y="2072640"/>
            <a:ext cx="4114800" cy="414528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1144364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&amp; AI / </a:t>
            </a:r>
            <a:r>
              <a:rPr lang="en-US" dirty="0"/>
              <a:t>July 2018 / © 2018 IBM Corporation</a:t>
            </a:r>
          </a:p>
        </p:txBody>
      </p:sp>
      <p:sp>
        <p:nvSpPr>
          <p:cNvPr id="8" name="Text Placeholder 7"/>
          <p:cNvSpPr>
            <a:spLocks noGrp="1"/>
          </p:cNvSpPr>
          <p:nvPr>
            <p:ph type="body" sz="quarter" idx="12"/>
          </p:nvPr>
        </p:nvSpPr>
        <p:spPr>
          <a:xfrm>
            <a:off x="228600" y="2072640"/>
            <a:ext cx="4114800" cy="414528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3248028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70"/>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38859673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&amp; AI / </a:t>
            </a:r>
            <a:r>
              <a:rPr lang="en-US" dirty="0"/>
              <a:t>July 2018 / © 2018 IBM Corporation</a:t>
            </a:r>
          </a:p>
        </p:txBody>
      </p:sp>
    </p:spTree>
    <p:extLst>
      <p:ext uri="{BB962C8B-B14F-4D97-AF65-F5344CB8AC3E}">
        <p14:creationId xmlns:p14="http://schemas.microsoft.com/office/powerpoint/2010/main" val="41147198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1"/>
            <a:ext cx="41148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19"/>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191334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3523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2"/>
            <a:ext cx="4114800" cy="47862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8909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Cloud &amp; AI / </a:t>
            </a:r>
            <a:r>
              <a:rPr lang="en-US" dirty="0"/>
              <a:t>July 2018 / © 2018 IBM Corporation</a:t>
            </a:r>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3719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5563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593725"/>
            <a:ext cx="2135187" cy="5775325"/>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9065781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12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941989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4800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09752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4800600" y="1499618"/>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0367718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33264809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5824598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25901744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5511200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2"/>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91999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itle 5"/>
          <p:cNvSpPr>
            <a:spLocks noGrp="1"/>
          </p:cNvSpPr>
          <p:nvPr>
            <p:ph type="title"/>
          </p:nvPr>
        </p:nvSpPr>
        <p:spPr>
          <a:xfrm>
            <a:off x="0"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17101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4" name="Title 1"/>
          <p:cNvSpPr>
            <a:spLocks noGrp="1"/>
          </p:cNvSpPr>
          <p:nvPr>
            <p:ph type="title"/>
          </p:nvPr>
        </p:nvSpPr>
        <p:spPr>
          <a:xfrm>
            <a:off x="111128" y="247647"/>
            <a:ext cx="8032750" cy="766763"/>
          </a:xfrm>
        </p:spPr>
        <p:txBody>
          <a:bodyPr/>
          <a:lstStyle/>
          <a:p>
            <a:r>
              <a:rPr lang="en-US"/>
              <a:t>Click to edit Master title style</a:t>
            </a:r>
          </a:p>
        </p:txBody>
      </p:sp>
    </p:spTree>
    <p:extLst>
      <p:ext uri="{BB962C8B-B14F-4D97-AF65-F5344CB8AC3E}">
        <p14:creationId xmlns:p14="http://schemas.microsoft.com/office/powerpoint/2010/main" val="208382866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254655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2747424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41416194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551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1"/>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06852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72846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4620429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02080"/>
            <a:ext cx="4215008" cy="4608576"/>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54721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a:t>Click icon to add table</a:t>
            </a:r>
          </a:p>
        </p:txBody>
      </p:sp>
    </p:spTree>
    <p:extLst>
      <p:ext uri="{BB962C8B-B14F-4D97-AF65-F5344CB8AC3E}">
        <p14:creationId xmlns:p14="http://schemas.microsoft.com/office/powerpoint/2010/main" val="29101055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spTree>
    <p:extLst>
      <p:ext uri="{BB962C8B-B14F-4D97-AF65-F5344CB8AC3E}">
        <p14:creationId xmlns:p14="http://schemas.microsoft.com/office/powerpoint/2010/main" val="1696762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Rectangle 6"/>
          <p:cNvSpPr>
            <a:spLocks noChangeArrowheads="1"/>
          </p:cNvSpPr>
          <p:nvPr/>
        </p:nvSpPr>
        <p:spPr bwMode="black">
          <a:xfrm>
            <a:off x="182563" y="6462713"/>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lnSpc>
                <a:spcPct val="90000"/>
              </a:lnSpc>
              <a:defRPr sz="2200">
                <a:solidFill>
                  <a:schemeClr val="hlink"/>
                </a:solidFill>
                <a:latin typeface="Arial" panose="020B0604020202020204" pitchFamily="34" charset="0"/>
                <a:cs typeface="Arial" panose="020B0604020202020204" pitchFamily="34" charset="0"/>
              </a:defRPr>
            </a:lvl1pPr>
            <a:lvl2pPr marL="742950" indent="-285750">
              <a:lnSpc>
                <a:spcPct val="90000"/>
              </a:lnSpc>
              <a:defRPr sz="2200">
                <a:solidFill>
                  <a:schemeClr val="hlink"/>
                </a:solidFill>
                <a:latin typeface="Arial" panose="020B0604020202020204" pitchFamily="34" charset="0"/>
                <a:cs typeface="Arial" panose="020B0604020202020204" pitchFamily="34" charset="0"/>
              </a:defRPr>
            </a:lvl2pPr>
            <a:lvl3pPr marL="1143000" indent="-228600">
              <a:lnSpc>
                <a:spcPct val="90000"/>
              </a:lnSpc>
              <a:defRPr sz="2200">
                <a:solidFill>
                  <a:schemeClr val="hlink"/>
                </a:solidFill>
                <a:latin typeface="Arial" panose="020B0604020202020204" pitchFamily="34" charset="0"/>
                <a:cs typeface="Arial" panose="020B0604020202020204" pitchFamily="34" charset="0"/>
              </a:defRPr>
            </a:lvl3pPr>
            <a:lvl4pPr marL="1600200" indent="-228600">
              <a:lnSpc>
                <a:spcPct val="90000"/>
              </a:lnSpc>
              <a:defRPr sz="2200">
                <a:solidFill>
                  <a:schemeClr val="hlink"/>
                </a:solidFill>
                <a:latin typeface="Arial" panose="020B0604020202020204" pitchFamily="34" charset="0"/>
                <a:cs typeface="Arial" panose="020B0604020202020204" pitchFamily="34" charset="0"/>
              </a:defRPr>
            </a:lvl4pPr>
            <a:lvl5pPr marL="2057400" indent="-228600">
              <a:lnSpc>
                <a:spcPct val="90000"/>
              </a:lnSpc>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fontAlgn="base">
              <a:lnSpc>
                <a:spcPct val="100000"/>
              </a:lnSpc>
              <a:spcBef>
                <a:spcPct val="0"/>
              </a:spcBef>
              <a:spcAft>
                <a:spcPct val="0"/>
              </a:spcAft>
              <a:defRPr/>
            </a:pPr>
            <a:r>
              <a:rPr lang="en-US" altLang="en-US" sz="600">
                <a:solidFill>
                  <a:srgbClr val="000000"/>
                </a:solidFill>
              </a:rPr>
              <a:t>© 2016 </a:t>
            </a:r>
            <a:r>
              <a:rPr lang="en-US" altLang="en-US" sz="600" dirty="0">
                <a:solidFill>
                  <a:srgbClr val="000000"/>
                </a:solidFill>
              </a:rPr>
              <a:t>IBM Corporation</a:t>
            </a:r>
            <a:endParaRPr lang="en-US" altLang="en-US" sz="1350" dirty="0">
              <a:solidFill>
                <a:srgbClr val="000000"/>
              </a:solidFill>
            </a:endParaRPr>
          </a:p>
        </p:txBody>
      </p:sp>
      <p:sp>
        <p:nvSpPr>
          <p:cNvPr id="7" name="Rectangle 3"/>
          <p:cNvSpPr>
            <a:spLocks noGrp="1" noChangeArrowheads="1"/>
          </p:cNvSpPr>
          <p:nvPr>
            <p:ph type="ctrTitle"/>
          </p:nvPr>
        </p:nvSpPr>
        <p:spPr>
          <a:xfrm>
            <a:off x="350838" y="3117850"/>
            <a:ext cx="8394700" cy="1455738"/>
          </a:xfrm>
        </p:spPr>
        <p:txBody>
          <a:bodyPr/>
          <a:lstStyle/>
          <a:p>
            <a:r>
              <a:rPr lang="en-US" altLang="en-US"/>
              <a:t>Presentation Title</a:t>
            </a:r>
            <a:br>
              <a:rPr lang="en-US" altLang="en-US"/>
            </a:br>
            <a:r>
              <a:rPr lang="en-US" altLang="en-US"/>
              <a:t>Subtitle</a:t>
            </a:r>
            <a:br>
              <a:rPr lang="en-US" altLang="en-US"/>
            </a:br>
            <a:endParaRPr lang="en-US" altLang="en-US"/>
          </a:p>
        </p:txBody>
      </p:sp>
      <p:sp>
        <p:nvSpPr>
          <p:cNvPr id="8" name="Subtitle 4"/>
          <p:cNvSpPr>
            <a:spLocks noGrp="1"/>
          </p:cNvSpPr>
          <p:nvPr>
            <p:ph type="subTitle" sz="quarter" idx="1"/>
          </p:nvPr>
        </p:nvSpPr>
        <p:spPr>
          <a:xfrm>
            <a:off x="1331913" y="4573588"/>
            <a:ext cx="6400800" cy="336550"/>
          </a:xfrm>
        </p:spPr>
        <p:txBody>
          <a:bodyPr/>
          <a:lstStyle/>
          <a:p>
            <a:r>
              <a:rPr lang="en-US" altLang="en-US"/>
              <a:t>Presenter first name last name - Title</a:t>
            </a:r>
            <a:endParaRPr lang="fr-FR" alt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4000" cy="1636295"/>
          </a:xfrm>
          <a:prstGeom prst="rect">
            <a:avLst/>
          </a:prstGeom>
        </p:spPr>
      </p:pic>
      <p:pic>
        <p:nvPicPr>
          <p:cNvPr id="10" name="Picture 2" descr="http://thegeektown.com/wp-content/uploads/2015/03/data-scientist.jp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681" y="4573588"/>
            <a:ext cx="9143319" cy="22844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784984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8592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&amp; AI / </a:t>
            </a:r>
            <a:r>
              <a:rPr lang="de-DE" dirty="0"/>
              <a:t>July 2018 / © 2018 IBM Corporation</a:t>
            </a:r>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31078506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&amp; AI / </a:t>
            </a:r>
            <a:r>
              <a:rPr lang="en-US" dirty="0"/>
              <a:t>July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8"/>
            <a:ext cx="1292094" cy="701463"/>
          </a:xfrm>
          <a:prstGeom prst="rect">
            <a:avLst/>
          </a:prstGeom>
        </p:spPr>
      </p:pic>
    </p:spTree>
    <p:extLst>
      <p:ext uri="{BB962C8B-B14F-4D97-AF65-F5344CB8AC3E}">
        <p14:creationId xmlns:p14="http://schemas.microsoft.com/office/powerpoint/2010/main" val="37329650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otally blank">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0" dirty="0">
              <a:solidFill>
                <a:srgbClr val="FFFFFF"/>
              </a:solidFill>
            </a:endParaRPr>
          </a:p>
        </p:txBody>
      </p:sp>
      <p:sp>
        <p:nvSpPr>
          <p:cNvPr id="8" name="Page #"/>
          <p:cNvSpPr txBox="1"/>
          <p:nvPr/>
        </p:nvSpPr>
        <p:spPr>
          <a:xfrm>
            <a:off x="7086600" y="6644640"/>
            <a:ext cx="1828800" cy="121920"/>
          </a:xfrm>
          <a:prstGeom prst="rect">
            <a:avLst/>
          </a:prstGeom>
          <a:noFill/>
        </p:spPr>
        <p:txBody>
          <a:bodyPr wrap="square" lIns="0" tIns="0" rIns="0" bIns="0" rtlCol="0">
            <a:noAutofit/>
          </a:bodyPr>
          <a:lstStyle/>
          <a:p>
            <a:pPr algn="r"/>
            <a:fld id="{AE37EF82-0B25-4B89-B1EA-AE4F268844BE}" type="slidenum">
              <a:rPr lang="en-US" sz="600" b="1" kern="600" spc="70">
                <a:solidFill>
                  <a:srgbClr val="467F1A"/>
                </a:solidFill>
                <a:cs typeface="Arial" panose="020B0604020202020204" pitchFamily="34" charset="0"/>
              </a:rPr>
              <a:pPr algn="r"/>
              <a:t>‹#›</a:t>
            </a:fld>
            <a:endParaRPr lang="en-US" sz="600" b="1" kern="600" spc="70" dirty="0">
              <a:solidFill>
                <a:srgbClr val="467F1A"/>
              </a:solidFill>
              <a:cs typeface="Arial" panose="020B0604020202020204" pitchFamily="34" charset="0"/>
            </a:endParaRPr>
          </a:p>
        </p:txBody>
      </p:sp>
    </p:spTree>
    <p:extLst>
      <p:ext uri="{BB962C8B-B14F-4D97-AF65-F5344CB8AC3E}">
        <p14:creationId xmlns:p14="http://schemas.microsoft.com/office/powerpoint/2010/main" val="19926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1" cy="182880"/>
          </a:xfrm>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
        <p:nvSpPr>
          <p:cNvPr id="4" name="Title 3"/>
          <p:cNvSpPr>
            <a:spLocks noGrp="1"/>
          </p:cNvSpPr>
          <p:nvPr>
            <p:ph type="title"/>
          </p:nvPr>
        </p:nvSpPr>
        <p:spPr>
          <a:xfrm>
            <a:off x="228600" y="271711"/>
            <a:ext cx="4114801" cy="5972459"/>
          </a:xfrm>
        </p:spPr>
        <p:txBody>
          <a:bodyPr/>
          <a:lstStyle>
            <a:lvl1pPr>
              <a:lnSpc>
                <a:spcPct val="90000"/>
              </a:lnSpc>
              <a:defRPr sz="2399"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321734"/>
            <a:ext cx="521589" cy="28194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l="15132" t="30197" r="15583" b="32340"/>
          <a:stretch/>
        </p:blipFill>
        <p:spPr>
          <a:xfrm>
            <a:off x="7410748" y="6139910"/>
            <a:ext cx="1574103" cy="531956"/>
          </a:xfrm>
          <a:prstGeom prst="rect">
            <a:avLst/>
          </a:prstGeom>
        </p:spPr>
      </p:pic>
      <p:pic>
        <p:nvPicPr>
          <p:cNvPr id="9" name="BCK_PEG_[0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97299" y="2162169"/>
            <a:ext cx="2149404" cy="2533669"/>
          </a:xfrm>
          <a:prstGeom prst="rect">
            <a:avLst/>
          </a:prstGeom>
          <a:ln w="12700">
            <a:miter lim="400000"/>
          </a:ln>
        </p:spPr>
      </p:pic>
    </p:spTree>
    <p:extLst>
      <p:ext uri="{BB962C8B-B14F-4D97-AF65-F5344CB8AC3E}">
        <p14:creationId xmlns:p14="http://schemas.microsoft.com/office/powerpoint/2010/main" val="335985861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1" y="268227"/>
            <a:ext cx="41148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2501734"/>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4"/>
            <a:ext cx="41148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228601" y="1498600"/>
            <a:ext cx="4114800" cy="4779264"/>
          </a:xfrm>
        </p:spPr>
        <p:txBody>
          <a:bodyPr/>
          <a:lstStyle>
            <a:lvl1pPr marL="0" indent="0">
              <a:spcBef>
                <a:spcPts val="0"/>
              </a:spcBef>
              <a:tabLst>
                <a:tab pos="3938894" algn="dec"/>
              </a:tabLst>
              <a:defRPr/>
            </a:lvl1pPr>
            <a:lvl2pPr marL="172982" indent="-17298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dirty="0"/>
              <a:t>Edit Master text styles</a:t>
            </a:r>
          </a:p>
          <a:p>
            <a:pPr marL="0" marR="0" lvl="1"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dirty="0"/>
              <a:t>Second level</a:t>
            </a:r>
          </a:p>
          <a:p>
            <a:pPr marL="0" marR="0" lvl="2"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dirty="0"/>
              <a:t>Third level</a:t>
            </a:r>
          </a:p>
          <a:p>
            <a:pPr marL="0" marR="0" lvl="3"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dirty="0"/>
              <a:t>Fourth level</a:t>
            </a:r>
          </a:p>
          <a:p>
            <a:pPr marL="0" marR="0" lvl="4"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3889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dirty="0"/>
              <a:t>Edit Master text styles</a:t>
            </a:r>
          </a:p>
          <a:p>
            <a:pPr marL="0" marR="0" lvl="1"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dirty="0"/>
              <a:t>Second level</a:t>
            </a:r>
          </a:p>
          <a:p>
            <a:pPr marL="0" marR="0" lvl="2"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dirty="0"/>
              <a:t>Third level</a:t>
            </a:r>
          </a:p>
          <a:p>
            <a:pPr marL="0" marR="0" lvl="3"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dirty="0"/>
              <a:t>Fourth level</a:t>
            </a:r>
          </a:p>
          <a:p>
            <a:pPr marL="0" marR="0" lvl="4"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dirty="0"/>
              <a:t>Fifth level</a:t>
            </a:r>
          </a:p>
        </p:txBody>
      </p:sp>
    </p:spTree>
    <p:extLst>
      <p:ext uri="{BB962C8B-B14F-4D97-AF65-F5344CB8AC3E}">
        <p14:creationId xmlns:p14="http://schemas.microsoft.com/office/powerpoint/2010/main" val="1831349816"/>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1" y="280420"/>
            <a:ext cx="4114800" cy="1338409"/>
          </a:xfrm>
        </p:spPr>
        <p:txBody>
          <a:bodyPr/>
          <a:lstStyle>
            <a:lvl1pPr>
              <a:defRPr sz="1599">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144377" y="1354244"/>
            <a:ext cx="4114800" cy="4145280"/>
          </a:xfrm>
        </p:spPr>
        <p:txBody>
          <a:bodyPr/>
          <a:lstStyle>
            <a:lvl1pPr>
              <a:lnSpc>
                <a:spcPct val="90000"/>
              </a:lnSpc>
              <a:spcBef>
                <a:spcPts val="0"/>
              </a:spcBef>
              <a:defRPr sz="9597"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071866229"/>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1" y="280420"/>
            <a:ext cx="4114800" cy="1338409"/>
          </a:xfrm>
        </p:spPr>
        <p:txBody>
          <a:bodyPr/>
          <a:lstStyle>
            <a:lvl1pPr>
              <a:defRPr sz="1599">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144377" y="1354244"/>
            <a:ext cx="4114800" cy="4145280"/>
          </a:xfrm>
        </p:spPr>
        <p:txBody>
          <a:bodyPr/>
          <a:lstStyle>
            <a:lvl1pPr>
              <a:lnSpc>
                <a:spcPct val="90000"/>
              </a:lnSpc>
              <a:spcBef>
                <a:spcPts val="0"/>
              </a:spcBef>
              <a:defRPr sz="9597"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1"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297322262"/>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112938"/>
            <a:ext cx="8686800" cy="5964767"/>
          </a:xfrm>
        </p:spPr>
        <p:txBody>
          <a:bodyPr/>
          <a:lstStyle>
            <a:lvl1pPr>
              <a:lnSpc>
                <a:spcPct val="90000"/>
              </a:lnSpc>
              <a:defRPr sz="9597"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359533604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ark Title Slide">
    <p:bg>
      <p:bgPr>
        <a:solidFill>
          <a:srgbClr val="FFFFFF"/>
        </a:solidFill>
        <a:effectLst/>
      </p:bgPr>
    </p:bg>
    <p:spTree>
      <p:nvGrpSpPr>
        <p:cNvPr id="1" name=""/>
        <p:cNvGrpSpPr/>
        <p:nvPr/>
      </p:nvGrpSpPr>
      <p:grpSpPr>
        <a:xfrm>
          <a:off x="0" y="0"/>
          <a:ext cx="0" cy="0"/>
          <a:chOff x="0" y="0"/>
          <a:chExt cx="0" cy="0"/>
        </a:xfrm>
      </p:grpSpPr>
      <p:sp>
        <p:nvSpPr>
          <p:cNvPr id="15" name="Rectangle 14"/>
          <p:cNvSpPr/>
          <p:nvPr/>
        </p:nvSpPr>
        <p:spPr>
          <a:xfrm>
            <a:off x="0" y="13503"/>
            <a:ext cx="7502769" cy="6858000"/>
          </a:xfrm>
          <a:prstGeom prst="rect">
            <a:avLst/>
          </a:prstGeom>
          <a:solidFill>
            <a:schemeClr val="accent5"/>
          </a:solidFill>
          <a:ln w="12700">
            <a:miter lim="400000"/>
          </a:ln>
        </p:spPr>
        <p:txBody>
          <a:bodyPr lIns="34289" rIns="34289" anchor="ctr"/>
          <a:lstStyle/>
          <a:p>
            <a:pPr algn="ctr">
              <a:defRPr>
                <a:solidFill>
                  <a:srgbClr val="FFFFFF"/>
                </a:solidFill>
              </a:defRPr>
            </a:pPr>
            <a:endParaRPr/>
          </a:p>
        </p:txBody>
      </p:sp>
      <p:sp>
        <p:nvSpPr>
          <p:cNvPr id="17" name="Rectangle 16"/>
          <p:cNvSpPr/>
          <p:nvPr/>
        </p:nvSpPr>
        <p:spPr>
          <a:xfrm>
            <a:off x="7502769" y="-11563"/>
            <a:ext cx="1641231" cy="6881126"/>
          </a:xfrm>
          <a:prstGeom prst="rect">
            <a:avLst/>
          </a:prstGeom>
          <a:solidFill>
            <a:srgbClr val="E4E1E1"/>
          </a:solidFill>
          <a:ln w="12700">
            <a:miter lim="400000"/>
          </a:ln>
        </p:spPr>
        <p:txBody>
          <a:bodyPr lIns="34289" rIns="34289" anchor="ctr"/>
          <a:lstStyle/>
          <a:p>
            <a:pPr algn="ctr">
              <a:defRPr>
                <a:solidFill>
                  <a:srgbClr val="FFFFFF"/>
                </a:solidFill>
              </a:defRPr>
            </a:pPr>
            <a:endParaRPr/>
          </a:p>
        </p:txBody>
      </p:sp>
      <p:sp>
        <p:nvSpPr>
          <p:cNvPr id="18" name="Subtitle 2"/>
          <p:cNvSpPr txBox="1">
            <a:spLocks noGrp="1"/>
          </p:cNvSpPr>
          <p:nvPr>
            <p:ph type="body" sz="quarter" idx="13"/>
          </p:nvPr>
        </p:nvSpPr>
        <p:spPr>
          <a:xfrm>
            <a:off x="190500" y="2099322"/>
            <a:ext cx="7788933" cy="590929"/>
          </a:xfrm>
          <a:prstGeom prst="rect">
            <a:avLst/>
          </a:prstGeom>
        </p:spPr>
        <p:txBody>
          <a:bodyPr wrap="square" lIns="45719" tIns="45719" rIns="45719" bIns="45719" anchor="t">
            <a:spAutoFit/>
          </a:bodyPr>
          <a:lstStyle>
            <a:lvl1pPr marL="0" indent="0" defTabSz="685800">
              <a:lnSpc>
                <a:spcPct val="90000"/>
              </a:lnSpc>
              <a:spcBef>
                <a:spcPts val="0"/>
              </a:spcBef>
              <a:buSzTx/>
              <a:buNone/>
              <a:defRPr sz="3600" b="1">
                <a:solidFill>
                  <a:srgbClr val="FFFFFF"/>
                </a:solidFill>
                <a:latin typeface="Arial"/>
                <a:ea typeface="Arial"/>
                <a:cs typeface="Arial"/>
                <a:sym typeface="Arial"/>
              </a:defRPr>
            </a:lvl1pPr>
          </a:lstStyle>
          <a:p>
            <a:r>
              <a:rPr dirty="0"/>
              <a:t>Presentation Title</a:t>
            </a:r>
          </a:p>
        </p:txBody>
      </p:sp>
      <p:sp>
        <p:nvSpPr>
          <p:cNvPr id="19" name="Subtitle 2"/>
          <p:cNvSpPr txBox="1">
            <a:spLocks noGrp="1"/>
          </p:cNvSpPr>
          <p:nvPr>
            <p:ph type="body" sz="quarter" idx="14"/>
          </p:nvPr>
        </p:nvSpPr>
        <p:spPr>
          <a:xfrm>
            <a:off x="190500" y="2869319"/>
            <a:ext cx="7788933" cy="466279"/>
          </a:xfrm>
          <a:prstGeom prst="rect">
            <a:avLst/>
          </a:prstGeom>
        </p:spPr>
        <p:txBody>
          <a:bodyPr wrap="square" lIns="45719" tIns="45719" rIns="45719" bIns="45719" anchor="t">
            <a:spAutoFit/>
          </a:bodyPr>
          <a:lstStyle>
            <a:lvl1pPr marL="0" indent="0" defTabSz="685800">
              <a:lnSpc>
                <a:spcPct val="90000"/>
              </a:lnSpc>
              <a:spcBef>
                <a:spcPts val="0"/>
              </a:spcBef>
              <a:buSzTx/>
              <a:buNone/>
              <a:defRPr sz="2700">
                <a:solidFill>
                  <a:schemeClr val="accent5"/>
                </a:solidFill>
                <a:latin typeface="Arial"/>
                <a:ea typeface="Arial"/>
                <a:cs typeface="Arial"/>
                <a:sym typeface="Arial"/>
              </a:defRPr>
            </a:lvl1pPr>
          </a:lstStyle>
          <a:p>
            <a:r>
              <a:rPr dirty="0"/>
              <a:t>Sub-title</a:t>
            </a:r>
          </a:p>
        </p:txBody>
      </p:sp>
      <p:sp>
        <p:nvSpPr>
          <p:cNvPr id="20" name="Subtitle 2"/>
          <p:cNvSpPr txBox="1">
            <a:spLocks noGrp="1"/>
          </p:cNvSpPr>
          <p:nvPr>
            <p:ph type="body" sz="quarter" idx="15"/>
          </p:nvPr>
        </p:nvSpPr>
        <p:spPr>
          <a:xfrm>
            <a:off x="190500" y="4057355"/>
            <a:ext cx="5552340" cy="279305"/>
          </a:xfrm>
          <a:prstGeom prst="rect">
            <a:avLst/>
          </a:prstGeom>
        </p:spPr>
        <p:txBody>
          <a:bodyPr wrap="square" lIns="45719" tIns="45719" rIns="45719" bIns="45719" anchor="t">
            <a:spAutoFit/>
          </a:bodyPr>
          <a:lstStyle>
            <a:lvl1pPr marL="0" indent="0" defTabSz="685800">
              <a:lnSpc>
                <a:spcPct val="90000"/>
              </a:lnSpc>
              <a:spcBef>
                <a:spcPts val="0"/>
              </a:spcBef>
              <a:buSzTx/>
              <a:buNone/>
              <a:defRPr sz="1350">
                <a:solidFill>
                  <a:schemeClr val="accent2">
                    <a:satOff val="-3637"/>
                    <a:lumOff val="-17764"/>
                  </a:schemeClr>
                </a:solidFill>
                <a:latin typeface="Arial"/>
                <a:ea typeface="Arial"/>
                <a:cs typeface="Arial"/>
                <a:sym typeface="Arial"/>
              </a:defRPr>
            </a:lvl1pPr>
          </a:lstStyle>
          <a:p>
            <a:r>
              <a:t>Presenter Name(s)</a:t>
            </a:r>
          </a:p>
        </p:txBody>
      </p:sp>
      <p:sp>
        <p:nvSpPr>
          <p:cNvPr id="21" name="Subtitle 2"/>
          <p:cNvSpPr txBox="1">
            <a:spLocks noGrp="1"/>
          </p:cNvSpPr>
          <p:nvPr>
            <p:ph type="body" sz="quarter" idx="16"/>
          </p:nvPr>
        </p:nvSpPr>
        <p:spPr>
          <a:xfrm>
            <a:off x="190500" y="4408016"/>
            <a:ext cx="5552340" cy="279305"/>
          </a:xfrm>
          <a:prstGeom prst="rect">
            <a:avLst/>
          </a:prstGeom>
        </p:spPr>
        <p:txBody>
          <a:bodyPr wrap="square" lIns="45719" tIns="45719" rIns="45719" bIns="45719" anchor="t">
            <a:spAutoFit/>
          </a:bodyPr>
          <a:lstStyle>
            <a:lvl1pPr marL="0" indent="0" defTabSz="685800">
              <a:lnSpc>
                <a:spcPct val="90000"/>
              </a:lnSpc>
              <a:spcBef>
                <a:spcPts val="0"/>
              </a:spcBef>
              <a:buSzTx/>
              <a:buNone/>
              <a:defRPr sz="1350">
                <a:solidFill>
                  <a:schemeClr val="accent2">
                    <a:satOff val="-3637"/>
                    <a:lumOff val="-17764"/>
                  </a:schemeClr>
                </a:solidFill>
                <a:latin typeface="Arial"/>
                <a:ea typeface="Arial"/>
                <a:cs typeface="Arial"/>
                <a:sym typeface="Arial"/>
              </a:defRPr>
            </a:lvl1pPr>
          </a:lstStyle>
          <a:p>
            <a:r>
              <a:t>Date</a:t>
            </a:r>
          </a:p>
        </p:txBody>
      </p:sp>
      <p:pic>
        <p:nvPicPr>
          <p:cNvPr id="2" name="Imag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49924" y="0"/>
            <a:ext cx="1794076" cy="6858000"/>
          </a:xfrm>
          <a:prstGeom prst="rect">
            <a:avLst/>
          </a:prstGeom>
        </p:spPr>
      </p:pic>
    </p:spTree>
    <p:extLst>
      <p:ext uri="{BB962C8B-B14F-4D97-AF65-F5344CB8AC3E}">
        <p14:creationId xmlns:p14="http://schemas.microsoft.com/office/powerpoint/2010/main" val="305852456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5"/>
            <a:ext cx="5187462" cy="6027740"/>
          </a:xfrm>
        </p:spPr>
        <p:txBody>
          <a:bodyPr/>
          <a:lstStyle>
            <a:lvl1pPr marL="117437" indent="-117437">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254513237"/>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1" y="548643"/>
            <a:ext cx="41148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67421"/>
            <a:ext cx="4114800" cy="400049"/>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1248738757"/>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4"/>
            <a:ext cx="41148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228601" y="1499620"/>
            <a:ext cx="4114800" cy="4781127"/>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20"/>
            <a:ext cx="4114800" cy="4781127"/>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680886"/>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1"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1457960"/>
            <a:ext cx="4114800" cy="4786208"/>
          </a:xfrm>
        </p:spPr>
        <p:txBody>
          <a:bodyPr/>
          <a:lstStyle>
            <a:lvl1pPr>
              <a:defRPr sz="1599"/>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68225"/>
            <a:ext cx="4114800" cy="400049"/>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1" y="1457962"/>
            <a:ext cx="4114800" cy="4786207"/>
          </a:xfrm>
        </p:spPr>
        <p:txBody>
          <a:bodyPr/>
          <a:lstStyle>
            <a:lvl1pPr>
              <a:defRPr sz="1599"/>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876286"/>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4"/>
            <a:ext cx="41148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Cloud &amp; AI / </a:t>
            </a:r>
            <a:r>
              <a:rPr lang="en-US" dirty="0">
                <a:solidFill>
                  <a:srgbClr val="000000"/>
                </a:solidFill>
              </a:rPr>
              <a:t>July 2018 / © 2018 IBM Corporation</a:t>
            </a:r>
          </a:p>
        </p:txBody>
      </p:sp>
      <p:sp>
        <p:nvSpPr>
          <p:cNvPr id="6" name="Content Placeholder 5"/>
          <p:cNvSpPr>
            <a:spLocks noGrp="1"/>
          </p:cNvSpPr>
          <p:nvPr>
            <p:ph sz="quarter" idx="12"/>
          </p:nvPr>
        </p:nvSpPr>
        <p:spPr>
          <a:xfrm>
            <a:off x="228601" y="1327361"/>
            <a:ext cx="4114800" cy="4916809"/>
          </a:xfrm>
        </p:spPr>
        <p:txBody>
          <a:bodyPr/>
          <a:lstStyle>
            <a:lvl1pPr>
              <a:defRPr sz="2399"/>
            </a:lvl1pPr>
          </a:lstStyle>
          <a:p>
            <a:pPr lvl="0"/>
            <a:r>
              <a:rPr lang="en-US" dirty="0"/>
              <a:t>Edit Master text styles</a:t>
            </a:r>
          </a:p>
        </p:txBody>
      </p:sp>
      <p:sp>
        <p:nvSpPr>
          <p:cNvPr id="8" name="Content Placeholder 7"/>
          <p:cNvSpPr>
            <a:spLocks noGrp="1"/>
          </p:cNvSpPr>
          <p:nvPr>
            <p:ph sz="quarter" idx="13"/>
          </p:nvPr>
        </p:nvSpPr>
        <p:spPr>
          <a:xfrm>
            <a:off x="4800600" y="1488868"/>
            <a:ext cx="4114800" cy="4755303"/>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59427"/>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1"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1457962"/>
            <a:ext cx="1828800" cy="4786207"/>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68225"/>
            <a:ext cx="4114800" cy="400049"/>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1" y="1457962"/>
            <a:ext cx="1828800" cy="4786207"/>
          </a:xfrm>
        </p:spPr>
        <p:txBody>
          <a:bodyPr/>
          <a:lstStyle>
            <a:lvl1pPr>
              <a:spcBef>
                <a:spcPts val="1100"/>
              </a:spcBef>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1" y="1457962"/>
            <a:ext cx="1828800" cy="4786207"/>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457962"/>
            <a:ext cx="1828800" cy="4786207"/>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846496"/>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1"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228601" y="548640"/>
            <a:ext cx="41148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12" name="Text Placeholder 11"/>
          <p:cNvSpPr>
            <a:spLocks noGrp="1"/>
          </p:cNvSpPr>
          <p:nvPr>
            <p:ph type="body" sz="quarter" idx="13"/>
          </p:nvPr>
        </p:nvSpPr>
        <p:spPr>
          <a:xfrm>
            <a:off x="228601" y="268225"/>
            <a:ext cx="4114800" cy="400049"/>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1" y="1463040"/>
            <a:ext cx="4114800" cy="4781127"/>
          </a:xfrm>
        </p:spPr>
        <p:txBody>
          <a:bodyPr/>
          <a:lstStyle>
            <a:lvl1pPr>
              <a:defRPr sz="1599"/>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1174880"/>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1"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228601" y="268224"/>
            <a:ext cx="41148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4"/>
          </p:nvPr>
        </p:nvSpPr>
        <p:spPr>
          <a:xfrm>
            <a:off x="228601" y="1463040"/>
            <a:ext cx="1828800" cy="4781127"/>
          </a:xfrm>
        </p:spPr>
        <p:txBody>
          <a:bodyPr/>
          <a:lstStyle>
            <a:lvl1pPr>
              <a:spcBef>
                <a:spcPts val="1100"/>
              </a:spcBef>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1" y="1463040"/>
            <a:ext cx="1828800" cy="4781127"/>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145308"/>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377696"/>
            <a:ext cx="41148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1463044"/>
            <a:ext cx="1828800" cy="4668593"/>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68225"/>
            <a:ext cx="4114800" cy="400049"/>
          </a:xfrm>
        </p:spPr>
        <p:txBody>
          <a:bodyPr/>
          <a:lstStyle>
            <a:lvl1pPr>
              <a:defRPr sz="1100"/>
            </a:lvl1pPr>
          </a:lstStyle>
          <a:p>
            <a:pPr lvl="0"/>
            <a:r>
              <a:rPr lang="en-US" dirty="0"/>
              <a:t>Edit Master text styles</a:t>
            </a:r>
          </a:p>
        </p:txBody>
      </p:sp>
      <p:sp>
        <p:nvSpPr>
          <p:cNvPr id="10" name="Text Placeholder 9"/>
          <p:cNvSpPr>
            <a:spLocks noGrp="1"/>
          </p:cNvSpPr>
          <p:nvPr>
            <p:ph type="body" sz="quarter" idx="16"/>
          </p:nvPr>
        </p:nvSpPr>
        <p:spPr>
          <a:xfrm>
            <a:off x="7086600" y="1463044"/>
            <a:ext cx="1828800" cy="4668593"/>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951594"/>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1" cy="68580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1" y="1377696"/>
            <a:ext cx="41148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1499618"/>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68225"/>
            <a:ext cx="4114800" cy="400049"/>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332828534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52"/>
            <a:ext cx="7772400" cy="1361872"/>
          </a:xfrm>
          <a:prstGeom prst="rect">
            <a:avLst/>
          </a:prstGeom>
        </p:spPr>
        <p:txBody>
          <a:bodyPr>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722313" y="2907725"/>
            <a:ext cx="7772400" cy="1499328"/>
          </a:xfrm>
          <a:prstGeom prst="rect">
            <a:avLst/>
          </a:prstGeom>
        </p:spPr>
        <p:txBody>
          <a:bodyPr anchor="b"/>
          <a:lstStyle>
            <a:lvl1pPr marL="0" indent="0">
              <a:buNone/>
              <a:defRPr sz="1500">
                <a:solidFill>
                  <a:schemeClr val="accent5"/>
                </a:solidFill>
              </a:defRPr>
            </a:lvl1pPr>
            <a:lvl2pPr marL="257168" indent="0">
              <a:buNone/>
              <a:defRPr sz="1013"/>
            </a:lvl2pPr>
            <a:lvl3pPr marL="514337" indent="0">
              <a:buNone/>
              <a:defRPr sz="900"/>
            </a:lvl3pPr>
            <a:lvl4pPr marL="771506" indent="0">
              <a:buNone/>
              <a:defRPr sz="788"/>
            </a:lvl4pPr>
            <a:lvl5pPr marL="1028675" indent="0">
              <a:buNone/>
              <a:defRPr sz="788"/>
            </a:lvl5pPr>
            <a:lvl6pPr marL="1285843" indent="0">
              <a:buNone/>
              <a:defRPr sz="788"/>
            </a:lvl6pPr>
            <a:lvl7pPr marL="1543012" indent="0">
              <a:buNone/>
              <a:defRPr sz="788"/>
            </a:lvl7pPr>
            <a:lvl8pPr marL="1800180" indent="0">
              <a:buNone/>
              <a:defRPr sz="788"/>
            </a:lvl8pPr>
            <a:lvl9pPr marL="2057348" indent="0">
              <a:buNone/>
              <a:defRPr sz="788"/>
            </a:lvl9pPr>
          </a:lstStyle>
          <a:p>
            <a:pPr lvl="0"/>
            <a:r>
              <a:rPr lang="en-US"/>
              <a:t>Click to edit Master text styles</a:t>
            </a:r>
          </a:p>
        </p:txBody>
      </p:sp>
    </p:spTree>
    <p:extLst>
      <p:ext uri="{BB962C8B-B14F-4D97-AF65-F5344CB8AC3E}">
        <p14:creationId xmlns:p14="http://schemas.microsoft.com/office/powerpoint/2010/main" val="318119026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1"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228601" y="268225"/>
            <a:ext cx="41148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34623967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5"/>
            <a:ext cx="41148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3864835656"/>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4"/>
            <a:ext cx="41148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167631185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1" cy="342900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12" name="Text Placeholder 11"/>
          <p:cNvSpPr>
            <a:spLocks noGrp="1"/>
          </p:cNvSpPr>
          <p:nvPr>
            <p:ph type="body" sz="quarter" idx="13"/>
          </p:nvPr>
        </p:nvSpPr>
        <p:spPr>
          <a:xfrm>
            <a:off x="228601" y="243843"/>
            <a:ext cx="4114800" cy="400049"/>
          </a:xfrm>
        </p:spPr>
        <p:txBody>
          <a:bodyPr/>
          <a:lstStyle>
            <a:lvl1pPr>
              <a:defRPr sz="1599"/>
            </a:lvl1pPr>
          </a:lstStyle>
          <a:p>
            <a:pPr lvl="0"/>
            <a:r>
              <a:rPr lang="en-US" dirty="0"/>
              <a:t>Edit Master text styles</a:t>
            </a:r>
          </a:p>
        </p:txBody>
      </p:sp>
      <p:sp>
        <p:nvSpPr>
          <p:cNvPr id="7" name="Text Placeholder 6"/>
          <p:cNvSpPr>
            <a:spLocks noGrp="1"/>
          </p:cNvSpPr>
          <p:nvPr>
            <p:ph type="body" sz="quarter" idx="14"/>
          </p:nvPr>
        </p:nvSpPr>
        <p:spPr>
          <a:xfrm>
            <a:off x="228601" y="1463041"/>
            <a:ext cx="4114800" cy="4651641"/>
          </a:xfrm>
        </p:spPr>
        <p:txBody>
          <a:bodyPr/>
          <a:lstStyle>
            <a:lvl1pPr>
              <a:defRPr sz="1599"/>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342900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2434469258"/>
      </p:ext>
    </p:extLst>
  </p:cSld>
  <p:clrMapOvr>
    <a:masterClrMapping/>
  </p:clrMapOvr>
  <p:hf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1" cy="342900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Content Placeholder 7"/>
          <p:cNvSpPr>
            <a:spLocks noGrp="1"/>
          </p:cNvSpPr>
          <p:nvPr>
            <p:ph sz="quarter" idx="15"/>
          </p:nvPr>
        </p:nvSpPr>
        <p:spPr>
          <a:xfrm>
            <a:off x="6858000" y="0"/>
            <a:ext cx="2286000" cy="342900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3429000"/>
          </a:xfrm>
          <a:solidFill>
            <a:schemeClr val="tx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4"/>
            <a:ext cx="4572001"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0" y="-1"/>
            <a:ext cx="4571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35619718"/>
      </p:ext>
    </p:extLst>
  </p:cSld>
  <p:clrMapOvr>
    <a:masterClrMapping/>
  </p:clrMapOvr>
  <p:hf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3429000"/>
            <a:ext cx="2285997" cy="3429000"/>
          </a:xfrm>
          <a:solidFill>
            <a:schemeClr val="accent4"/>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2286000" cy="342900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799">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014168835"/>
      </p:ext>
    </p:extLst>
  </p:cSld>
  <p:clrMapOvr>
    <a:masterClrMapping/>
  </p:clrMapOvr>
  <p:hf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399">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56223531"/>
      </p:ext>
    </p:extLst>
  </p:cSld>
  <p:clrMapOvr>
    <a:masterClrMapping/>
  </p:clrMapOvr>
  <p:hf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1168051963"/>
      </p:ext>
    </p:extLst>
  </p:cSld>
  <p:clrMapOvr>
    <a:masterClrMapping/>
  </p:clrMapOvr>
  <p:hf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92024" rIns="228600" bIns="228600"/>
          <a:lstStyle>
            <a:lvl1pPr>
              <a:defRPr sz="1599">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68580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430077555"/>
      </p:ext>
    </p:extLst>
  </p:cSld>
  <p:clrMapOvr>
    <a:masterClrMapping/>
  </p:clrMapOvr>
  <p:hf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7"/>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228601" y="1463044"/>
            <a:ext cx="1828800" cy="4668593"/>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000610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ark Content Slide">
    <p:bg>
      <p:bgPr>
        <a:solidFill>
          <a:srgbClr val="1C3549"/>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95250" y="6503622"/>
            <a:ext cx="252479" cy="257786"/>
          </a:xfrm>
          <a:prstGeom prst="rect">
            <a:avLst/>
          </a:prstGeom>
        </p:spPr>
        <p:txBody>
          <a:bodyPr lIns="45719" tIns="45719" rIns="45719" bIns="45719" anchor="ctr"/>
          <a:lstStyle>
            <a:lvl1pPr algn="ctr" defTabSz="685800">
              <a:defRPr>
                <a:latin typeface="Arial"/>
                <a:ea typeface="Arial"/>
                <a:cs typeface="Arial"/>
                <a:sym typeface="Arial"/>
              </a:defRPr>
            </a:lvl1pPr>
          </a:lstStyle>
          <a:p>
            <a:fld id="{86CB4B4D-7CA3-9044-876B-883B54F8677D}" type="slidenum">
              <a:rPr lang="uk-UA" smtClean="0"/>
              <a:pPr/>
              <a:t>‹#›</a:t>
            </a:fld>
            <a:endParaRPr lang="uk-UA"/>
          </a:p>
        </p:txBody>
      </p:sp>
      <p:sp>
        <p:nvSpPr>
          <p:cNvPr id="168" name="Label"/>
          <p:cNvSpPr txBox="1">
            <a:spLocks noGrp="1"/>
          </p:cNvSpPr>
          <p:nvPr>
            <p:ph type="body" sz="quarter" idx="18"/>
          </p:nvPr>
        </p:nvSpPr>
        <p:spPr>
          <a:xfrm>
            <a:off x="182630" y="4608132"/>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82631" y="5148431"/>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74" name="Label"/>
          <p:cNvSpPr txBox="1">
            <a:spLocks noGrp="1"/>
          </p:cNvSpPr>
          <p:nvPr>
            <p:ph type="body" sz="quarter" idx="24"/>
          </p:nvPr>
        </p:nvSpPr>
        <p:spPr>
          <a:xfrm>
            <a:off x="4867097" y="4608132"/>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75" name="Lorem ipsum dolor sit amet, consectetur adipiscing elit, sed do eiusmod tempor incididunt ut labore et."/>
          <p:cNvSpPr txBox="1">
            <a:spLocks noGrp="1"/>
          </p:cNvSpPr>
          <p:nvPr>
            <p:ph type="body" sz="quarter" idx="25"/>
          </p:nvPr>
        </p:nvSpPr>
        <p:spPr>
          <a:xfrm>
            <a:off x="4867097" y="5148431"/>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6" name="Title Text"/>
          <p:cNvSpPr txBox="1">
            <a:spLocks noGrp="1"/>
          </p:cNvSpPr>
          <p:nvPr>
            <p:ph type="title" hasCustomPrompt="1"/>
          </p:nvPr>
        </p:nvSpPr>
        <p:spPr>
          <a:xfrm>
            <a:off x="182630" y="146467"/>
            <a:ext cx="8866121"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defRPr>
                <a:solidFill>
                  <a:schemeClr val="bg1"/>
                </a:solidFill>
              </a:defRPr>
            </a:lvl1pPr>
          </a:lstStyle>
          <a:p>
            <a:r>
              <a:rPr lang="en-US" dirty="0"/>
              <a:t>Slide Title</a:t>
            </a:r>
            <a:endParaRPr dirty="0"/>
          </a:p>
        </p:txBody>
      </p:sp>
      <p:sp>
        <p:nvSpPr>
          <p:cNvPr id="17" name="Label"/>
          <p:cNvSpPr txBox="1">
            <a:spLocks noGrp="1"/>
          </p:cNvSpPr>
          <p:nvPr>
            <p:ph type="body" sz="quarter" idx="26"/>
          </p:nvPr>
        </p:nvSpPr>
        <p:spPr>
          <a:xfrm>
            <a:off x="182630" y="2787617"/>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8" name="Lorem ipsum dolor sit amet, consectetur adipiscing elit, sed do eiusmod tempor incididunt ut labore et."/>
          <p:cNvSpPr txBox="1">
            <a:spLocks noGrp="1"/>
          </p:cNvSpPr>
          <p:nvPr>
            <p:ph type="body" sz="quarter" idx="27"/>
          </p:nvPr>
        </p:nvSpPr>
        <p:spPr>
          <a:xfrm>
            <a:off x="182631" y="3327915"/>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9" name="Label"/>
          <p:cNvSpPr txBox="1">
            <a:spLocks noGrp="1"/>
          </p:cNvSpPr>
          <p:nvPr>
            <p:ph type="body" sz="quarter" idx="28"/>
          </p:nvPr>
        </p:nvSpPr>
        <p:spPr>
          <a:xfrm>
            <a:off x="4867097" y="2787617"/>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20" name="Lorem ipsum dolor sit amet, consectetur adipiscing elit, sed do eiusmod tempor incididunt ut labore et."/>
          <p:cNvSpPr txBox="1">
            <a:spLocks noGrp="1"/>
          </p:cNvSpPr>
          <p:nvPr>
            <p:ph type="body" sz="quarter" idx="29"/>
          </p:nvPr>
        </p:nvSpPr>
        <p:spPr>
          <a:xfrm>
            <a:off x="4867097" y="3327915"/>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21" name="Label"/>
          <p:cNvSpPr txBox="1">
            <a:spLocks noGrp="1"/>
          </p:cNvSpPr>
          <p:nvPr>
            <p:ph type="body" sz="quarter" idx="30"/>
          </p:nvPr>
        </p:nvSpPr>
        <p:spPr>
          <a:xfrm>
            <a:off x="182630" y="967103"/>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rPr dirty="0"/>
              <a:t>Label</a:t>
            </a:r>
          </a:p>
        </p:txBody>
      </p:sp>
      <p:sp>
        <p:nvSpPr>
          <p:cNvPr id="22" name="Lorem ipsum dolor sit amet, consectetur adipiscing elit, sed do eiusmod tempor incididunt ut labore et."/>
          <p:cNvSpPr txBox="1">
            <a:spLocks noGrp="1"/>
          </p:cNvSpPr>
          <p:nvPr>
            <p:ph type="body" sz="quarter" idx="31"/>
          </p:nvPr>
        </p:nvSpPr>
        <p:spPr>
          <a:xfrm>
            <a:off x="182631" y="1507402"/>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23" name="Label"/>
          <p:cNvSpPr txBox="1">
            <a:spLocks noGrp="1"/>
          </p:cNvSpPr>
          <p:nvPr>
            <p:ph type="body" sz="quarter" idx="32"/>
          </p:nvPr>
        </p:nvSpPr>
        <p:spPr>
          <a:xfrm>
            <a:off x="4867097" y="967103"/>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24" name="Lorem ipsum dolor sit amet, consectetur adipiscing elit, sed do eiusmod tempor incididunt ut labore et."/>
          <p:cNvSpPr txBox="1">
            <a:spLocks noGrp="1"/>
          </p:cNvSpPr>
          <p:nvPr>
            <p:ph type="body" sz="quarter" idx="33"/>
          </p:nvPr>
        </p:nvSpPr>
        <p:spPr>
          <a:xfrm>
            <a:off x="4867097" y="1507402"/>
            <a:ext cx="4181654"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Tree>
    <p:extLst>
      <p:ext uri="{BB962C8B-B14F-4D97-AF65-F5344CB8AC3E}">
        <p14:creationId xmlns:p14="http://schemas.microsoft.com/office/powerpoint/2010/main" val="872930805"/>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7"/>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228601" y="1488652"/>
            <a:ext cx="1828800" cy="4605867"/>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889002"/>
            <a:ext cx="6400801"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3282543"/>
      </p:ext>
    </p:extLst>
  </p:cSld>
  <p:clrMapOvr>
    <a:masterClrMapping/>
  </p:clrMapOvr>
  <p:hf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7"/>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228601" y="1488652"/>
            <a:ext cx="1828800" cy="4605867"/>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9644450"/>
      </p:ext>
    </p:extLst>
  </p:cSld>
  <p:clrMapOvr>
    <a:masterClrMapping/>
  </p:clrMapOvr>
  <p:hf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7"/>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228601" y="1463040"/>
            <a:ext cx="1828800" cy="4669536"/>
          </a:xfrm>
        </p:spPr>
        <p:txBody>
          <a:bodyPr/>
          <a:lstStyle>
            <a:lvl1pPr>
              <a:defRPr sz="1599"/>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1"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1" cy="6858000"/>
          </a:xfrm>
        </p:spPr>
        <p:txBody>
          <a:bodyPr/>
          <a:lstStyle>
            <a:lvl1pPr>
              <a:defRPr/>
            </a:lvl1pPr>
          </a:lstStyle>
          <a:p>
            <a:r>
              <a:rPr lang="en-US" dirty="0"/>
              <a:t>Click icon to add picture</a:t>
            </a:r>
          </a:p>
        </p:txBody>
      </p:sp>
    </p:spTree>
    <p:extLst>
      <p:ext uri="{BB962C8B-B14F-4D97-AF65-F5344CB8AC3E}">
        <p14:creationId xmlns:p14="http://schemas.microsoft.com/office/powerpoint/2010/main" val="126088826"/>
      </p:ext>
    </p:extLst>
  </p:cSld>
  <p:clrMapOvr>
    <a:masterClrMapping/>
  </p:clrMapOvr>
  <p:hf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7"/>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228601" y="1463040"/>
            <a:ext cx="1828800" cy="4669536"/>
          </a:xfrm>
        </p:spPr>
        <p:txBody>
          <a:bodyPr/>
          <a:lstStyle>
            <a:lvl1pPr>
              <a:defRPr sz="1599"/>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1"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3" y="1402080"/>
            <a:ext cx="4215008" cy="4608576"/>
          </a:xfrm>
        </p:spPr>
        <p:txBody>
          <a:bodyPr/>
          <a:lstStyle>
            <a:lvl1pPr marL="117437" indent="-117437">
              <a:tabLst/>
              <a:defRPr sz="2399"/>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8140531"/>
      </p:ext>
    </p:extLst>
  </p:cSld>
  <p:clrMapOvr>
    <a:masterClrMapping/>
  </p:clrMapOvr>
  <p:hf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228601" y="256033"/>
            <a:ext cx="1828800" cy="5878660"/>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300570"/>
            <a:ext cx="6400801" cy="6129867"/>
          </a:xfrm>
        </p:spPr>
        <p:txBody>
          <a:bodyPr/>
          <a:lstStyle>
            <a:lvl1pPr>
              <a:defRPr/>
            </a:lvl1pPr>
          </a:lstStyle>
          <a:p>
            <a:r>
              <a:rPr lang="en-US" dirty="0"/>
              <a:t>Click icon to add table</a:t>
            </a:r>
          </a:p>
        </p:txBody>
      </p:sp>
    </p:spTree>
    <p:extLst>
      <p:ext uri="{BB962C8B-B14F-4D97-AF65-F5344CB8AC3E}">
        <p14:creationId xmlns:p14="http://schemas.microsoft.com/office/powerpoint/2010/main" val="3474939561"/>
      </p:ext>
    </p:extLst>
  </p:cSld>
  <p:clrMapOvr>
    <a:masterClrMapping/>
  </p:clrMapOvr>
  <p:hf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2740896769"/>
      </p:ext>
    </p:extLst>
  </p:cSld>
  <p:clrMapOvr>
    <a:masterClrMapping/>
  </p:clrMapOvr>
  <p:hf hd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923284"/>
      </p:ext>
    </p:extLst>
  </p:cSld>
  <p:clrMapOvr>
    <a:masterClrMapping/>
  </p:clrMapOvr>
  <p:hf hd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1" y="268224"/>
            <a:ext cx="41148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228601" y="1524000"/>
            <a:ext cx="4114800" cy="4779264"/>
          </a:xfrm>
        </p:spPr>
        <p:txBody>
          <a:bodyPr/>
          <a:lstStyle>
            <a:lvl1pPr marL="0" indent="0">
              <a:spcBef>
                <a:spcPts val="0"/>
              </a:spcBef>
              <a:tabLst>
                <a:tab pos="3938894" algn="dec"/>
              </a:tabLst>
              <a:defRPr sz="1100"/>
            </a:lvl1pPr>
            <a:lvl2pPr marL="172982" indent="-17298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dirty="0"/>
              <a:t>Edit Master text styles</a:t>
            </a:r>
          </a:p>
        </p:txBody>
      </p:sp>
    </p:spTree>
    <p:extLst>
      <p:ext uri="{BB962C8B-B14F-4D97-AF65-F5344CB8AC3E}">
        <p14:creationId xmlns:p14="http://schemas.microsoft.com/office/powerpoint/2010/main" val="2881842533"/>
      </p:ext>
    </p:extLst>
  </p:cSld>
  <p:clrMapOvr>
    <a:masterClrMapping/>
  </p:clrMapOvr>
  <p:hf hd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4" y="2914870"/>
            <a:ext cx="1292094" cy="701463"/>
          </a:xfrm>
          <a:prstGeom prst="rect">
            <a:avLst/>
          </a:prstGeom>
        </p:spPr>
      </p:pic>
    </p:spTree>
    <p:extLst>
      <p:ext uri="{BB962C8B-B14F-4D97-AF65-F5344CB8AC3E}">
        <p14:creationId xmlns:p14="http://schemas.microsoft.com/office/powerpoint/2010/main" val="4118413017"/>
      </p:ext>
    </p:extLst>
  </p:cSld>
  <p:clrMapOvr>
    <a:masterClrMapping/>
  </p:clrMapOvr>
  <p:hf hdr="0" dt="0"/>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1" y="167305"/>
            <a:ext cx="8686800" cy="5964767"/>
          </a:xfrm>
        </p:spPr>
        <p:txBody>
          <a:bodyPr/>
          <a:lstStyle>
            <a:lvl1pPr>
              <a:lnSpc>
                <a:spcPct val="90000"/>
              </a:lnSpc>
              <a:defRPr sz="9597"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3022034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Dark Content Slide">
    <p:bg>
      <p:bgPr>
        <a:solidFill>
          <a:srgbClr val="1C3549"/>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168" name="Label"/>
          <p:cNvSpPr txBox="1">
            <a:spLocks noGrp="1"/>
          </p:cNvSpPr>
          <p:nvPr>
            <p:ph type="body" sz="quarter" idx="18"/>
          </p:nvPr>
        </p:nvSpPr>
        <p:spPr>
          <a:xfrm>
            <a:off x="182630" y="4608132"/>
            <a:ext cx="8866119"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82630" y="5148431"/>
            <a:ext cx="8866121"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6" name="Title Text"/>
          <p:cNvSpPr txBox="1">
            <a:spLocks noGrp="1"/>
          </p:cNvSpPr>
          <p:nvPr>
            <p:ph type="title" hasCustomPrompt="1"/>
          </p:nvPr>
        </p:nvSpPr>
        <p:spPr>
          <a:xfrm>
            <a:off x="182630" y="146467"/>
            <a:ext cx="8866121"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defRPr>
                <a:solidFill>
                  <a:schemeClr val="bg1"/>
                </a:solidFill>
              </a:defRPr>
            </a:lvl1pPr>
          </a:lstStyle>
          <a:p>
            <a:r>
              <a:rPr lang="en-US" dirty="0"/>
              <a:t>Slide Title</a:t>
            </a:r>
            <a:endParaRPr dirty="0"/>
          </a:p>
        </p:txBody>
      </p:sp>
      <p:sp>
        <p:nvSpPr>
          <p:cNvPr id="17" name="Label"/>
          <p:cNvSpPr txBox="1">
            <a:spLocks noGrp="1"/>
          </p:cNvSpPr>
          <p:nvPr>
            <p:ph type="body" sz="quarter" idx="26"/>
          </p:nvPr>
        </p:nvSpPr>
        <p:spPr>
          <a:xfrm>
            <a:off x="182630" y="2787617"/>
            <a:ext cx="8866119"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8" name="Lorem ipsum dolor sit amet, consectetur adipiscing elit, sed do eiusmod tempor incididunt ut labore et."/>
          <p:cNvSpPr txBox="1">
            <a:spLocks noGrp="1"/>
          </p:cNvSpPr>
          <p:nvPr>
            <p:ph type="body" sz="quarter" idx="27"/>
          </p:nvPr>
        </p:nvSpPr>
        <p:spPr>
          <a:xfrm>
            <a:off x="182630" y="3327915"/>
            <a:ext cx="8866121"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21" name="Label"/>
          <p:cNvSpPr txBox="1">
            <a:spLocks noGrp="1"/>
          </p:cNvSpPr>
          <p:nvPr>
            <p:ph type="body" sz="quarter" idx="30"/>
          </p:nvPr>
        </p:nvSpPr>
        <p:spPr>
          <a:xfrm>
            <a:off x="182630" y="967103"/>
            <a:ext cx="8866119"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rPr dirty="0"/>
              <a:t>Label</a:t>
            </a:r>
          </a:p>
        </p:txBody>
      </p:sp>
      <p:sp>
        <p:nvSpPr>
          <p:cNvPr id="22" name="Lorem ipsum dolor sit amet, consectetur adipiscing elit, sed do eiusmod tempor incididunt ut labore et."/>
          <p:cNvSpPr txBox="1">
            <a:spLocks noGrp="1"/>
          </p:cNvSpPr>
          <p:nvPr>
            <p:ph type="body" sz="quarter" idx="31"/>
          </p:nvPr>
        </p:nvSpPr>
        <p:spPr>
          <a:xfrm>
            <a:off x="182630" y="1507402"/>
            <a:ext cx="8866121"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Tree>
    <p:extLst>
      <p:ext uri="{BB962C8B-B14F-4D97-AF65-F5344CB8AC3E}">
        <p14:creationId xmlns:p14="http://schemas.microsoft.com/office/powerpoint/2010/main" val="3060960281"/>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6858000"/>
          </a:xfrm>
          <a:prstGeom prst="rect">
            <a:avLst/>
          </a:prstGeom>
          <a:solidFill>
            <a:srgbClr val="C9DEFF"/>
          </a:solidFill>
        </p:spPr>
        <p:txBody>
          <a:bodyPr wrap="square" lIns="0" tIns="0" rIns="0" bIns="0" rtlCol="0" anchor="ctr">
            <a:noAutofit/>
          </a:bodyPr>
          <a:lstStyle/>
          <a:p>
            <a:pPr algn="ctr"/>
            <a:endParaRPr lang="en-US" sz="1200" dirty="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Title 1"/>
          <p:cNvSpPr>
            <a:spLocks noGrp="1"/>
          </p:cNvSpPr>
          <p:nvPr>
            <p:ph type="title" hasCustomPrompt="1"/>
          </p:nvPr>
        </p:nvSpPr>
        <p:spPr>
          <a:xfrm>
            <a:off x="228601" y="261397"/>
            <a:ext cx="1828800" cy="5988135"/>
          </a:xfrm>
        </p:spPr>
        <p:txBody>
          <a:bodyPr vert="horz" wrap="square" lIns="0" tIns="0" rIns="0" bIns="0" rtlCol="0" anchor="t" anchorCtr="0">
            <a:noAutofit/>
          </a:bodyPr>
          <a:lstStyle>
            <a:lvl1pPr>
              <a:defRPr lang="en-US" sz="2799"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6335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7019">
              <a:lnSpc>
                <a:spcPct val="90000"/>
              </a:lnSpc>
              <a:spcBef>
                <a:spcPts val="540"/>
              </a:spcBef>
              <a:buClr>
                <a:srgbClr val="1D3649"/>
              </a:buClr>
            </a:pPr>
            <a:endParaRPr lang="en-US" dirty="0">
              <a:solidFill>
                <a:srgbClr val="FFFFFF"/>
              </a:solidFill>
            </a:endParaRPr>
          </a:p>
        </p:txBody>
      </p:sp>
    </p:spTree>
    <p:extLst>
      <p:ext uri="{BB962C8B-B14F-4D97-AF65-F5344CB8AC3E}">
        <p14:creationId xmlns:p14="http://schemas.microsoft.com/office/powerpoint/2010/main" val="100965630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68580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Cloud &amp; AI / </a:t>
            </a:r>
            <a:r>
              <a:rPr lang="en-US" dirty="0">
                <a:solidFill>
                  <a:srgbClr val="000000"/>
                </a:solidFill>
              </a:rPr>
              <a:t>July 2018 / © 2018 IBM Corporation</a:t>
            </a:r>
          </a:p>
        </p:txBody>
      </p:sp>
      <p:sp>
        <p:nvSpPr>
          <p:cNvPr id="7" name="Title 1"/>
          <p:cNvSpPr>
            <a:spLocks noGrp="1"/>
          </p:cNvSpPr>
          <p:nvPr>
            <p:ph type="title" hasCustomPrompt="1"/>
          </p:nvPr>
        </p:nvSpPr>
        <p:spPr>
          <a:xfrm>
            <a:off x="228601" y="261397"/>
            <a:ext cx="1828800" cy="5988135"/>
          </a:xfrm>
        </p:spPr>
        <p:txBody>
          <a:bodyPr vert="horz" wrap="square" lIns="0" tIns="0" rIns="0" bIns="0" rtlCol="0" anchor="t" anchorCtr="0">
            <a:noAutofit/>
          </a:bodyPr>
          <a:lstStyle>
            <a:lvl1pPr>
              <a:defRPr lang="en-US" sz="2799">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98525636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457200" y="6325101"/>
            <a:ext cx="5562600" cy="230503"/>
          </a:xfrm>
          <a:prstGeom prst="rect">
            <a:avLst/>
          </a:prstGeom>
          <a:ln/>
        </p:spPr>
        <p:txBody>
          <a:bodyPr/>
          <a:lstStyle>
            <a:lvl1pPr>
              <a:defRPr/>
            </a:lvl1pPr>
          </a:lstStyle>
          <a:p>
            <a:pPr defTabSz="914114">
              <a:defRPr/>
            </a:pPr>
            <a:r>
              <a:rPr lang="en-US" sz="1799">
                <a:solidFill>
                  <a:srgbClr val="004266"/>
                </a:solidFill>
                <a:latin typeface="Arial"/>
                <a:ea typeface=""/>
                <a:cs typeface=""/>
              </a:rPr>
              <a:t>© 2014 International Business Machines Corporation</a:t>
            </a:r>
          </a:p>
        </p:txBody>
      </p:sp>
      <p:sp>
        <p:nvSpPr>
          <p:cNvPr id="4" name="Rectangle 6"/>
          <p:cNvSpPr>
            <a:spLocks noGrp="1" noChangeArrowheads="1"/>
          </p:cNvSpPr>
          <p:nvPr>
            <p:ph type="sldNum" sz="quarter" idx="11"/>
          </p:nvPr>
        </p:nvSpPr>
        <p:spPr>
          <a:xfrm>
            <a:off x="6553201" y="6325101"/>
            <a:ext cx="2133600" cy="230503"/>
          </a:xfrm>
          <a:prstGeom prst="rect">
            <a:avLst/>
          </a:prstGeom>
          <a:ln/>
        </p:spPr>
        <p:txBody>
          <a:bodyPr/>
          <a:lstStyle>
            <a:lvl1pPr>
              <a:defRPr/>
            </a:lvl1pPr>
          </a:lstStyle>
          <a:p>
            <a:pPr defTabSz="914114">
              <a:defRPr/>
            </a:pPr>
            <a:fld id="{B8B98973-C1FC-914A-BE79-1FB22C8F6BD2}" type="slidenum">
              <a:rPr lang="en-US" sz="1799" smtClean="0">
                <a:solidFill>
                  <a:srgbClr val="004266"/>
                </a:solidFill>
                <a:latin typeface="Arial"/>
                <a:ea typeface=""/>
                <a:cs typeface=""/>
              </a:rPr>
              <a:pPr defTabSz="914114">
                <a:defRPr/>
              </a:pPr>
              <a:t>‹#›</a:t>
            </a:fld>
            <a:endParaRPr lang="en-US" sz="1799">
              <a:solidFill>
                <a:srgbClr val="004266"/>
              </a:solidFill>
              <a:latin typeface="Arial"/>
              <a:ea typeface=""/>
              <a:cs typeface=""/>
            </a:endParaRPr>
          </a:p>
        </p:txBody>
      </p:sp>
    </p:spTree>
    <p:extLst>
      <p:ext uri="{BB962C8B-B14F-4D97-AF65-F5344CB8AC3E}">
        <p14:creationId xmlns:p14="http://schemas.microsoft.com/office/powerpoint/2010/main" val="30883367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ark Quote">
    <p:spTree>
      <p:nvGrpSpPr>
        <p:cNvPr id="1" name=""/>
        <p:cNvGrpSpPr/>
        <p:nvPr/>
      </p:nvGrpSpPr>
      <p:grpSpPr>
        <a:xfrm>
          <a:off x="0" y="0"/>
          <a:ext cx="0" cy="0"/>
          <a:chOff x="0" y="0"/>
          <a:chExt cx="0" cy="0"/>
        </a:xfrm>
      </p:grpSpPr>
      <p:sp>
        <p:nvSpPr>
          <p:cNvPr id="206" name="Text Placeholder 15"/>
          <p:cNvSpPr>
            <a:spLocks noGrp="1"/>
          </p:cNvSpPr>
          <p:nvPr>
            <p:ph type="body" idx="13"/>
          </p:nvPr>
        </p:nvSpPr>
        <p:spPr>
          <a:xfrm>
            <a:off x="197871" y="1460204"/>
            <a:ext cx="8753878" cy="3602740"/>
          </a:xfrm>
          <a:prstGeom prst="rect">
            <a:avLst/>
          </a:prstGeom>
        </p:spPr>
        <p:txBody>
          <a:bodyPr lIns="45719" tIns="45719" rIns="45719" bIns="45719" anchor="ctr" anchorCtr="0"/>
          <a:lstStyle>
            <a:lvl1pPr marL="0" indent="0" algn="ctr" defTabSz="685800">
              <a:lnSpc>
                <a:spcPct val="90000"/>
              </a:lnSpc>
              <a:spcBef>
                <a:spcPts val="0"/>
              </a:spcBef>
              <a:buSzTx/>
              <a:buNone/>
              <a:defRPr sz="7200" b="1" i="0">
                <a:solidFill>
                  <a:schemeClr val="accent2"/>
                </a:solidFill>
                <a:latin typeface="Arial"/>
                <a:ea typeface="Arial"/>
                <a:cs typeface="Arial"/>
                <a:sym typeface="Arial"/>
              </a:defRPr>
            </a:lvl1pPr>
          </a:lstStyle>
          <a:p>
            <a:r>
              <a:rPr dirty="0"/>
              <a:t>“ Big quote or headline…”</a:t>
            </a:r>
          </a:p>
        </p:txBody>
      </p:sp>
      <p:sp>
        <p:nvSpPr>
          <p:cNvPr id="207"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4643659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ark 2 Images">
    <p:spTree>
      <p:nvGrpSpPr>
        <p:cNvPr id="1" name=""/>
        <p:cNvGrpSpPr/>
        <p:nvPr/>
      </p:nvGrpSpPr>
      <p:grpSpPr>
        <a:xfrm>
          <a:off x="0" y="0"/>
          <a:ext cx="0" cy="0"/>
          <a:chOff x="0" y="0"/>
          <a:chExt cx="0" cy="0"/>
        </a:xfrm>
      </p:grpSpPr>
      <p:sp>
        <p:nvSpPr>
          <p:cNvPr id="330" name="Picture Placeholder 2"/>
          <p:cNvSpPr>
            <a:spLocks noGrp="1"/>
          </p:cNvSpPr>
          <p:nvPr>
            <p:ph type="pic" sz="half" idx="13"/>
          </p:nvPr>
        </p:nvSpPr>
        <p:spPr>
          <a:xfrm>
            <a:off x="197871" y="1536566"/>
            <a:ext cx="4157749" cy="3784868"/>
          </a:xfrm>
          <a:prstGeom prst="rect">
            <a:avLst/>
          </a:prstGeom>
        </p:spPr>
        <p:txBody>
          <a:bodyPr lIns="91439" tIns="45719" rIns="91439" bIns="45719" anchor="t">
            <a:noAutofit/>
          </a:bodyPr>
          <a:lstStyle/>
          <a:p>
            <a:endParaRPr/>
          </a:p>
        </p:txBody>
      </p:sp>
      <p:sp>
        <p:nvSpPr>
          <p:cNvPr id="331" name="Picture Placeholder 2"/>
          <p:cNvSpPr>
            <a:spLocks noGrp="1"/>
          </p:cNvSpPr>
          <p:nvPr>
            <p:ph type="pic" sz="half" idx="14"/>
          </p:nvPr>
        </p:nvSpPr>
        <p:spPr>
          <a:xfrm>
            <a:off x="4891002" y="1536566"/>
            <a:ext cx="4157748" cy="3784868"/>
          </a:xfrm>
          <a:prstGeom prst="rect">
            <a:avLst/>
          </a:prstGeom>
        </p:spPr>
        <p:txBody>
          <a:bodyPr lIns="91439" tIns="45719" rIns="91439" bIns="45719" anchor="t">
            <a:noAutofit/>
          </a:bodyPr>
          <a:lstStyle/>
          <a:p>
            <a:endParaRPr/>
          </a:p>
        </p:txBody>
      </p:sp>
      <p:sp>
        <p:nvSpPr>
          <p:cNvPr id="333" name="Text Placeholder 15"/>
          <p:cNvSpPr>
            <a:spLocks noGrp="1"/>
          </p:cNvSpPr>
          <p:nvPr>
            <p:ph type="body" sz="quarter" idx="16"/>
          </p:nvPr>
        </p:nvSpPr>
        <p:spPr>
          <a:xfrm>
            <a:off x="190500" y="852497"/>
            <a:ext cx="8858250" cy="521223"/>
          </a:xfrm>
          <a:prstGeom prst="rect">
            <a:avLst/>
          </a:prstGeom>
        </p:spPr>
        <p:txBody>
          <a:bodyPr lIns="45719" tIns="45719" rIns="45719" bIns="45719" anchor="ctr" anchorCtr="0"/>
          <a:lstStyle>
            <a:lvl1pPr marL="0" indent="0" defTabSz="685800">
              <a:lnSpc>
                <a:spcPct val="90000"/>
              </a:lnSpc>
              <a:spcBef>
                <a:spcPts val="0"/>
              </a:spcBef>
              <a:buSzTx/>
              <a:buNone/>
              <a:defRPr sz="1800" b="1">
                <a:solidFill>
                  <a:schemeClr val="accent5"/>
                </a:solidFill>
                <a:latin typeface="Arial"/>
                <a:ea typeface="Arial"/>
                <a:cs typeface="Arial"/>
                <a:sym typeface="Arial"/>
              </a:defRPr>
            </a:lvl1pPr>
          </a:lstStyle>
          <a:p>
            <a:r>
              <a:t>Sub-title</a:t>
            </a:r>
          </a:p>
        </p:txBody>
      </p:sp>
      <p:sp>
        <p:nvSpPr>
          <p:cNvPr id="334"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335" name="Text Placeholder 15"/>
          <p:cNvSpPr>
            <a:spLocks noGrp="1"/>
          </p:cNvSpPr>
          <p:nvPr>
            <p:ph type="body" sz="quarter" idx="17"/>
          </p:nvPr>
        </p:nvSpPr>
        <p:spPr>
          <a:xfrm>
            <a:off x="190500" y="5561556"/>
            <a:ext cx="4165119" cy="521223"/>
          </a:xfrm>
          <a:prstGeom prst="rect">
            <a:avLst/>
          </a:prstGeom>
        </p:spPr>
        <p:txBody>
          <a:bodyPr lIns="45719" tIns="45719" rIns="45719" bIns="45719" anchor="ctr" anchorCtr="0"/>
          <a:lstStyle>
            <a:lvl1pPr marL="0" indent="0" algn="ctr" defTabSz="685800">
              <a:lnSpc>
                <a:spcPct val="90000"/>
              </a:lnSpc>
              <a:spcBef>
                <a:spcPts val="0"/>
              </a:spcBef>
              <a:buSzTx/>
              <a:buNone/>
              <a:defRPr sz="1800" b="1">
                <a:solidFill>
                  <a:srgbClr val="E4E1E4"/>
                </a:solidFill>
                <a:latin typeface="Arial"/>
                <a:ea typeface="Arial"/>
                <a:cs typeface="Arial"/>
                <a:sym typeface="Arial"/>
              </a:defRPr>
            </a:lvl1pPr>
          </a:lstStyle>
          <a:p>
            <a:r>
              <a:t>Image text</a:t>
            </a:r>
          </a:p>
        </p:txBody>
      </p:sp>
      <p:sp>
        <p:nvSpPr>
          <p:cNvPr id="336" name="Text Placeholder 15"/>
          <p:cNvSpPr>
            <a:spLocks noGrp="1"/>
          </p:cNvSpPr>
          <p:nvPr>
            <p:ph type="body" sz="quarter" idx="18"/>
          </p:nvPr>
        </p:nvSpPr>
        <p:spPr>
          <a:xfrm>
            <a:off x="4891002" y="5561556"/>
            <a:ext cx="4165119" cy="521223"/>
          </a:xfrm>
          <a:prstGeom prst="rect">
            <a:avLst/>
          </a:prstGeom>
        </p:spPr>
        <p:txBody>
          <a:bodyPr lIns="45719" tIns="45719" rIns="45719" bIns="45719" anchor="ctr" anchorCtr="0"/>
          <a:lstStyle>
            <a:lvl1pPr marL="0" indent="0" algn="ctr" defTabSz="685800">
              <a:lnSpc>
                <a:spcPct val="90000"/>
              </a:lnSpc>
              <a:spcBef>
                <a:spcPts val="0"/>
              </a:spcBef>
              <a:buSzTx/>
              <a:buNone/>
              <a:defRPr sz="1800" b="1">
                <a:solidFill>
                  <a:srgbClr val="E4E1E4"/>
                </a:solidFill>
                <a:latin typeface="Arial"/>
                <a:ea typeface="Arial"/>
                <a:cs typeface="Arial"/>
                <a:sym typeface="Arial"/>
              </a:defRPr>
            </a:lvl1pPr>
          </a:lstStyle>
          <a:p>
            <a:r>
              <a:t>Image text</a:t>
            </a:r>
          </a:p>
        </p:txBody>
      </p:sp>
      <p:sp>
        <p:nvSpPr>
          <p:cNvPr id="9" name="Title 1"/>
          <p:cNvSpPr>
            <a:spLocks noGrp="1"/>
          </p:cNvSpPr>
          <p:nvPr>
            <p:ph type="title" hasCustomPrompt="1"/>
          </p:nvPr>
        </p:nvSpPr>
        <p:spPr>
          <a:xfrm>
            <a:off x="182630" y="146467"/>
            <a:ext cx="8866121" cy="687546"/>
          </a:xfrm>
        </p:spPr>
        <p:txBody>
          <a:bodyPr/>
          <a:lstStyle/>
          <a:p>
            <a:r>
              <a:rPr lang="en-US" dirty="0"/>
              <a:t>Slide Title</a:t>
            </a:r>
          </a:p>
        </p:txBody>
      </p:sp>
    </p:spTree>
    <p:extLst>
      <p:ext uri="{BB962C8B-B14F-4D97-AF65-F5344CB8AC3E}">
        <p14:creationId xmlns:p14="http://schemas.microsoft.com/office/powerpoint/2010/main" val="13002741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035627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ark Content Slide">
    <p:bg>
      <p:bgPr>
        <a:solidFill>
          <a:srgbClr val="1C3549"/>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168" name="Label"/>
          <p:cNvSpPr txBox="1">
            <a:spLocks noGrp="1"/>
          </p:cNvSpPr>
          <p:nvPr>
            <p:ph type="body" sz="quarter" idx="18"/>
          </p:nvPr>
        </p:nvSpPr>
        <p:spPr>
          <a:xfrm>
            <a:off x="182630" y="4608132"/>
            <a:ext cx="4463423"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82630" y="5148431"/>
            <a:ext cx="4463423"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6" name="Title Text"/>
          <p:cNvSpPr txBox="1">
            <a:spLocks noGrp="1"/>
          </p:cNvSpPr>
          <p:nvPr>
            <p:ph type="title" hasCustomPrompt="1"/>
          </p:nvPr>
        </p:nvSpPr>
        <p:spPr>
          <a:xfrm>
            <a:off x="182630" y="146467"/>
            <a:ext cx="4463423"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defRPr>
                <a:solidFill>
                  <a:schemeClr val="bg1"/>
                </a:solidFill>
              </a:defRPr>
            </a:lvl1pPr>
          </a:lstStyle>
          <a:p>
            <a:r>
              <a:rPr lang="en-US" dirty="0"/>
              <a:t>Slide Title</a:t>
            </a:r>
            <a:endParaRPr dirty="0"/>
          </a:p>
        </p:txBody>
      </p:sp>
      <p:sp>
        <p:nvSpPr>
          <p:cNvPr id="17" name="Label"/>
          <p:cNvSpPr txBox="1">
            <a:spLocks noGrp="1"/>
          </p:cNvSpPr>
          <p:nvPr>
            <p:ph type="body" sz="quarter" idx="26"/>
          </p:nvPr>
        </p:nvSpPr>
        <p:spPr>
          <a:xfrm>
            <a:off x="182630" y="2787617"/>
            <a:ext cx="4463423"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8" name="Lorem ipsum dolor sit amet, consectetur adipiscing elit, sed do eiusmod tempor incididunt ut labore et."/>
          <p:cNvSpPr txBox="1">
            <a:spLocks noGrp="1"/>
          </p:cNvSpPr>
          <p:nvPr>
            <p:ph type="body" sz="quarter" idx="27"/>
          </p:nvPr>
        </p:nvSpPr>
        <p:spPr>
          <a:xfrm>
            <a:off x="182630" y="3327915"/>
            <a:ext cx="4463423"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21" name="Label"/>
          <p:cNvSpPr txBox="1">
            <a:spLocks noGrp="1"/>
          </p:cNvSpPr>
          <p:nvPr>
            <p:ph type="body" sz="quarter" idx="30"/>
          </p:nvPr>
        </p:nvSpPr>
        <p:spPr>
          <a:xfrm>
            <a:off x="182630" y="967103"/>
            <a:ext cx="4463423"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rPr dirty="0"/>
              <a:t>Label</a:t>
            </a:r>
          </a:p>
        </p:txBody>
      </p:sp>
      <p:sp>
        <p:nvSpPr>
          <p:cNvPr id="22" name="Lorem ipsum dolor sit amet, consectetur adipiscing elit, sed do eiusmod tempor incididunt ut labore et."/>
          <p:cNvSpPr txBox="1">
            <a:spLocks noGrp="1"/>
          </p:cNvSpPr>
          <p:nvPr>
            <p:ph type="body" sz="quarter" idx="31"/>
          </p:nvPr>
        </p:nvSpPr>
        <p:spPr>
          <a:xfrm>
            <a:off x="182630" y="1507402"/>
            <a:ext cx="4463423"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0" name="Picture Placeholder 2"/>
          <p:cNvSpPr>
            <a:spLocks noGrp="1"/>
          </p:cNvSpPr>
          <p:nvPr>
            <p:ph type="pic" idx="13"/>
          </p:nvPr>
        </p:nvSpPr>
        <p:spPr>
          <a:xfrm>
            <a:off x="4810259" y="-2643"/>
            <a:ext cx="4333741" cy="6863286"/>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327794956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ark Content Slide">
    <p:bg>
      <p:bgPr>
        <a:solidFill>
          <a:srgbClr val="1C3549"/>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16" name="Title Text"/>
          <p:cNvSpPr txBox="1">
            <a:spLocks noGrp="1"/>
          </p:cNvSpPr>
          <p:nvPr>
            <p:ph type="title" hasCustomPrompt="1"/>
          </p:nvPr>
        </p:nvSpPr>
        <p:spPr>
          <a:xfrm>
            <a:off x="182630" y="146467"/>
            <a:ext cx="8866121"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defRPr>
                <a:solidFill>
                  <a:schemeClr val="bg1"/>
                </a:solidFill>
              </a:defRPr>
            </a:lvl1pPr>
          </a:lstStyle>
          <a:p>
            <a:r>
              <a:rPr lang="en-US" dirty="0"/>
              <a:t>Slide Title</a:t>
            </a:r>
            <a:endParaRPr dirty="0"/>
          </a:p>
        </p:txBody>
      </p:sp>
      <p:sp>
        <p:nvSpPr>
          <p:cNvPr id="21" name="Label"/>
          <p:cNvSpPr txBox="1">
            <a:spLocks noGrp="1"/>
          </p:cNvSpPr>
          <p:nvPr>
            <p:ph type="body" sz="quarter" idx="30"/>
          </p:nvPr>
        </p:nvSpPr>
        <p:spPr>
          <a:xfrm>
            <a:off x="182630" y="967103"/>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rPr dirty="0"/>
              <a:t>Label</a:t>
            </a:r>
          </a:p>
        </p:txBody>
      </p:sp>
      <p:sp>
        <p:nvSpPr>
          <p:cNvPr id="22" name="Lorem ipsum dolor sit amet, consectetur adipiscing elit, sed do eiusmod tempor incididunt ut labore et."/>
          <p:cNvSpPr txBox="1">
            <a:spLocks noGrp="1"/>
          </p:cNvSpPr>
          <p:nvPr>
            <p:ph type="body" sz="quarter" idx="31" hasCustomPrompt="1"/>
          </p:nvPr>
        </p:nvSpPr>
        <p:spPr>
          <a:xfrm>
            <a:off x="182631" y="1507402"/>
            <a:ext cx="4181654" cy="4661579"/>
          </a:xfrm>
          <a:prstGeom prst="rect">
            <a:avLst/>
          </a:prstGeom>
        </p:spPr>
        <p:txBody>
          <a:bodyPr wrap="square">
            <a:noAutofit/>
          </a:bodyPr>
          <a:lstStyle>
            <a:lvl1pPr marL="257175" indent="-257175">
              <a:spcBef>
                <a:spcPts val="0"/>
              </a:spcBef>
              <a:buClr>
                <a:srgbClr val="E4E1E4"/>
              </a:buClr>
              <a:buSzTx/>
              <a:buFont typeface="Arial" charset="0"/>
              <a:buChar char="•"/>
              <a:defRPr sz="1500">
                <a:solidFill>
                  <a:schemeClr val="accent1">
                    <a:lumMod val="20000"/>
                    <a:lumOff val="80000"/>
                  </a:schemeClr>
                </a:solidFill>
                <a:latin typeface="Arial"/>
                <a:ea typeface="Arial"/>
                <a:cs typeface="Arial"/>
                <a:sym typeface="Arial"/>
              </a:defRPr>
            </a:lvl1pPr>
            <a:lvl2pPr>
              <a:buClr>
                <a:srgbClr val="E4E1E4"/>
              </a:buClr>
              <a:defRPr sz="1350">
                <a:latin typeface="Arial" charset="0"/>
                <a:ea typeface="Arial" charset="0"/>
                <a:cs typeface="Arial" charset="0"/>
              </a:defRPr>
            </a:lvl2pPr>
          </a:lstStyle>
          <a:p>
            <a:r>
              <a:rPr dirty="0"/>
              <a:t>Lorem ipsum dolor sit amet, consectetur adipiscing elit, sed do eiusmod tempor incididunt ut labore et.</a:t>
            </a:r>
            <a:endParaRPr lang="en-US" dirty="0"/>
          </a:p>
          <a:p>
            <a:pPr lvl="1"/>
            <a:r>
              <a:rPr lang="en-US" dirty="0"/>
              <a:t>Second Level</a:t>
            </a:r>
            <a:endParaRPr dirty="0"/>
          </a:p>
        </p:txBody>
      </p:sp>
      <p:sp>
        <p:nvSpPr>
          <p:cNvPr id="23" name="Label"/>
          <p:cNvSpPr txBox="1">
            <a:spLocks noGrp="1"/>
          </p:cNvSpPr>
          <p:nvPr>
            <p:ph type="body" sz="quarter" idx="32"/>
          </p:nvPr>
        </p:nvSpPr>
        <p:spPr>
          <a:xfrm>
            <a:off x="4867097" y="967103"/>
            <a:ext cx="4181654"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24" name="Lorem ipsum dolor sit amet, consectetur adipiscing elit, sed do eiusmod tempor incididunt ut labore et."/>
          <p:cNvSpPr txBox="1">
            <a:spLocks noGrp="1"/>
          </p:cNvSpPr>
          <p:nvPr>
            <p:ph type="body" sz="quarter" idx="33" hasCustomPrompt="1"/>
          </p:nvPr>
        </p:nvSpPr>
        <p:spPr>
          <a:xfrm>
            <a:off x="4867097" y="1507402"/>
            <a:ext cx="4181654" cy="4661579"/>
          </a:xfrm>
          <a:prstGeom prst="rect">
            <a:avLst/>
          </a:prstGeom>
        </p:spPr>
        <p:txBody>
          <a:bodyPr wrap="square">
            <a:noAutofit/>
          </a:bodyPr>
          <a:lstStyle>
            <a:lvl1pPr marL="257175" indent="-257175">
              <a:spcBef>
                <a:spcPts val="0"/>
              </a:spcBef>
              <a:buClr>
                <a:srgbClr val="E4E1E4"/>
              </a:buClr>
              <a:buSzTx/>
              <a:buFont typeface="Arial" charset="0"/>
              <a:buChar char="•"/>
              <a:defRPr sz="1500">
                <a:solidFill>
                  <a:schemeClr val="accent1">
                    <a:lumMod val="20000"/>
                    <a:lumOff val="80000"/>
                  </a:schemeClr>
                </a:solidFill>
                <a:latin typeface="Arial"/>
                <a:ea typeface="Arial"/>
                <a:cs typeface="Arial"/>
                <a:sym typeface="Arial"/>
              </a:defRPr>
            </a:lvl1pPr>
            <a:lvl2pPr marL="386954" indent="-169069">
              <a:defRPr sz="1350" b="0" i="0" u="none" strike="noStrike" cap="none" spc="0" baseline="0" dirty="0">
                <a:ln>
                  <a:noFill/>
                </a:ln>
                <a:solidFill>
                  <a:srgbClr val="E4E1E4"/>
                </a:solidFill>
                <a:uFillTx/>
                <a:latin typeface="Arial" charset="0"/>
                <a:ea typeface="Arial" charset="0"/>
                <a:cs typeface="Arial" charset="0"/>
                <a:sym typeface="Helvetica Light"/>
              </a:defRPr>
            </a:lvl2pPr>
          </a:lstStyle>
          <a:p>
            <a:r>
              <a:rPr dirty="0"/>
              <a:t>Lorem ipsum dolor sit amet, consectetur adipiscing elit, sed do eiusmod tempor incididunt ut labore et.</a:t>
            </a:r>
            <a:endParaRPr lang="en-US" dirty="0"/>
          </a:p>
          <a:p>
            <a:pPr marL="386954" marR="0" lvl="1" indent="-169069" algn="l" defTabSz="685800" rtl="0" eaLnBrk="1" fontAlgn="base" latinLnBrk="0" hangingPunct="1">
              <a:lnSpc>
                <a:spcPct val="100000"/>
              </a:lnSpc>
              <a:spcBef>
                <a:spcPct val="20000"/>
              </a:spcBef>
              <a:spcAft>
                <a:spcPct val="0"/>
              </a:spcAft>
              <a:buClr>
                <a:srgbClr val="E4E1E4"/>
              </a:buClr>
              <a:buSzTx/>
              <a:buFont typeface="Symbol" charset="0"/>
              <a:buChar char="-"/>
              <a:tabLst/>
            </a:pPr>
            <a:r>
              <a:rPr lang="en-US" dirty="0"/>
              <a:t>Second Level</a:t>
            </a:r>
            <a:endParaRPr dirty="0"/>
          </a:p>
        </p:txBody>
      </p:sp>
    </p:spTree>
    <p:extLst>
      <p:ext uri="{BB962C8B-B14F-4D97-AF65-F5344CB8AC3E}">
        <p14:creationId xmlns:p14="http://schemas.microsoft.com/office/powerpoint/2010/main" val="410300918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95250" y="6521450"/>
            <a:ext cx="174763" cy="228600"/>
          </a:xfrm>
          <a:prstGeom prst="rect">
            <a:avLst/>
          </a:prstGeom>
        </p:spPr>
        <p:txBody>
          <a:bodyPr/>
          <a:lstStyle/>
          <a:p>
            <a:fld id="{86CB4B4D-7CA3-9044-876B-883B54F8677D}" type="slidenum">
              <a:rPr lang="uk-UA" smtClean="0"/>
              <a:t>‹#›</a:t>
            </a:fld>
            <a:endParaRPr lang="uk-UA" dirty="0"/>
          </a:p>
        </p:txBody>
      </p:sp>
      <p:sp>
        <p:nvSpPr>
          <p:cNvPr id="5" name="Title 1"/>
          <p:cNvSpPr>
            <a:spLocks noGrp="1"/>
          </p:cNvSpPr>
          <p:nvPr>
            <p:ph type="title"/>
          </p:nvPr>
        </p:nvSpPr>
        <p:spPr>
          <a:xfrm>
            <a:off x="182630" y="146467"/>
            <a:ext cx="8866121" cy="687546"/>
          </a:xfrm>
        </p:spPr>
        <p:txBody>
          <a:bodyPr/>
          <a:lstStyle/>
          <a:p>
            <a:r>
              <a:rPr lang="en-US" dirty="0"/>
              <a:t>Click to edit Master title style</a:t>
            </a:r>
          </a:p>
        </p:txBody>
      </p:sp>
    </p:spTree>
    <p:extLst>
      <p:ext uri="{BB962C8B-B14F-4D97-AF65-F5344CB8AC3E}">
        <p14:creationId xmlns:p14="http://schemas.microsoft.com/office/powerpoint/2010/main" val="3634068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Legal Disclaimer</a:t>
            </a:r>
          </a:p>
        </p:txBody>
      </p:sp>
      <p:sp>
        <p:nvSpPr>
          <p:cNvPr id="3" name="Slide Number Placeholder 2"/>
          <p:cNvSpPr>
            <a:spLocks noGrp="1"/>
          </p:cNvSpPr>
          <p:nvPr>
            <p:ph type="sldNum" sz="quarter" idx="10"/>
          </p:nvPr>
        </p:nvSpPr>
        <p:spPr>
          <a:xfrm>
            <a:off x="95250" y="6521450"/>
            <a:ext cx="174763" cy="228600"/>
          </a:xfrm>
          <a:prstGeom prst="rect">
            <a:avLst/>
          </a:prstGeom>
        </p:spPr>
        <p:txBody>
          <a:bodyPr/>
          <a:lstStyle/>
          <a:p>
            <a:fld id="{86CB4B4D-7CA3-9044-876B-883B54F8677D}" type="slidenum">
              <a:rPr lang="uk-UA" smtClean="0"/>
              <a:t>‹#›</a:t>
            </a:fld>
            <a:endParaRPr lang="uk-UA"/>
          </a:p>
        </p:txBody>
      </p:sp>
      <p:sp>
        <p:nvSpPr>
          <p:cNvPr id="4" name="Text Box 4"/>
          <p:cNvSpPr txBox="1">
            <a:spLocks noChangeArrowheads="1"/>
          </p:cNvSpPr>
          <p:nvPr userDrawn="1"/>
        </p:nvSpPr>
        <p:spPr bwMode="auto">
          <a:xfrm>
            <a:off x="227262" y="869455"/>
            <a:ext cx="8859441" cy="39980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a:spAutoFit/>
          </a:bodyPr>
          <a:lstStyle>
            <a:lvl1pPr>
              <a:defRPr>
                <a:solidFill>
                  <a:schemeClr val="tx1"/>
                </a:solidFill>
                <a:latin typeface="Arial" charset="0"/>
                <a:ea typeface="ＭＳ Ｐゴシック" charset="0"/>
              </a:defRPr>
            </a:lvl1pPr>
            <a:lvl2pPr marL="233363" indent="-119063">
              <a:defRPr>
                <a:solidFill>
                  <a:schemeClr val="tx1"/>
                </a:solidFill>
                <a:latin typeface="Arial" charset="0"/>
                <a:ea typeface="ＭＳ Ｐゴシック" charset="0"/>
              </a:defRPr>
            </a:lvl2pPr>
            <a:lvl3pPr marL="1719263">
              <a:defRPr>
                <a:solidFill>
                  <a:schemeClr val="tx1"/>
                </a:solidFill>
                <a:latin typeface="Arial" charset="0"/>
                <a:ea typeface="ＭＳ Ｐゴシック" charset="0"/>
              </a:defRPr>
            </a:lvl3pPr>
            <a:lvl4pPr marL="1833563">
              <a:defRPr>
                <a:solidFill>
                  <a:schemeClr val="tx1"/>
                </a:solidFill>
                <a:latin typeface="Arial" charset="0"/>
                <a:ea typeface="ＭＳ Ｐゴシック" charset="0"/>
              </a:defRPr>
            </a:lvl4pPr>
            <a:lvl5pPr marL="1947863">
              <a:defRPr>
                <a:solidFill>
                  <a:schemeClr val="tx1"/>
                </a:solidFill>
                <a:latin typeface="Arial" charset="0"/>
                <a:ea typeface="ＭＳ Ｐゴシック" charset="0"/>
              </a:defRPr>
            </a:lvl5pPr>
            <a:lvl6pPr marL="2405063" fontAlgn="base">
              <a:spcBef>
                <a:spcPct val="0"/>
              </a:spcBef>
              <a:spcAft>
                <a:spcPct val="0"/>
              </a:spcAft>
              <a:defRPr>
                <a:solidFill>
                  <a:schemeClr val="tx1"/>
                </a:solidFill>
                <a:latin typeface="Arial" charset="0"/>
                <a:ea typeface="ＭＳ Ｐゴシック" charset="0"/>
              </a:defRPr>
            </a:lvl6pPr>
            <a:lvl7pPr marL="2862263" fontAlgn="base">
              <a:spcBef>
                <a:spcPct val="0"/>
              </a:spcBef>
              <a:spcAft>
                <a:spcPct val="0"/>
              </a:spcAft>
              <a:defRPr>
                <a:solidFill>
                  <a:schemeClr val="tx1"/>
                </a:solidFill>
                <a:latin typeface="Arial" charset="0"/>
                <a:ea typeface="ＭＳ Ｐゴシック" charset="0"/>
              </a:defRPr>
            </a:lvl7pPr>
            <a:lvl8pPr marL="3319463" fontAlgn="base">
              <a:spcBef>
                <a:spcPct val="0"/>
              </a:spcBef>
              <a:spcAft>
                <a:spcPct val="0"/>
              </a:spcAft>
              <a:defRPr>
                <a:solidFill>
                  <a:schemeClr val="tx1"/>
                </a:solidFill>
                <a:latin typeface="Arial" charset="0"/>
                <a:ea typeface="ＭＳ Ｐゴシック" charset="0"/>
              </a:defRPr>
            </a:lvl8pPr>
            <a:lvl9pPr marL="3776663" fontAlgn="base">
              <a:spcBef>
                <a:spcPct val="0"/>
              </a:spcBef>
              <a:spcAft>
                <a:spcPct val="0"/>
              </a:spcAft>
              <a:defRPr>
                <a:solidFill>
                  <a:schemeClr val="tx1"/>
                </a:solidFill>
                <a:latin typeface="Arial" charset="0"/>
                <a:ea typeface="ＭＳ Ｐゴシック" charset="0"/>
              </a:defRPr>
            </a:lvl9pPr>
          </a:lstStyle>
          <a:p>
            <a:pPr>
              <a:defRPr/>
            </a:pPr>
            <a:r>
              <a:rPr lang="en-US" sz="900" b="1" dirty="0">
                <a:solidFill>
                  <a:srgbClr val="FF0000"/>
                </a:solidFill>
                <a:cs typeface="+mn-cs"/>
              </a:rPr>
              <a:t>(Sections / text in red need to be customized for each presentation and then removed from the final draft.)</a:t>
            </a:r>
          </a:p>
          <a:p>
            <a:pPr>
              <a:defRPr/>
            </a:pPr>
            <a:endParaRPr lang="en-US" sz="900" b="1" dirty="0">
              <a:solidFill>
                <a:srgbClr val="000000"/>
              </a:solidFill>
              <a:cs typeface="+mn-cs"/>
            </a:endParaRPr>
          </a:p>
          <a:p>
            <a:pPr lvl="1">
              <a:buFontTx/>
              <a:buChar char="•"/>
              <a:defRPr/>
            </a:pPr>
            <a:r>
              <a:rPr lang="en-US" sz="900" dirty="0">
                <a:solidFill>
                  <a:srgbClr val="E4E1E4"/>
                </a:solidFill>
                <a:cs typeface="+mn-cs"/>
              </a:rPr>
              <a:t>© IBM Corporation 2017. All Rights Reserved.</a:t>
            </a:r>
          </a:p>
          <a:p>
            <a:pPr lvl="1">
              <a:buFontTx/>
              <a:buChar char="•"/>
              <a:defRPr/>
            </a:pPr>
            <a:r>
              <a:rPr lang="en-US" sz="900" dirty="0">
                <a:solidFill>
                  <a:srgbClr val="E4E1E4"/>
                </a:solidFill>
                <a:cs typeface="+mn-cs"/>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a:t>
            </a:r>
            <a:r>
              <a:rPr lang="ja-JP" altLang="en-US" sz="900" dirty="0">
                <a:solidFill>
                  <a:srgbClr val="E4E1E4"/>
                </a:solidFill>
                <a:latin typeface="Arial"/>
                <a:cs typeface="+mn-cs"/>
              </a:rPr>
              <a:t>’</a:t>
            </a:r>
            <a:r>
              <a:rPr lang="en-US" sz="900" dirty="0">
                <a:solidFill>
                  <a:srgbClr val="E4E1E4"/>
                </a:solidFill>
                <a:cs typeface="+mn-cs"/>
              </a:rPr>
              <a:t>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lvl="1">
              <a:buFontTx/>
              <a:buChar char="•"/>
              <a:defRPr/>
            </a:pPr>
            <a:r>
              <a:rPr lang="en-US" sz="900" dirty="0">
                <a:solidFill>
                  <a:srgbClr val="E4E1E4"/>
                </a:solidFill>
                <a:cs typeface="+mn-cs"/>
              </a:rPr>
              <a:t>References in this presentation to IBM products, programs, or services do not imply that they will be available in all countries in which IBM operates. Product release dates and/or capabilities referenced in this presentation may change at any time at IBM</a:t>
            </a:r>
            <a:r>
              <a:rPr lang="ja-JP" altLang="en-US" sz="900" dirty="0">
                <a:solidFill>
                  <a:srgbClr val="E4E1E4"/>
                </a:solidFill>
                <a:latin typeface="Arial"/>
                <a:cs typeface="+mn-cs"/>
              </a:rPr>
              <a:t>’</a:t>
            </a:r>
            <a:r>
              <a:rPr lang="en-US" sz="900" dirty="0">
                <a:solidFill>
                  <a:srgbClr val="E4E1E4"/>
                </a:solidFill>
                <a:cs typeface="+mn-cs"/>
              </a:rPr>
              <a:t>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lvl="1">
              <a:buFontTx/>
              <a:buChar char="•"/>
              <a:defRPr/>
            </a:pPr>
            <a:r>
              <a:rPr lang="en-US" sz="900" dirty="0">
                <a:solidFill>
                  <a:srgbClr val="FF0000"/>
                </a:solidFill>
                <a:cs typeface="+mn-cs"/>
              </a:rPr>
              <a:t>If the text contains performance statistics or references to benchmarks, insert the following language; otherwise delete:</a:t>
            </a:r>
            <a:br>
              <a:rPr lang="en-US" sz="900" dirty="0">
                <a:solidFill>
                  <a:srgbClr val="000000"/>
                </a:solidFill>
                <a:cs typeface="+mn-cs"/>
              </a:rPr>
            </a:br>
            <a:r>
              <a:rPr lang="en-US" sz="900" dirty="0">
                <a:solidFill>
                  <a:srgbClr val="E4E1E4"/>
                </a:solidFill>
                <a:cs typeface="+mn-cs"/>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lvl="1">
              <a:buFontTx/>
              <a:buChar char="•"/>
              <a:defRPr/>
            </a:pPr>
            <a:r>
              <a:rPr lang="en-US" sz="900" dirty="0">
                <a:solidFill>
                  <a:srgbClr val="FF0000"/>
                </a:solidFill>
                <a:cs typeface="+mn-cs"/>
              </a:rPr>
              <a:t>If the text includes any customer examples, please confirm we have prior written approval from such customer and insert the following language; otherwise delete:</a:t>
            </a:r>
            <a:br>
              <a:rPr lang="en-US" sz="900" dirty="0">
                <a:solidFill>
                  <a:srgbClr val="000000"/>
                </a:solidFill>
                <a:cs typeface="+mn-cs"/>
              </a:rPr>
            </a:br>
            <a:r>
              <a:rPr lang="en-US" sz="900" dirty="0">
                <a:solidFill>
                  <a:srgbClr val="E4E1E4"/>
                </a:solidFill>
                <a:cs typeface="+mn-cs"/>
              </a:rPr>
              <a:t>All customer examples described are presented as illustrations of how those customers have used IBM products and the results they may have achieved.  Actual environmental costs and performance characteristics may vary by customer.</a:t>
            </a:r>
          </a:p>
          <a:p>
            <a:pPr lvl="1">
              <a:buFontTx/>
              <a:buChar char="•"/>
              <a:defRPr/>
            </a:pPr>
            <a:r>
              <a:rPr lang="en-US" sz="900" dirty="0">
                <a:solidFill>
                  <a:srgbClr val="FF0000"/>
                </a:solidFill>
                <a:cs typeface="+mn-cs"/>
              </a:rPr>
              <a:t>Review text for proper trademark attribution of IBM products. At first use, each product name must be the full name and include appropriate trademark symbols. Subsequent references can drop </a:t>
            </a:r>
            <a:r>
              <a:rPr lang="ja-JP" altLang="en-US" sz="900" dirty="0">
                <a:solidFill>
                  <a:srgbClr val="FF0000"/>
                </a:solidFill>
                <a:latin typeface="Arial"/>
                <a:cs typeface="+mn-cs"/>
              </a:rPr>
              <a:t>“</a:t>
            </a:r>
            <a:r>
              <a:rPr lang="en-US" sz="900" dirty="0">
                <a:solidFill>
                  <a:srgbClr val="FF0000"/>
                </a:solidFill>
                <a:cs typeface="+mn-cs"/>
              </a:rPr>
              <a:t>IBM</a:t>
            </a:r>
            <a:r>
              <a:rPr lang="ja-JP" altLang="en-US" sz="900" dirty="0">
                <a:solidFill>
                  <a:srgbClr val="FF0000"/>
                </a:solidFill>
                <a:latin typeface="Arial"/>
                <a:cs typeface="+mn-cs"/>
              </a:rPr>
              <a:t>”</a:t>
            </a:r>
            <a:r>
              <a:rPr lang="en-US" sz="900" dirty="0">
                <a:solidFill>
                  <a:srgbClr val="FF0000"/>
                </a:solidFill>
                <a:cs typeface="+mn-cs"/>
              </a:rPr>
              <a:t> but should include the proper branding (e.g., IBM </a:t>
            </a:r>
            <a:r>
              <a:rPr lang="en-US" sz="900" dirty="0" err="1">
                <a:solidFill>
                  <a:srgbClr val="FF0000"/>
                </a:solidFill>
                <a:cs typeface="+mn-cs"/>
              </a:rPr>
              <a:t>Bluemix</a:t>
            </a:r>
            <a:r>
              <a:rPr lang="en-US" sz="900" dirty="0">
                <a:solidFill>
                  <a:srgbClr val="FF0000"/>
                </a:solidFill>
                <a:cs typeface="+mn-cs"/>
              </a:rPr>
              <a:t> or WebSphere Application Server). Please refer to </a:t>
            </a:r>
            <a:r>
              <a:rPr lang="en-US" sz="900" dirty="0">
                <a:solidFill>
                  <a:srgbClr val="FF0000"/>
                </a:solidFill>
                <a:cs typeface="+mn-cs"/>
                <a:hlinkClick r:id="rId2"/>
              </a:rPr>
              <a:t>http://www.ibm.com/legal/copytrade.shtml</a:t>
            </a:r>
            <a:r>
              <a:rPr lang="en-US" sz="900" dirty="0">
                <a:solidFill>
                  <a:srgbClr val="FF0000"/>
                </a:solidFill>
                <a:cs typeface="+mn-cs"/>
              </a:rPr>
              <a:t> for guidance on which trademarks require the ® or ™ symbol. Do not use abbreviations for IBM product names in your presentation. All product names must be used as adjectives rather than nouns. Please list all of the trademarks that you use in your presentation</a:t>
            </a:r>
          </a:p>
          <a:p>
            <a:pPr lvl="1">
              <a:buFontTx/>
              <a:buChar char="•"/>
              <a:defRPr/>
            </a:pPr>
            <a:r>
              <a:rPr lang="en-US" sz="900" dirty="0">
                <a:solidFill>
                  <a:srgbClr val="FF0000"/>
                </a:solidFill>
                <a:cs typeface="+mn-cs"/>
              </a:rPr>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p>
          <a:p>
            <a:pPr lvl="1">
              <a:spcBef>
                <a:spcPct val="20000"/>
              </a:spcBef>
              <a:buFontTx/>
              <a:buChar char="•"/>
              <a:defRPr/>
            </a:pPr>
            <a:endParaRPr lang="en-US" sz="900" dirty="0">
              <a:solidFill>
                <a:srgbClr val="000000"/>
              </a:solidFill>
              <a:cs typeface="+mn-cs"/>
            </a:endParaRPr>
          </a:p>
        </p:txBody>
      </p:sp>
    </p:spTree>
    <p:extLst>
      <p:ext uri="{BB962C8B-B14F-4D97-AF65-F5344CB8AC3E}">
        <p14:creationId xmlns:p14="http://schemas.microsoft.com/office/powerpoint/2010/main" val="178206455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Title Slide">
    <p:bg>
      <p:bgPr>
        <a:solidFill>
          <a:srgbClr val="FFFFFF"/>
        </a:solidFill>
        <a:effectLst/>
      </p:bgPr>
    </p:bg>
    <p:spTree>
      <p:nvGrpSpPr>
        <p:cNvPr id="1" name=""/>
        <p:cNvGrpSpPr/>
        <p:nvPr/>
      </p:nvGrpSpPr>
      <p:grpSpPr>
        <a:xfrm>
          <a:off x="0" y="0"/>
          <a:ext cx="0" cy="0"/>
          <a:chOff x="0" y="0"/>
          <a:chExt cx="0" cy="0"/>
        </a:xfrm>
      </p:grpSpPr>
      <p:sp>
        <p:nvSpPr>
          <p:cNvPr id="32" name="Rectangle 14"/>
          <p:cNvSpPr/>
          <p:nvPr/>
        </p:nvSpPr>
        <p:spPr>
          <a:xfrm>
            <a:off x="5744086" y="0"/>
            <a:ext cx="2239859" cy="6858000"/>
          </a:xfrm>
          <a:prstGeom prst="rect">
            <a:avLst/>
          </a:prstGeom>
          <a:solidFill>
            <a:schemeClr val="accent2"/>
          </a:solidFill>
          <a:ln w="12700">
            <a:miter lim="400000"/>
          </a:ln>
        </p:spPr>
        <p:txBody>
          <a:bodyPr lIns="34289" rIns="34289" anchor="ctr"/>
          <a:lstStyle/>
          <a:p>
            <a:pPr algn="ctr">
              <a:defRPr>
                <a:solidFill>
                  <a:srgbClr val="FFFFFF"/>
                </a:solidFill>
              </a:defRPr>
            </a:pPr>
            <a:endParaRPr/>
          </a:p>
        </p:txBody>
      </p:sp>
      <p:sp>
        <p:nvSpPr>
          <p:cNvPr id="33" name="Rectangle 13"/>
          <p:cNvSpPr/>
          <p:nvPr/>
        </p:nvSpPr>
        <p:spPr>
          <a:xfrm>
            <a:off x="1" y="1"/>
            <a:ext cx="5744087" cy="6858001"/>
          </a:xfrm>
          <a:prstGeom prst="rect">
            <a:avLst/>
          </a:prstGeom>
          <a:solidFill>
            <a:schemeClr val="accent5"/>
          </a:solidFill>
          <a:ln w="12700">
            <a:miter lim="400000"/>
          </a:ln>
        </p:spPr>
        <p:txBody>
          <a:bodyPr lIns="34289" rIns="34289" anchor="ctr"/>
          <a:lstStyle/>
          <a:p>
            <a:pPr algn="ctr">
              <a:defRPr>
                <a:solidFill>
                  <a:srgbClr val="FFFFFF"/>
                </a:solidFill>
              </a:defRPr>
            </a:pPr>
            <a:endParaRPr/>
          </a:p>
        </p:txBody>
      </p:sp>
      <p:sp>
        <p:nvSpPr>
          <p:cNvPr id="34" name="Rectangle 16"/>
          <p:cNvSpPr/>
          <p:nvPr/>
        </p:nvSpPr>
        <p:spPr>
          <a:xfrm>
            <a:off x="7979434" y="-11563"/>
            <a:ext cx="1164566" cy="6881126"/>
          </a:xfrm>
          <a:prstGeom prst="rect">
            <a:avLst/>
          </a:prstGeom>
          <a:solidFill>
            <a:schemeClr val="accent1">
              <a:lumOff val="7450"/>
            </a:schemeClr>
          </a:solidFill>
          <a:ln w="12700">
            <a:miter lim="400000"/>
          </a:ln>
        </p:spPr>
        <p:txBody>
          <a:bodyPr lIns="34289" rIns="34289" anchor="ctr"/>
          <a:lstStyle/>
          <a:p>
            <a:pPr algn="ctr">
              <a:defRPr>
                <a:solidFill>
                  <a:srgbClr val="FFFFFF"/>
                </a:solidFill>
              </a:defRPr>
            </a:pPr>
            <a:endParaRPr/>
          </a:p>
        </p:txBody>
      </p:sp>
      <p:sp>
        <p:nvSpPr>
          <p:cNvPr id="35" name="Subtitle 2"/>
          <p:cNvSpPr txBox="1">
            <a:spLocks noGrp="1"/>
          </p:cNvSpPr>
          <p:nvPr>
            <p:ph type="body" sz="quarter" idx="13"/>
          </p:nvPr>
        </p:nvSpPr>
        <p:spPr>
          <a:xfrm>
            <a:off x="190500" y="2099322"/>
            <a:ext cx="7788933" cy="590929"/>
          </a:xfrm>
          <a:prstGeom prst="rect">
            <a:avLst/>
          </a:prstGeom>
        </p:spPr>
        <p:txBody>
          <a:bodyPr wrap="square" lIns="45719" tIns="45719" rIns="45719" bIns="45719" anchor="t">
            <a:spAutoFit/>
          </a:bodyPr>
          <a:lstStyle>
            <a:lvl1pPr marL="0" indent="0" defTabSz="685800">
              <a:lnSpc>
                <a:spcPct val="90000"/>
              </a:lnSpc>
              <a:spcBef>
                <a:spcPts val="0"/>
              </a:spcBef>
              <a:buSzTx/>
              <a:buNone/>
              <a:defRPr sz="3600" b="1">
                <a:solidFill>
                  <a:schemeClr val="accent4"/>
                </a:solidFill>
                <a:latin typeface="Arial"/>
                <a:ea typeface="Arial"/>
                <a:cs typeface="Arial"/>
                <a:sym typeface="Arial"/>
              </a:defRPr>
            </a:lvl1pPr>
          </a:lstStyle>
          <a:p>
            <a:r>
              <a:rPr dirty="0"/>
              <a:t>Presentation Title</a:t>
            </a:r>
          </a:p>
        </p:txBody>
      </p:sp>
      <p:sp>
        <p:nvSpPr>
          <p:cNvPr id="36" name="Subtitle 2"/>
          <p:cNvSpPr txBox="1">
            <a:spLocks noGrp="1"/>
          </p:cNvSpPr>
          <p:nvPr>
            <p:ph type="body" sz="quarter" idx="14"/>
          </p:nvPr>
        </p:nvSpPr>
        <p:spPr>
          <a:xfrm>
            <a:off x="190500" y="2869319"/>
            <a:ext cx="7788933" cy="466279"/>
          </a:xfrm>
          <a:prstGeom prst="rect">
            <a:avLst/>
          </a:prstGeom>
        </p:spPr>
        <p:txBody>
          <a:bodyPr wrap="square" lIns="45719" tIns="45719" rIns="45719" bIns="45719" anchor="t">
            <a:spAutoFit/>
          </a:bodyPr>
          <a:lstStyle>
            <a:lvl1pPr marL="0" indent="0" defTabSz="685800">
              <a:lnSpc>
                <a:spcPct val="90000"/>
              </a:lnSpc>
              <a:spcBef>
                <a:spcPts val="0"/>
              </a:spcBef>
              <a:buSzTx/>
              <a:buNone/>
              <a:defRPr sz="2700">
                <a:solidFill>
                  <a:schemeClr val="accent1">
                    <a:lumOff val="14901"/>
                  </a:schemeClr>
                </a:solidFill>
                <a:latin typeface="Arial"/>
                <a:ea typeface="Arial"/>
                <a:cs typeface="Arial"/>
                <a:sym typeface="Arial"/>
              </a:defRPr>
            </a:lvl1pPr>
          </a:lstStyle>
          <a:p>
            <a:r>
              <a:rPr dirty="0"/>
              <a:t>Sub-title</a:t>
            </a:r>
          </a:p>
        </p:txBody>
      </p:sp>
      <p:sp>
        <p:nvSpPr>
          <p:cNvPr id="37" name="Subtitle 2"/>
          <p:cNvSpPr txBox="1">
            <a:spLocks noGrp="1"/>
          </p:cNvSpPr>
          <p:nvPr>
            <p:ph type="body" sz="quarter" idx="15"/>
          </p:nvPr>
        </p:nvSpPr>
        <p:spPr>
          <a:xfrm>
            <a:off x="190500" y="4057355"/>
            <a:ext cx="5553586" cy="279305"/>
          </a:xfrm>
          <a:prstGeom prst="rect">
            <a:avLst/>
          </a:prstGeom>
        </p:spPr>
        <p:txBody>
          <a:bodyPr wrap="square" lIns="45719" tIns="45719" rIns="45719" bIns="45719" anchor="t">
            <a:spAutoFit/>
          </a:bodyPr>
          <a:lstStyle>
            <a:lvl1pPr marL="0" indent="0" defTabSz="685800">
              <a:lnSpc>
                <a:spcPct val="90000"/>
              </a:lnSpc>
              <a:spcBef>
                <a:spcPts val="0"/>
              </a:spcBef>
              <a:buSzTx/>
              <a:buNone/>
              <a:defRPr sz="1350">
                <a:solidFill>
                  <a:srgbClr val="FFFFFF"/>
                </a:solidFill>
                <a:latin typeface="Arial"/>
                <a:ea typeface="Arial"/>
                <a:cs typeface="Arial"/>
                <a:sym typeface="Arial"/>
              </a:defRPr>
            </a:lvl1pPr>
          </a:lstStyle>
          <a:p>
            <a:r>
              <a:t>Presenter Name(s)</a:t>
            </a:r>
          </a:p>
        </p:txBody>
      </p:sp>
      <p:sp>
        <p:nvSpPr>
          <p:cNvPr id="38" name="Subtitle 2"/>
          <p:cNvSpPr txBox="1">
            <a:spLocks noGrp="1"/>
          </p:cNvSpPr>
          <p:nvPr>
            <p:ph type="body" sz="quarter" idx="16"/>
          </p:nvPr>
        </p:nvSpPr>
        <p:spPr>
          <a:xfrm>
            <a:off x="190500" y="4408016"/>
            <a:ext cx="5553586" cy="279305"/>
          </a:xfrm>
          <a:prstGeom prst="rect">
            <a:avLst/>
          </a:prstGeom>
        </p:spPr>
        <p:txBody>
          <a:bodyPr wrap="square" lIns="45719" tIns="45719" rIns="45719" bIns="45719" anchor="t">
            <a:spAutoFit/>
          </a:bodyPr>
          <a:lstStyle>
            <a:lvl1pPr marL="0" indent="0" defTabSz="685800">
              <a:lnSpc>
                <a:spcPct val="90000"/>
              </a:lnSpc>
              <a:spcBef>
                <a:spcPts val="0"/>
              </a:spcBef>
              <a:buSzTx/>
              <a:buNone/>
              <a:defRPr sz="1350">
                <a:solidFill>
                  <a:srgbClr val="FFFFFF"/>
                </a:solidFill>
                <a:latin typeface="Arial"/>
                <a:ea typeface="Arial"/>
                <a:cs typeface="Arial"/>
                <a:sym typeface="Arial"/>
              </a:defRPr>
            </a:lvl1pPr>
          </a:lstStyle>
          <a:p>
            <a:r>
              <a:t>Date</a:t>
            </a:r>
          </a:p>
        </p:txBody>
      </p:sp>
    </p:spTree>
    <p:extLst>
      <p:ext uri="{BB962C8B-B14F-4D97-AF65-F5344CB8AC3E}">
        <p14:creationId xmlns:p14="http://schemas.microsoft.com/office/powerpoint/2010/main" val="13718689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ight Agenda">
    <p:bg>
      <p:bgPr>
        <a:solidFill>
          <a:schemeClr val="accent2">
            <a:lumOff val="5765"/>
          </a:schemeClr>
        </a:solidFill>
        <a:effectLst/>
      </p:bgPr>
    </p:bg>
    <p:spTree>
      <p:nvGrpSpPr>
        <p:cNvPr id="1" name=""/>
        <p:cNvGrpSpPr/>
        <p:nvPr/>
      </p:nvGrpSpPr>
      <p:grpSpPr>
        <a:xfrm>
          <a:off x="0" y="0"/>
          <a:ext cx="0" cy="0"/>
          <a:chOff x="0" y="0"/>
          <a:chExt cx="0" cy="0"/>
        </a:xfrm>
      </p:grpSpPr>
      <p:sp>
        <p:nvSpPr>
          <p:cNvPr id="95" name="Slide Number"/>
          <p:cNvSpPr txBox="1">
            <a:spLocks noGrp="1"/>
          </p:cNvSpPr>
          <p:nvPr>
            <p:ph type="sldNum" sz="quarter" idx="2"/>
          </p:nvPr>
        </p:nvSpPr>
        <p:spPr>
          <a:xfrm>
            <a:off x="95250" y="6521450"/>
            <a:ext cx="174763" cy="228600"/>
          </a:xfrm>
          <a:prstGeom prst="rect">
            <a:avLst/>
          </a:prstGeom>
        </p:spPr>
        <p:txBody>
          <a:bodyPr/>
          <a:lstStyle/>
          <a:p>
            <a:fld id="{86CB4B4D-7CA3-9044-876B-883B54F8677D}" type="slidenum">
              <a:t>‹#›</a:t>
            </a:fld>
            <a:endParaRPr/>
          </a:p>
        </p:txBody>
      </p:sp>
      <p:sp>
        <p:nvSpPr>
          <p:cNvPr id="37" name="01"/>
          <p:cNvSpPr txBox="1">
            <a:spLocks noGrp="1"/>
          </p:cNvSpPr>
          <p:nvPr>
            <p:ph type="body" sz="quarter" idx="14"/>
          </p:nvPr>
        </p:nvSpPr>
        <p:spPr>
          <a:xfrm>
            <a:off x="4159587" y="700487"/>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01</a:t>
            </a:r>
          </a:p>
        </p:txBody>
      </p:sp>
      <p:sp>
        <p:nvSpPr>
          <p:cNvPr id="38" name="Slide Title"/>
          <p:cNvSpPr txBox="1">
            <a:spLocks noGrp="1"/>
          </p:cNvSpPr>
          <p:nvPr>
            <p:ph type="body" sz="quarter" idx="15"/>
          </p:nvPr>
        </p:nvSpPr>
        <p:spPr>
          <a:xfrm>
            <a:off x="4159587" y="1269731"/>
            <a:ext cx="1771651"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39" name="05"/>
          <p:cNvSpPr txBox="1">
            <a:spLocks noGrp="1"/>
          </p:cNvSpPr>
          <p:nvPr>
            <p:ph type="body" sz="quarter" idx="16"/>
          </p:nvPr>
        </p:nvSpPr>
        <p:spPr>
          <a:xfrm>
            <a:off x="6898306" y="700487"/>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05</a:t>
            </a:r>
          </a:p>
        </p:txBody>
      </p:sp>
      <p:sp>
        <p:nvSpPr>
          <p:cNvPr id="40" name="Slide Title"/>
          <p:cNvSpPr txBox="1">
            <a:spLocks noGrp="1"/>
          </p:cNvSpPr>
          <p:nvPr>
            <p:ph type="body" sz="quarter" idx="17"/>
          </p:nvPr>
        </p:nvSpPr>
        <p:spPr>
          <a:xfrm>
            <a:off x="6898306" y="1269731"/>
            <a:ext cx="1771652"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1" name="02"/>
          <p:cNvSpPr txBox="1">
            <a:spLocks noGrp="1"/>
          </p:cNvSpPr>
          <p:nvPr>
            <p:ph type="body" sz="quarter" idx="18"/>
          </p:nvPr>
        </p:nvSpPr>
        <p:spPr>
          <a:xfrm>
            <a:off x="4159587" y="1984186"/>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02</a:t>
            </a:r>
          </a:p>
        </p:txBody>
      </p:sp>
      <p:sp>
        <p:nvSpPr>
          <p:cNvPr id="42" name="Slide Title"/>
          <p:cNvSpPr txBox="1">
            <a:spLocks noGrp="1"/>
          </p:cNvSpPr>
          <p:nvPr>
            <p:ph type="body" sz="quarter" idx="19"/>
          </p:nvPr>
        </p:nvSpPr>
        <p:spPr>
          <a:xfrm>
            <a:off x="4159587" y="2553430"/>
            <a:ext cx="1771651"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3" name="06"/>
          <p:cNvSpPr txBox="1">
            <a:spLocks noGrp="1"/>
          </p:cNvSpPr>
          <p:nvPr>
            <p:ph type="body" sz="quarter" idx="20"/>
          </p:nvPr>
        </p:nvSpPr>
        <p:spPr>
          <a:xfrm>
            <a:off x="6898306" y="1984186"/>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06</a:t>
            </a:r>
          </a:p>
        </p:txBody>
      </p:sp>
      <p:sp>
        <p:nvSpPr>
          <p:cNvPr id="44" name="Slide Title"/>
          <p:cNvSpPr txBox="1">
            <a:spLocks noGrp="1"/>
          </p:cNvSpPr>
          <p:nvPr>
            <p:ph type="body" sz="quarter" idx="21"/>
          </p:nvPr>
        </p:nvSpPr>
        <p:spPr>
          <a:xfrm>
            <a:off x="6898306" y="2553430"/>
            <a:ext cx="1771652"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5" name="03"/>
          <p:cNvSpPr txBox="1">
            <a:spLocks noGrp="1"/>
          </p:cNvSpPr>
          <p:nvPr>
            <p:ph type="body" sz="quarter" idx="22"/>
          </p:nvPr>
        </p:nvSpPr>
        <p:spPr>
          <a:xfrm>
            <a:off x="4159587" y="3267884"/>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03</a:t>
            </a:r>
          </a:p>
        </p:txBody>
      </p:sp>
      <p:sp>
        <p:nvSpPr>
          <p:cNvPr id="46" name="Slide Title"/>
          <p:cNvSpPr txBox="1">
            <a:spLocks noGrp="1"/>
          </p:cNvSpPr>
          <p:nvPr>
            <p:ph type="body" sz="quarter" idx="23"/>
          </p:nvPr>
        </p:nvSpPr>
        <p:spPr>
          <a:xfrm>
            <a:off x="4159587" y="3837127"/>
            <a:ext cx="1771651"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7" name="07"/>
          <p:cNvSpPr txBox="1">
            <a:spLocks noGrp="1"/>
          </p:cNvSpPr>
          <p:nvPr>
            <p:ph type="body" sz="quarter" idx="24"/>
          </p:nvPr>
        </p:nvSpPr>
        <p:spPr>
          <a:xfrm>
            <a:off x="6898306" y="3267884"/>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07</a:t>
            </a:r>
          </a:p>
        </p:txBody>
      </p:sp>
      <p:sp>
        <p:nvSpPr>
          <p:cNvPr id="48" name="Slide Title"/>
          <p:cNvSpPr txBox="1">
            <a:spLocks noGrp="1"/>
          </p:cNvSpPr>
          <p:nvPr>
            <p:ph type="body" sz="quarter" idx="25"/>
          </p:nvPr>
        </p:nvSpPr>
        <p:spPr>
          <a:xfrm>
            <a:off x="6898306" y="3837127"/>
            <a:ext cx="1771652"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49" name="04"/>
          <p:cNvSpPr txBox="1">
            <a:spLocks noGrp="1"/>
          </p:cNvSpPr>
          <p:nvPr>
            <p:ph type="body" sz="quarter" idx="26"/>
          </p:nvPr>
        </p:nvSpPr>
        <p:spPr>
          <a:xfrm>
            <a:off x="4159587" y="4551582"/>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04</a:t>
            </a:r>
          </a:p>
        </p:txBody>
      </p:sp>
      <p:sp>
        <p:nvSpPr>
          <p:cNvPr id="50" name="Slide Title"/>
          <p:cNvSpPr txBox="1">
            <a:spLocks noGrp="1"/>
          </p:cNvSpPr>
          <p:nvPr>
            <p:ph type="body" sz="quarter" idx="27"/>
          </p:nvPr>
        </p:nvSpPr>
        <p:spPr>
          <a:xfrm>
            <a:off x="4159587" y="5120826"/>
            <a:ext cx="1771651"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51" name="08"/>
          <p:cNvSpPr txBox="1">
            <a:spLocks noGrp="1"/>
          </p:cNvSpPr>
          <p:nvPr>
            <p:ph type="body" sz="quarter" idx="28"/>
          </p:nvPr>
        </p:nvSpPr>
        <p:spPr>
          <a:xfrm>
            <a:off x="6898306" y="4551582"/>
            <a:ext cx="569387" cy="507831"/>
          </a:xfrm>
          <a:prstGeom prst="rect">
            <a:avLst/>
          </a:prstGeom>
        </p:spPr>
        <p:txBody>
          <a:bodyPr wrap="none" anchor="t">
            <a:spAutoFit/>
          </a:bodyPr>
          <a:lstStyle>
            <a:lvl1pPr marL="0" indent="0">
              <a:spcBef>
                <a:spcPts val="0"/>
              </a:spcBef>
              <a:buSzTx/>
              <a:buNone/>
              <a:defRPr sz="2700" b="1">
                <a:solidFill>
                  <a:schemeClr val="accent5"/>
                </a:solidFill>
                <a:latin typeface="Arial"/>
                <a:ea typeface="Arial"/>
                <a:cs typeface="Arial"/>
                <a:sym typeface="Arial"/>
              </a:defRPr>
            </a:lvl1pPr>
          </a:lstStyle>
          <a:p>
            <a:r>
              <a:t>08</a:t>
            </a:r>
          </a:p>
        </p:txBody>
      </p:sp>
      <p:sp>
        <p:nvSpPr>
          <p:cNvPr id="52" name="Slide Title"/>
          <p:cNvSpPr txBox="1">
            <a:spLocks noGrp="1"/>
          </p:cNvSpPr>
          <p:nvPr>
            <p:ph type="body" sz="quarter" idx="29"/>
          </p:nvPr>
        </p:nvSpPr>
        <p:spPr>
          <a:xfrm>
            <a:off x="6898306" y="5120826"/>
            <a:ext cx="1771652" cy="415498"/>
          </a:xfrm>
          <a:prstGeom prst="rect">
            <a:avLst/>
          </a:prstGeom>
        </p:spPr>
        <p:txBody>
          <a:bodyPr anchor="t">
            <a:spAutoFit/>
          </a:bodyPr>
          <a:lstStyle>
            <a:lvl1pPr marL="0" indent="0">
              <a:spcBef>
                <a:spcPts val="0"/>
              </a:spcBef>
              <a:buSzTx/>
              <a:buNone/>
              <a:defRPr sz="2100">
                <a:solidFill>
                  <a:srgbClr val="B8AEAE"/>
                </a:solidFill>
                <a:latin typeface="Arial"/>
                <a:ea typeface="Arial"/>
                <a:cs typeface="Arial"/>
                <a:sym typeface="Arial"/>
              </a:defRPr>
            </a:lvl1pPr>
          </a:lstStyle>
          <a:p>
            <a:r>
              <a:t>Slide Title</a:t>
            </a:r>
          </a:p>
        </p:txBody>
      </p:sp>
      <p:sp>
        <p:nvSpPr>
          <p:cNvPr id="53" name="Text Placeholder 15"/>
          <p:cNvSpPr>
            <a:spLocks noGrp="1"/>
          </p:cNvSpPr>
          <p:nvPr>
            <p:ph type="body" sz="quarter" idx="13" hasCustomPrompt="1"/>
          </p:nvPr>
        </p:nvSpPr>
        <p:spPr>
          <a:xfrm>
            <a:off x="231969" y="700488"/>
            <a:ext cx="3693646" cy="1051426"/>
          </a:xfrm>
          <a:prstGeom prst="rect">
            <a:avLst/>
          </a:prstGeom>
        </p:spPr>
        <p:txBody>
          <a:bodyPr lIns="45719" tIns="45719" rIns="45719" bIns="45719" anchor="t"/>
          <a:lstStyle>
            <a:lvl1pPr marL="0" indent="0" defTabSz="582930">
              <a:lnSpc>
                <a:spcPct val="90000"/>
              </a:lnSpc>
              <a:spcBef>
                <a:spcPts val="0"/>
              </a:spcBef>
              <a:buSzTx/>
              <a:buNone/>
              <a:defRPr sz="3600" b="1">
                <a:solidFill>
                  <a:srgbClr val="1C3549"/>
                </a:solidFill>
                <a:latin typeface="Arial"/>
                <a:ea typeface="Arial"/>
                <a:cs typeface="Arial"/>
                <a:sym typeface="Arial"/>
              </a:defRPr>
            </a:lvl1pPr>
          </a:lstStyle>
          <a:p>
            <a:r>
              <a:rPr lang="en-US"/>
              <a:t>Deck Agenda</a:t>
            </a:r>
            <a:endParaRPr dirty="0"/>
          </a:p>
        </p:txBody>
      </p:sp>
    </p:spTree>
    <p:extLst>
      <p:ext uri="{BB962C8B-B14F-4D97-AF65-F5344CB8AC3E}">
        <p14:creationId xmlns:p14="http://schemas.microsoft.com/office/powerpoint/2010/main" val="169542191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2F0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Slide Number Placeholder 2"/>
          <p:cNvSpPr>
            <a:spLocks noGrp="1"/>
          </p:cNvSpPr>
          <p:nvPr>
            <p:ph type="sldNum" sz="quarter" idx="10"/>
          </p:nvPr>
        </p:nvSpPr>
        <p:spPr>
          <a:xfrm>
            <a:off x="95250" y="6521450"/>
            <a:ext cx="174763" cy="228600"/>
          </a:xfrm>
          <a:prstGeom prst="rect">
            <a:avLst/>
          </a:prstGeom>
        </p:spPr>
        <p:txBody>
          <a:bodyPr/>
          <a:lstStyle/>
          <a:p>
            <a:fld id="{86CB4B4D-7CA3-9044-876B-883B54F8677D}" type="slidenum">
              <a:rPr lang="uk-UA" smtClean="0"/>
              <a:t>‹#›</a:t>
            </a:fld>
            <a:endParaRPr lang="uk-UA"/>
          </a:p>
        </p:txBody>
      </p:sp>
      <p:sp>
        <p:nvSpPr>
          <p:cNvPr id="7" name="Content Placeholder 6"/>
          <p:cNvSpPr>
            <a:spLocks noGrp="1"/>
          </p:cNvSpPr>
          <p:nvPr>
            <p:ph sz="quarter" idx="11"/>
          </p:nvPr>
        </p:nvSpPr>
        <p:spPr>
          <a:xfrm>
            <a:off x="182166" y="1025525"/>
            <a:ext cx="8866584" cy="5224463"/>
          </a:xfrm>
          <a:prstGeom prst="rect">
            <a:avLst/>
          </a:prstGeom>
        </p:spPr>
        <p:txBody>
          <a:bodyPr/>
          <a:lstStyle>
            <a:lvl1pPr>
              <a:spcBef>
                <a:spcPts val="825"/>
              </a:spcBef>
              <a:buClr>
                <a:schemeClr val="tx2">
                  <a:lumMod val="50000"/>
                </a:schemeClr>
              </a:buClr>
              <a:defRPr sz="1800" b="1">
                <a:solidFill>
                  <a:schemeClr val="tx2">
                    <a:lumMod val="50000"/>
                  </a:schemeClr>
                </a:solidFill>
              </a:defRPr>
            </a:lvl1pPr>
            <a:lvl2pPr>
              <a:spcBef>
                <a:spcPts val="825"/>
              </a:spcBef>
              <a:buClr>
                <a:schemeClr val="tx2">
                  <a:lumMod val="50000"/>
                </a:schemeClr>
              </a:buClr>
              <a:defRPr sz="1500">
                <a:solidFill>
                  <a:schemeClr val="tx2">
                    <a:lumMod val="50000"/>
                  </a:schemeClr>
                </a:solidFill>
              </a:defRPr>
            </a:lvl2pPr>
            <a:lvl3pPr>
              <a:spcBef>
                <a:spcPts val="825"/>
              </a:spcBef>
              <a:buClr>
                <a:schemeClr val="tx2">
                  <a:lumMod val="50000"/>
                </a:schemeClr>
              </a:buClr>
              <a:defRPr sz="1350">
                <a:solidFill>
                  <a:schemeClr val="tx2">
                    <a:lumMod val="50000"/>
                  </a:schemeClr>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964990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Text &amp; 2 Images">
    <p:bg>
      <p:bgPr>
        <a:solidFill>
          <a:srgbClr val="FFFFFF"/>
        </a:solidFill>
        <a:effectLst/>
      </p:bgPr>
    </p:bg>
    <p:spTree>
      <p:nvGrpSpPr>
        <p:cNvPr id="1" name=""/>
        <p:cNvGrpSpPr/>
        <p:nvPr/>
      </p:nvGrpSpPr>
      <p:grpSpPr>
        <a:xfrm>
          <a:off x="0" y="0"/>
          <a:ext cx="0" cy="0"/>
          <a:chOff x="0" y="0"/>
          <a:chExt cx="0" cy="0"/>
        </a:xfrm>
      </p:grpSpPr>
      <p:sp>
        <p:nvSpPr>
          <p:cNvPr id="238" name="Rectangle 8"/>
          <p:cNvSpPr/>
          <p:nvPr/>
        </p:nvSpPr>
        <p:spPr>
          <a:xfrm>
            <a:off x="0" y="0"/>
            <a:ext cx="4567238" cy="6407150"/>
          </a:xfrm>
          <a:prstGeom prst="rect">
            <a:avLst/>
          </a:prstGeom>
          <a:solidFill>
            <a:schemeClr val="accent2">
              <a:lumOff val="5765"/>
            </a:schemeClr>
          </a:solidFill>
          <a:ln w="12700">
            <a:miter lim="400000"/>
          </a:ln>
        </p:spPr>
        <p:txBody>
          <a:bodyPr lIns="34289" rIns="34289" anchor="ctr"/>
          <a:lstStyle/>
          <a:p>
            <a:pPr algn="ctr">
              <a:defRPr>
                <a:solidFill>
                  <a:srgbClr val="FFFFFF"/>
                </a:solidFill>
              </a:defRPr>
            </a:pPr>
            <a:endParaRPr/>
          </a:p>
        </p:txBody>
      </p:sp>
      <p:sp>
        <p:nvSpPr>
          <p:cNvPr id="239" name="Picture Placeholder 2"/>
          <p:cNvSpPr>
            <a:spLocks noGrp="1"/>
          </p:cNvSpPr>
          <p:nvPr>
            <p:ph type="pic" sz="quarter" idx="13"/>
          </p:nvPr>
        </p:nvSpPr>
        <p:spPr>
          <a:xfrm>
            <a:off x="4765252" y="254000"/>
            <a:ext cx="4173102" cy="2871029"/>
          </a:xfrm>
          <a:prstGeom prst="rect">
            <a:avLst/>
          </a:prstGeom>
        </p:spPr>
        <p:txBody>
          <a:bodyPr lIns="91439" tIns="45719" rIns="91439" bIns="45719" anchor="t">
            <a:noAutofit/>
          </a:bodyPr>
          <a:lstStyle/>
          <a:p>
            <a:endParaRPr/>
          </a:p>
        </p:txBody>
      </p:sp>
      <p:sp>
        <p:nvSpPr>
          <p:cNvPr id="240" name="Picture Placeholder 2"/>
          <p:cNvSpPr>
            <a:spLocks noGrp="1"/>
          </p:cNvSpPr>
          <p:nvPr>
            <p:ph type="pic" sz="quarter" idx="14"/>
          </p:nvPr>
        </p:nvSpPr>
        <p:spPr>
          <a:xfrm>
            <a:off x="4765252" y="3470072"/>
            <a:ext cx="4173102" cy="2598384"/>
          </a:xfrm>
          <a:prstGeom prst="rect">
            <a:avLst/>
          </a:prstGeom>
        </p:spPr>
        <p:txBody>
          <a:bodyPr lIns="91439" tIns="45719" rIns="91439" bIns="45719" anchor="t">
            <a:noAutofit/>
          </a:bodyPr>
          <a:lstStyle/>
          <a:p>
            <a:endParaRPr/>
          </a:p>
        </p:txBody>
      </p:sp>
      <p:sp>
        <p:nvSpPr>
          <p:cNvPr id="241" name="Text Placeholder 15"/>
          <p:cNvSpPr>
            <a:spLocks noGrp="1"/>
          </p:cNvSpPr>
          <p:nvPr>
            <p:ph type="body" sz="quarter" idx="15"/>
          </p:nvPr>
        </p:nvSpPr>
        <p:spPr>
          <a:xfrm>
            <a:off x="190500" y="254001"/>
            <a:ext cx="3018186" cy="521223"/>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4"/>
                </a:solidFill>
                <a:latin typeface="Arial"/>
                <a:ea typeface="Arial"/>
                <a:cs typeface="Arial"/>
                <a:sym typeface="Arial"/>
              </a:defRPr>
            </a:lvl1pPr>
          </a:lstStyle>
          <a:p>
            <a:r>
              <a:rPr dirty="0"/>
              <a:t>Slide title</a:t>
            </a:r>
          </a:p>
        </p:txBody>
      </p:sp>
      <p:sp>
        <p:nvSpPr>
          <p:cNvPr id="242" name="Rectangle 14"/>
          <p:cNvSpPr/>
          <p:nvPr/>
        </p:nvSpPr>
        <p:spPr>
          <a:xfrm>
            <a:off x="-1" y="6413500"/>
            <a:ext cx="9144002" cy="444500"/>
          </a:xfrm>
          <a:prstGeom prst="rect">
            <a:avLst/>
          </a:prstGeom>
          <a:solidFill>
            <a:srgbClr val="FFFFFF"/>
          </a:solidFill>
          <a:ln w="12700">
            <a:miter lim="400000"/>
          </a:ln>
        </p:spPr>
        <p:txBody>
          <a:bodyPr lIns="34289" rIns="34289" anchor="ctr"/>
          <a:lstStyle/>
          <a:p>
            <a:pPr algn="ctr">
              <a:defRPr>
                <a:solidFill>
                  <a:srgbClr val="FFFFFF"/>
                </a:solidFill>
              </a:defRPr>
            </a:pPr>
            <a:endParaRPr/>
          </a:p>
        </p:txBody>
      </p:sp>
      <p:sp>
        <p:nvSpPr>
          <p:cNvPr id="245"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247" name="Label"/>
          <p:cNvSpPr txBox="1">
            <a:spLocks noGrp="1"/>
          </p:cNvSpPr>
          <p:nvPr>
            <p:ph type="body" sz="quarter" idx="16"/>
          </p:nvPr>
        </p:nvSpPr>
        <p:spPr>
          <a:xfrm>
            <a:off x="300491" y="1363787"/>
            <a:ext cx="686406" cy="323165"/>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248" name="Lorem ipsum dolor sit amet, consectetur adipiscing elit, sed do eiusmod tempor incididunt ut labore et."/>
          <p:cNvSpPr txBox="1">
            <a:spLocks noGrp="1"/>
          </p:cNvSpPr>
          <p:nvPr>
            <p:ph type="body" sz="quarter" idx="17"/>
          </p:nvPr>
        </p:nvSpPr>
        <p:spPr>
          <a:xfrm>
            <a:off x="300491" y="1792235"/>
            <a:ext cx="3152106" cy="71558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249" name="Label"/>
          <p:cNvSpPr txBox="1"/>
          <p:nvPr/>
        </p:nvSpPr>
        <p:spPr>
          <a:xfrm>
            <a:off x="300492" y="2856058"/>
            <a:ext cx="540212" cy="269304"/>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spAutoFit/>
          </a:bodyPr>
          <a:lstStyle>
            <a:lvl1pPr defTabSz="412750">
              <a:defRPr sz="2000" b="1">
                <a:solidFill>
                  <a:schemeClr val="accent5"/>
                </a:solidFill>
              </a:defRPr>
            </a:lvl1pPr>
          </a:lstStyle>
          <a:p>
            <a:r>
              <a:rPr sz="1500"/>
              <a:t>Label</a:t>
            </a:r>
          </a:p>
        </p:txBody>
      </p:sp>
      <p:sp>
        <p:nvSpPr>
          <p:cNvPr id="250" name="Lorem ipsum dolor sit amet, consectetur adipiscing elit, sed do eiusmod tempor incididunt ut labore et."/>
          <p:cNvSpPr txBox="1">
            <a:spLocks noGrp="1"/>
          </p:cNvSpPr>
          <p:nvPr>
            <p:ph type="body" sz="quarter" idx="18"/>
          </p:nvPr>
        </p:nvSpPr>
        <p:spPr>
          <a:xfrm>
            <a:off x="300491" y="3270553"/>
            <a:ext cx="3088259" cy="923330"/>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251" name="Label"/>
          <p:cNvSpPr txBox="1">
            <a:spLocks noGrp="1"/>
          </p:cNvSpPr>
          <p:nvPr>
            <p:ph type="body" sz="quarter" idx="19"/>
          </p:nvPr>
        </p:nvSpPr>
        <p:spPr>
          <a:xfrm>
            <a:off x="300491" y="4335628"/>
            <a:ext cx="686406" cy="323165"/>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252" name="Lorem ipsum dolor sit amet, consectetur adipiscing elit, sed do eiusmod tempor incididunt ut labore et."/>
          <p:cNvSpPr txBox="1">
            <a:spLocks noGrp="1"/>
          </p:cNvSpPr>
          <p:nvPr>
            <p:ph type="body" sz="quarter" idx="20"/>
          </p:nvPr>
        </p:nvSpPr>
        <p:spPr>
          <a:xfrm>
            <a:off x="300491" y="4764259"/>
            <a:ext cx="3152106" cy="71558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Tree>
    <p:extLst>
      <p:ext uri="{BB962C8B-B14F-4D97-AF65-F5344CB8AC3E}">
        <p14:creationId xmlns:p14="http://schemas.microsoft.com/office/powerpoint/2010/main" val="30892821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2 Images">
    <p:bg>
      <p:bgPr>
        <a:solidFill>
          <a:schemeClr val="accent2">
            <a:lumOff val="5765"/>
          </a:schemeClr>
        </a:solidFill>
        <a:effectLst/>
      </p:bgPr>
    </p:bg>
    <p:spTree>
      <p:nvGrpSpPr>
        <p:cNvPr id="1" name=""/>
        <p:cNvGrpSpPr/>
        <p:nvPr/>
      </p:nvGrpSpPr>
      <p:grpSpPr>
        <a:xfrm>
          <a:off x="0" y="0"/>
          <a:ext cx="0" cy="0"/>
          <a:chOff x="0" y="0"/>
          <a:chExt cx="0" cy="0"/>
        </a:xfrm>
      </p:grpSpPr>
      <p:sp>
        <p:nvSpPr>
          <p:cNvPr id="313" name="Picture Placeholder 2"/>
          <p:cNvSpPr>
            <a:spLocks noGrp="1"/>
          </p:cNvSpPr>
          <p:nvPr>
            <p:ph type="pic" sz="half" idx="13"/>
          </p:nvPr>
        </p:nvSpPr>
        <p:spPr>
          <a:xfrm>
            <a:off x="197871" y="1536566"/>
            <a:ext cx="4157749" cy="3784868"/>
          </a:xfrm>
          <a:prstGeom prst="rect">
            <a:avLst/>
          </a:prstGeom>
        </p:spPr>
        <p:txBody>
          <a:bodyPr lIns="91439" tIns="45719" rIns="91439" bIns="45719" anchor="t">
            <a:noAutofit/>
          </a:bodyPr>
          <a:lstStyle/>
          <a:p>
            <a:endParaRPr/>
          </a:p>
        </p:txBody>
      </p:sp>
      <p:sp>
        <p:nvSpPr>
          <p:cNvPr id="314" name="Picture Placeholder 2"/>
          <p:cNvSpPr>
            <a:spLocks noGrp="1"/>
          </p:cNvSpPr>
          <p:nvPr>
            <p:ph type="pic" sz="half" idx="14"/>
          </p:nvPr>
        </p:nvSpPr>
        <p:spPr>
          <a:xfrm>
            <a:off x="4891002" y="1536566"/>
            <a:ext cx="4157748" cy="3784868"/>
          </a:xfrm>
          <a:prstGeom prst="rect">
            <a:avLst/>
          </a:prstGeom>
        </p:spPr>
        <p:txBody>
          <a:bodyPr lIns="91439" tIns="45719" rIns="91439" bIns="45719" anchor="t">
            <a:noAutofit/>
          </a:bodyPr>
          <a:lstStyle/>
          <a:p>
            <a:endParaRPr/>
          </a:p>
        </p:txBody>
      </p:sp>
      <p:sp>
        <p:nvSpPr>
          <p:cNvPr id="315" name="Text Placeholder 15"/>
          <p:cNvSpPr>
            <a:spLocks noGrp="1"/>
          </p:cNvSpPr>
          <p:nvPr>
            <p:ph type="body" sz="quarter" idx="15"/>
          </p:nvPr>
        </p:nvSpPr>
        <p:spPr>
          <a:xfrm>
            <a:off x="190500" y="254001"/>
            <a:ext cx="3018186" cy="521223"/>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4"/>
                </a:solidFill>
                <a:latin typeface="Arial"/>
                <a:ea typeface="Arial"/>
                <a:cs typeface="Arial"/>
                <a:sym typeface="Arial"/>
              </a:defRPr>
            </a:lvl1pPr>
          </a:lstStyle>
          <a:p>
            <a:r>
              <a:t>Slide Title</a:t>
            </a:r>
          </a:p>
        </p:txBody>
      </p:sp>
      <p:sp>
        <p:nvSpPr>
          <p:cNvPr id="318" name="Text Placeholder 15"/>
          <p:cNvSpPr>
            <a:spLocks noGrp="1"/>
          </p:cNvSpPr>
          <p:nvPr>
            <p:ph type="body" sz="quarter" idx="16"/>
          </p:nvPr>
        </p:nvSpPr>
        <p:spPr>
          <a:xfrm>
            <a:off x="190500" y="775222"/>
            <a:ext cx="3018186" cy="521223"/>
          </a:xfrm>
          <a:prstGeom prst="rect">
            <a:avLst/>
          </a:prstGeom>
        </p:spPr>
        <p:txBody>
          <a:bodyPr lIns="45719" tIns="45719" rIns="45719" bIns="45719" anchor="t"/>
          <a:lstStyle>
            <a:lvl1pPr marL="0" indent="0" defTabSz="685800">
              <a:lnSpc>
                <a:spcPct val="90000"/>
              </a:lnSpc>
              <a:spcBef>
                <a:spcPts val="0"/>
              </a:spcBef>
              <a:buSzTx/>
              <a:buNone/>
              <a:defRPr sz="1350">
                <a:solidFill>
                  <a:schemeClr val="accent4">
                    <a:satOff val="-27949"/>
                    <a:lumOff val="20049"/>
                  </a:schemeClr>
                </a:solidFill>
                <a:latin typeface="Arial"/>
                <a:ea typeface="Arial"/>
                <a:cs typeface="Arial"/>
                <a:sym typeface="Arial"/>
              </a:defRPr>
            </a:lvl1pPr>
          </a:lstStyle>
          <a:p>
            <a:r>
              <a:t>Sub-title</a:t>
            </a:r>
          </a:p>
        </p:txBody>
      </p:sp>
      <p:sp>
        <p:nvSpPr>
          <p:cNvPr id="320" name="Slide Number"/>
          <p:cNvSpPr txBox="1">
            <a:spLocks noGrp="1"/>
          </p:cNvSpPr>
          <p:nvPr>
            <p:ph type="sldNum" sz="quarter" idx="2"/>
          </p:nvPr>
        </p:nvSpPr>
        <p:spPr>
          <a:xfrm>
            <a:off x="95250"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322" name="Text Placeholder 15"/>
          <p:cNvSpPr>
            <a:spLocks noGrp="1"/>
          </p:cNvSpPr>
          <p:nvPr>
            <p:ph type="body" sz="quarter" idx="17"/>
          </p:nvPr>
        </p:nvSpPr>
        <p:spPr>
          <a:xfrm>
            <a:off x="190500" y="5561556"/>
            <a:ext cx="4165119" cy="521223"/>
          </a:xfrm>
          <a:prstGeom prst="rect">
            <a:avLst/>
          </a:prstGeom>
        </p:spPr>
        <p:txBody>
          <a:bodyPr lIns="45719" tIns="45719" rIns="45719" bIns="45719" anchor="t"/>
          <a:lstStyle>
            <a:lvl1pPr marL="0" indent="0" defTabSz="685800">
              <a:lnSpc>
                <a:spcPct val="90000"/>
              </a:lnSpc>
              <a:spcBef>
                <a:spcPts val="0"/>
              </a:spcBef>
              <a:buSzTx/>
              <a:buNone/>
              <a:defRPr sz="1350">
                <a:solidFill>
                  <a:schemeClr val="accent4">
                    <a:satOff val="-27949"/>
                    <a:lumOff val="20049"/>
                  </a:schemeClr>
                </a:solidFill>
                <a:latin typeface="Arial"/>
                <a:ea typeface="Arial"/>
                <a:cs typeface="Arial"/>
                <a:sym typeface="Arial"/>
              </a:defRPr>
            </a:lvl1pPr>
          </a:lstStyle>
          <a:p>
            <a:r>
              <a:t>Image text</a:t>
            </a:r>
          </a:p>
        </p:txBody>
      </p:sp>
      <p:sp>
        <p:nvSpPr>
          <p:cNvPr id="323" name="Text Placeholder 15"/>
          <p:cNvSpPr>
            <a:spLocks noGrp="1"/>
          </p:cNvSpPr>
          <p:nvPr>
            <p:ph type="body" sz="quarter" idx="18"/>
          </p:nvPr>
        </p:nvSpPr>
        <p:spPr>
          <a:xfrm>
            <a:off x="4891002" y="5561556"/>
            <a:ext cx="4165119" cy="521223"/>
          </a:xfrm>
          <a:prstGeom prst="rect">
            <a:avLst/>
          </a:prstGeom>
        </p:spPr>
        <p:txBody>
          <a:bodyPr lIns="45719" tIns="45719" rIns="45719" bIns="45719" anchor="t"/>
          <a:lstStyle>
            <a:lvl1pPr marL="0" indent="0" defTabSz="685800">
              <a:lnSpc>
                <a:spcPct val="90000"/>
              </a:lnSpc>
              <a:spcBef>
                <a:spcPts val="0"/>
              </a:spcBef>
              <a:buSzTx/>
              <a:buNone/>
              <a:defRPr sz="1350">
                <a:solidFill>
                  <a:schemeClr val="accent4">
                    <a:satOff val="-27949"/>
                    <a:lumOff val="20049"/>
                  </a:schemeClr>
                </a:solidFill>
                <a:latin typeface="Arial"/>
                <a:ea typeface="Arial"/>
                <a:cs typeface="Arial"/>
                <a:sym typeface="Arial"/>
              </a:defRPr>
            </a:lvl1pPr>
          </a:lstStyle>
          <a:p>
            <a:r>
              <a:t>Image text</a:t>
            </a:r>
          </a:p>
        </p:txBody>
      </p:sp>
    </p:spTree>
    <p:extLst>
      <p:ext uri="{BB962C8B-B14F-4D97-AF65-F5344CB8AC3E}">
        <p14:creationId xmlns:p14="http://schemas.microsoft.com/office/powerpoint/2010/main" val="354570844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ight Bullets">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254001"/>
            <a:ext cx="3018186" cy="521223"/>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4"/>
                </a:solidFill>
                <a:latin typeface="Arial"/>
                <a:ea typeface="Arial"/>
                <a:cs typeface="Arial"/>
                <a:sym typeface="Arial"/>
              </a:defRPr>
            </a:lvl1pPr>
          </a:lstStyle>
          <a:p>
            <a:r>
              <a:t>Slide Title</a:t>
            </a:r>
          </a:p>
        </p:txBody>
      </p:sp>
      <p:sp>
        <p:nvSpPr>
          <p:cNvPr id="422" name="Slide Number"/>
          <p:cNvSpPr txBox="1">
            <a:spLocks noGrp="1"/>
          </p:cNvSpPr>
          <p:nvPr>
            <p:ph type="sldNum" sz="quarter" idx="2"/>
          </p:nvPr>
        </p:nvSpPr>
        <p:spPr>
          <a:xfrm>
            <a:off x="80508"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dirty="0"/>
          </a:p>
        </p:txBody>
      </p:sp>
      <p:sp>
        <p:nvSpPr>
          <p:cNvPr id="9" name="Lorem ipsum dolor sit amet, consectetur adipiscing elit, sed do eiusmod tempor incididunt ut labore et."/>
          <p:cNvSpPr txBox="1">
            <a:spLocks noGrp="1"/>
          </p:cNvSpPr>
          <p:nvPr>
            <p:ph type="body" sz="quarter" idx="15" hasCustomPrompt="1"/>
          </p:nvPr>
        </p:nvSpPr>
        <p:spPr>
          <a:xfrm>
            <a:off x="1449608" y="2077657"/>
            <a:ext cx="3152106" cy="3175228"/>
          </a:xfrm>
          <a:prstGeom prst="rect">
            <a:avLst/>
          </a:prstGeom>
        </p:spPr>
        <p:txBody>
          <a:bodyPr>
            <a:spAutoFit/>
          </a:bodyPr>
          <a:lstStyle>
            <a:lvl1pPr marL="214313" marR="0" indent="-214313" algn="l" defTabSz="309563" eaLnBrk="1" fontAlgn="auto" latinLnBrk="0" hangingPunct="1">
              <a:lnSpc>
                <a:spcPct val="100000"/>
              </a:lnSpc>
              <a:spcBef>
                <a:spcPts val="2250"/>
              </a:spcBef>
              <a:spcAft>
                <a:spcPts val="0"/>
              </a:spcAft>
              <a:buClr>
                <a:schemeClr val="accent5"/>
              </a:buClr>
              <a:buSzTx/>
              <a:buFont typeface="Arial" charset="0"/>
              <a:buChar char="•"/>
              <a:tabLst/>
              <a:defRPr>
                <a:solidFill>
                  <a:schemeClr val="tx2">
                    <a:lumMod val="50000"/>
                  </a:schemeClr>
                </a:solidFill>
                <a:latin typeface="Arial"/>
                <a:ea typeface="Arial"/>
                <a:cs typeface="Arial"/>
                <a:sym typeface="Arial"/>
              </a:defRPr>
            </a:lvl1pPr>
          </a:lstStyle>
          <a:p>
            <a:r>
              <a:rPr dirty="0"/>
              <a:t>Lorem ipsum dolor sit amet, consectetur adipiscing elit, sed do eiusmod tempor incididunt ut labore et.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2" name="Lorem ipsum dolor sit amet, consectetur adipiscing elit, sed do eiusmod tempor incididunt ut labore et."/>
          <p:cNvSpPr txBox="1">
            <a:spLocks noGrp="1"/>
          </p:cNvSpPr>
          <p:nvPr>
            <p:ph type="body" sz="quarter" idx="16" hasCustomPrompt="1"/>
          </p:nvPr>
        </p:nvSpPr>
        <p:spPr>
          <a:xfrm>
            <a:off x="4833719" y="2080936"/>
            <a:ext cx="3152106" cy="3175228"/>
          </a:xfrm>
          <a:prstGeom prst="rect">
            <a:avLst/>
          </a:prstGeom>
        </p:spPr>
        <p:txBody>
          <a:bodyPr>
            <a:spAutoFit/>
          </a:bodyPr>
          <a:lstStyle>
            <a:lvl1pPr marL="214313" marR="0" indent="-214313" algn="l" defTabSz="309563" eaLnBrk="1" fontAlgn="auto" latinLnBrk="0" hangingPunct="1">
              <a:lnSpc>
                <a:spcPct val="100000"/>
              </a:lnSpc>
              <a:spcBef>
                <a:spcPts val="2250"/>
              </a:spcBef>
              <a:spcAft>
                <a:spcPts val="0"/>
              </a:spcAft>
              <a:buClr>
                <a:schemeClr val="accent5"/>
              </a:buClr>
              <a:buSzTx/>
              <a:buFont typeface="Arial" charset="0"/>
              <a:buChar char="•"/>
              <a:tabLst/>
              <a:defRPr>
                <a:solidFill>
                  <a:schemeClr val="tx2">
                    <a:lumMod val="50000"/>
                  </a:schemeClr>
                </a:solidFill>
                <a:latin typeface="Arial"/>
                <a:ea typeface="Arial"/>
                <a:cs typeface="Arial"/>
                <a:sym typeface="Arial"/>
              </a:defRPr>
            </a:lvl1pPr>
          </a:lstStyle>
          <a:p>
            <a:r>
              <a:rPr dirty="0"/>
              <a:t>Lorem ipsum dolor sit amet, consectetur adipiscing elit, sed do eiusmod tempor incididunt ut labore et.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Tree>
    <p:extLst>
      <p:ext uri="{BB962C8B-B14F-4D97-AF65-F5344CB8AC3E}">
        <p14:creationId xmlns:p14="http://schemas.microsoft.com/office/powerpoint/2010/main" val="189100818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fr-F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010698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254001"/>
            <a:ext cx="3018186" cy="521223"/>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4"/>
                </a:solidFill>
                <a:latin typeface="Arial"/>
                <a:ea typeface="Arial"/>
                <a:cs typeface="Arial"/>
                <a:sym typeface="Arial"/>
              </a:defRPr>
            </a:lvl1pPr>
          </a:lstStyle>
          <a:p>
            <a:r>
              <a:t>Slide Title</a:t>
            </a:r>
          </a:p>
        </p:txBody>
      </p:sp>
      <p:sp>
        <p:nvSpPr>
          <p:cNvPr id="422" name="Slide Number"/>
          <p:cNvSpPr txBox="1">
            <a:spLocks noGrp="1"/>
          </p:cNvSpPr>
          <p:nvPr>
            <p:ph type="sldNum" sz="quarter" idx="2"/>
          </p:nvPr>
        </p:nvSpPr>
        <p:spPr>
          <a:xfrm>
            <a:off x="80508" y="6503622"/>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6462583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 Top">
    <p:spTree>
      <p:nvGrpSpPr>
        <p:cNvPr id="1" name=""/>
        <p:cNvGrpSpPr/>
        <p:nvPr/>
      </p:nvGrpSpPr>
      <p:grpSpPr>
        <a:xfrm>
          <a:off x="0" y="0"/>
          <a:ext cx="0" cy="0"/>
          <a:chOff x="0" y="0"/>
          <a:chExt cx="0" cy="0"/>
        </a:xfrm>
      </p:grpSpPr>
      <p:sp>
        <p:nvSpPr>
          <p:cNvPr id="3" name="Rectangle 2"/>
          <p:cNvSpPr/>
          <p:nvPr userDrawn="1"/>
        </p:nvSpPr>
        <p:spPr>
          <a:xfrm>
            <a:off x="0" y="868681"/>
            <a:ext cx="9144000" cy="5554980"/>
          </a:xfrm>
          <a:prstGeom prst="rect">
            <a:avLst/>
          </a:prstGeom>
          <a:solidFill>
            <a:srgbClr val="264A5F"/>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50799" rtlCol="0" anchor="ctr">
            <a:noAutofit/>
          </a:bodyPr>
          <a:lstStyle/>
          <a:p>
            <a:pPr marL="0" marR="0" indent="0" algn="ctr" defTabSz="619109"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 name="Title 1"/>
          <p:cNvSpPr>
            <a:spLocks noGrp="1"/>
          </p:cNvSpPr>
          <p:nvPr>
            <p:ph type="title"/>
          </p:nvPr>
        </p:nvSpPr>
        <p:spPr>
          <a:xfrm>
            <a:off x="541287" y="83773"/>
            <a:ext cx="7692710" cy="678229"/>
          </a:xfrm>
          <a:prstGeom prst="rect">
            <a:avLst/>
          </a:prstGeom>
        </p:spPr>
        <p:txBody>
          <a:bodyPr anchor="ctr"/>
          <a:lstStyle>
            <a:lvl1pPr algn="l">
              <a:defRPr sz="2250" b="1">
                <a:solidFill>
                  <a:schemeClr val="bg1"/>
                </a:solidFill>
              </a:defRPr>
            </a:lvl1pPr>
          </a:lstStyle>
          <a:p>
            <a:r>
              <a:rPr lang="en-US"/>
              <a:t>Click to edit Master title style</a:t>
            </a:r>
          </a:p>
        </p:txBody>
      </p:sp>
    </p:spTree>
    <p:extLst>
      <p:ext uri="{BB962C8B-B14F-4D97-AF65-F5344CB8AC3E}">
        <p14:creationId xmlns:p14="http://schemas.microsoft.com/office/powerpoint/2010/main" val="414420658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231648"/>
            <a:ext cx="2834640" cy="2133600"/>
          </a:xfrm>
        </p:spPr>
        <p:txBody>
          <a:bodyPr/>
          <a:lstStyle>
            <a:lvl1pPr marL="0" indent="0" algn="l">
              <a:spcBef>
                <a:spcPts val="0"/>
              </a:spcBef>
              <a:buNone/>
              <a:defRPr sz="2000" b="0" i="0">
                <a:solidFill>
                  <a:srgbClr val="FFFFFF"/>
                </a:solidFill>
                <a:latin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231648"/>
            <a:ext cx="2834640" cy="2133600"/>
          </a:xfrm>
        </p:spPr>
        <p:txBody>
          <a:bodyPr/>
          <a:lstStyle>
            <a:lvl1pPr>
              <a:defRPr b="0" i="0">
                <a:latin typeface="Arial" charset="0"/>
                <a:cs typeface="Arial" charset="0"/>
              </a:defRPr>
            </a:lvl1pPr>
          </a:lstStyle>
          <a:p>
            <a:r>
              <a:rPr lang="en-US" dirty="0"/>
              <a:t>Click to edit Master title style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9768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noProof="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9" name="Content Placeholder 2"/>
          <p:cNvSpPr>
            <a:spLocks noGrp="1"/>
          </p:cNvSpPr>
          <p:nvPr>
            <p:ph idx="14"/>
          </p:nvPr>
        </p:nvSpPr>
        <p:spPr>
          <a:xfrm>
            <a:off x="4568793"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6019152"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45637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7" y="231648"/>
            <a:ext cx="6376911"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174976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Content Placeholder 2"/>
          <p:cNvSpPr>
            <a:spLocks noGrp="1"/>
          </p:cNvSpPr>
          <p:nvPr>
            <p:ph idx="14"/>
          </p:nvPr>
        </p:nvSpPr>
        <p:spPr>
          <a:xfrm>
            <a:off x="5664200"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Content Placeholder 2"/>
          <p:cNvSpPr>
            <a:spLocks noGrp="1"/>
          </p:cNvSpPr>
          <p:nvPr>
            <p:ph idx="14"/>
          </p:nvPr>
        </p:nvSpPr>
        <p:spPr>
          <a:xfrm>
            <a:off x="4574197"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317398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317398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317398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26" name="Text Placeholder 25"/>
          <p:cNvSpPr>
            <a:spLocks noGrp="1"/>
          </p:cNvSpPr>
          <p:nvPr>
            <p:ph type="body" sz="quarter" idx="20"/>
          </p:nvPr>
        </p:nvSpPr>
        <p:spPr>
          <a:xfrm>
            <a:off x="2414016"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5550032"/>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5550032"/>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5550032"/>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3" name="Content Placeholder 2"/>
          <p:cNvSpPr>
            <a:spLocks noGrp="1"/>
          </p:cNvSpPr>
          <p:nvPr>
            <p:ph idx="1"/>
          </p:nvPr>
        </p:nvSpPr>
        <p:spPr>
          <a:xfrm>
            <a:off x="3129776" y="231648"/>
            <a:ext cx="5659806"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231648"/>
            <a:ext cx="5658304"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Content Placeholder 2"/>
          <p:cNvSpPr>
            <a:spLocks noGrp="1"/>
          </p:cNvSpPr>
          <p:nvPr>
            <p:ph idx="13"/>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F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3434967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0"/>
            <a:ext cx="4572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Title 7"/>
          <p:cNvSpPr>
            <a:spLocks noGrp="1"/>
          </p:cNvSpPr>
          <p:nvPr>
            <p:ph type="title"/>
          </p:nvPr>
        </p:nvSpPr>
        <p:spPr>
          <a:xfrm>
            <a:off x="228600" y="182880"/>
            <a:ext cx="4251960" cy="5791200"/>
          </a:xfrm>
        </p:spPr>
        <p:txBody>
          <a:bodyPr/>
          <a:lstStyle>
            <a:lvl1pPr>
              <a:defRPr sz="3000"/>
            </a:lvl1pPr>
          </a:lstStyle>
          <a:p>
            <a:r>
              <a:rPr lang="en-US" dirty="0"/>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Title 7"/>
          <p:cNvSpPr>
            <a:spLocks noGrp="1"/>
          </p:cNvSpPr>
          <p:nvPr>
            <p:ph type="title"/>
          </p:nvPr>
        </p:nvSpPr>
        <p:spPr>
          <a:xfrm>
            <a:off x="137160" y="182880"/>
            <a:ext cx="4251960" cy="5791200"/>
          </a:xfrm>
        </p:spPr>
        <p:txBody>
          <a:bodyPr/>
          <a:lstStyle>
            <a:lvl1pPr marL="0" indent="0">
              <a:defRPr sz="3000"/>
            </a:lvl1pPr>
          </a:lstStyle>
          <a:p>
            <a:r>
              <a:rPr lang="en-US" dirty="0"/>
              <a:t>Click to edit Master title style</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3" name="Title 2"/>
          <p:cNvSpPr>
            <a:spLocks noGrp="1"/>
          </p:cNvSpPr>
          <p:nvPr>
            <p:ph type="title"/>
          </p:nvPr>
        </p:nvSpPr>
        <p:spPr>
          <a:xfrm>
            <a:off x="228600" y="177464"/>
            <a:ext cx="8515984" cy="5791200"/>
          </a:xfrm>
        </p:spPr>
        <p:txBody>
          <a:bodyPr/>
          <a:lstStyle>
            <a:lvl1pPr>
              <a:lnSpc>
                <a:spcPct val="90000"/>
              </a:lnSpc>
              <a:defRPr sz="4800"/>
            </a:lvl1pPr>
          </a:lstStyle>
          <a:p>
            <a:r>
              <a:rPr lang="en-US" dirty="0"/>
              <a:t>Click to edit Master title style</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a:p>
        </p:txBody>
      </p:sp>
      <p:sp>
        <p:nvSpPr>
          <p:cNvPr id="6" name="Title 5"/>
          <p:cNvSpPr>
            <a:spLocks noGrp="1"/>
          </p:cNvSpPr>
          <p:nvPr>
            <p:ph type="title"/>
          </p:nvPr>
        </p:nvSpPr>
        <p:spPr>
          <a:xfrm>
            <a:off x="228600" y="182880"/>
            <a:ext cx="5706166" cy="5791200"/>
          </a:xfrm>
        </p:spPr>
        <p:txBody>
          <a:bodyPr/>
          <a:lstStyle>
            <a:lvl1pPr>
              <a:defRPr sz="3000"/>
            </a:lvl1pPr>
          </a:lstStyle>
          <a:p>
            <a:r>
              <a:rPr lang="en-US" dirty="0"/>
              <a:t>Click to edit Master title style</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DBDE34-E9B5-E04F-B662-69720E4BCB53}"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55613" y="6303264"/>
            <a:ext cx="2895600" cy="26822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a:p>
        </p:txBody>
      </p:sp>
      <p:sp>
        <p:nvSpPr>
          <p:cNvPr id="6" name="Title 5"/>
          <p:cNvSpPr>
            <a:spLocks noGrp="1"/>
          </p:cNvSpPr>
          <p:nvPr>
            <p:ph type="title"/>
          </p:nvPr>
        </p:nvSpPr>
        <p:spPr>
          <a:xfrm>
            <a:off x="227012" y="239184"/>
            <a:ext cx="4297680" cy="5791200"/>
          </a:xfrm>
        </p:spPr>
        <p:txBody>
          <a:bodyPr/>
          <a:lstStyle/>
          <a:p>
            <a:r>
              <a:rPr lang="en-US"/>
              <a:t>Click to edit Master title style</a:t>
            </a:r>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33756" y="427329"/>
            <a:ext cx="6965403" cy="727704"/>
          </a:xfrm>
        </p:spPr>
        <p:txBody>
          <a:bodyPr/>
          <a:lstStyle>
            <a:lvl1pPr>
              <a:defRPr sz="2000" b="1">
                <a:solidFill>
                  <a:srgbClr val="585858"/>
                </a:solidFill>
                <a:latin typeface="Helvetica Neue" charset="0"/>
                <a:ea typeface="Helvetica Neue" charset="0"/>
                <a:cs typeface="Helvetica Neue" charset="0"/>
              </a:defRPr>
            </a:lvl1pPr>
          </a:lstStyle>
          <a:p>
            <a:r>
              <a:rPr lang="en-US" noProof="0" dirty="0"/>
              <a:t>Click to edit Master title style</a:t>
            </a:r>
          </a:p>
        </p:txBody>
      </p:sp>
      <p:sp>
        <p:nvSpPr>
          <p:cNvPr id="4" name="Date Placeholder 3"/>
          <p:cNvSpPr>
            <a:spLocks noGrp="1"/>
          </p:cNvSpPr>
          <p:nvPr>
            <p:ph type="dt" sz="half" idx="10"/>
          </p:nvPr>
        </p:nvSpPr>
        <p:spPr>
          <a:xfrm>
            <a:off x="6961589" y="6303264"/>
            <a:ext cx="1809432" cy="268224"/>
          </a:xfrm>
        </p:spPr>
        <p:txBody>
          <a:bodyPr/>
          <a:lstStyle>
            <a:lvl1pPr>
              <a:defRPr sz="500" b="0" i="0">
                <a:solidFill>
                  <a:srgbClr val="585858"/>
                </a:solidFill>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a:xfrm>
            <a:off x="333755" y="6303264"/>
            <a:ext cx="210312" cy="268224"/>
          </a:xfrm>
        </p:spPr>
        <p:txBody>
          <a:bodyPr/>
          <a:lstStyle>
            <a:lvl1pPr>
              <a:defRPr sz="500"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333755" y="1582823"/>
            <a:ext cx="5489529" cy="4491789"/>
          </a:xfrm>
          <a:prstGeom prst="rect">
            <a:avLst/>
          </a:prstGeom>
        </p:spPr>
        <p:txBody>
          <a:bodyPr lIns="0" tIns="0" rIns="0" bIns="0"/>
          <a:lstStyle>
            <a:lvl1pPr>
              <a:spcBef>
                <a:spcPts val="0"/>
              </a:spcBef>
              <a:spcAft>
                <a:spcPts val="1000"/>
              </a:spcAft>
              <a:defRPr sz="1400" strike="noStrike">
                <a:solidFill>
                  <a:srgbClr val="585858"/>
                </a:solidFill>
                <a:latin typeface="Helvetica Neue" charset="0"/>
                <a:ea typeface="Helvetica Neue" charset="0"/>
                <a:cs typeface="Helvetica Neue" charset="0"/>
              </a:defRPr>
            </a:lvl1pPr>
            <a:lvl2pPr>
              <a:spcBef>
                <a:spcPts val="0"/>
              </a:spcBef>
              <a:spcAft>
                <a:spcPts val="1000"/>
              </a:spcAft>
              <a:defRPr sz="1400" strike="noStrike">
                <a:solidFill>
                  <a:srgbClr val="585858"/>
                </a:solidFill>
                <a:latin typeface="Helvetica Neue" charset="0"/>
                <a:ea typeface="Helvetica Neue" charset="0"/>
                <a:cs typeface="Helvetica Neue" charset="0"/>
              </a:defRPr>
            </a:lvl2pPr>
            <a:lvl3pPr>
              <a:spcBef>
                <a:spcPts val="0"/>
              </a:spcBef>
              <a:spcAft>
                <a:spcPts val="1000"/>
              </a:spcAft>
              <a:defRPr sz="1400" strike="noStrike">
                <a:solidFill>
                  <a:srgbClr val="585858"/>
                </a:solidFill>
                <a:latin typeface="Helvetica Neue" charset="0"/>
                <a:ea typeface="Helvetica Neue" charset="0"/>
                <a:cs typeface="Helvetica Neue" charset="0"/>
              </a:defRPr>
            </a:lvl3pPr>
            <a:lvl4pPr>
              <a:spcBef>
                <a:spcPts val="0"/>
              </a:spcBef>
              <a:spcAft>
                <a:spcPts val="1000"/>
              </a:spcAft>
              <a:defRPr sz="1400" strike="noStrike">
                <a:solidFill>
                  <a:srgbClr val="585858"/>
                </a:solidFill>
                <a:latin typeface="Helvetica Neue" charset="0"/>
                <a:ea typeface="Helvetica Neue" charset="0"/>
                <a:cs typeface="Helvetica Neue" charset="0"/>
              </a:defRPr>
            </a:lvl4pPr>
            <a:lvl5pPr>
              <a:spcBef>
                <a:spcPts val="0"/>
              </a:spcBef>
              <a:spcAft>
                <a:spcPts val="1000"/>
              </a:spcAft>
              <a:defRPr sz="1400" strike="noStrike">
                <a:solidFill>
                  <a:srgbClr val="585858"/>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500"/>
            </a:lvl1pPr>
          </a:lstStyle>
          <a:p>
            <a:r>
              <a:rPr lang="en-US"/>
              <a:t>Click to edit Master title style</a:t>
            </a:r>
            <a:endParaRPr lang="fr-FR"/>
          </a:p>
        </p:txBody>
      </p:sp>
      <p:sp>
        <p:nvSpPr>
          <p:cNvPr id="3" name="Text Placeholder 2"/>
          <p:cNvSpPr>
            <a:spLocks noGrp="1"/>
          </p:cNvSpPr>
          <p:nvPr>
            <p:ph type="body" idx="1"/>
          </p:nvPr>
        </p:nvSpPr>
        <p:spPr>
          <a:xfrm>
            <a:off x="623888" y="4589465"/>
            <a:ext cx="78867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905F41FC-178C-4CA4-8F79-A430634355DA}" type="slidenum">
              <a:rPr lang="en-US">
                <a:solidFill>
                  <a:srgbClr val="000000"/>
                </a:solidFill>
              </a:rPr>
              <a:pPr>
                <a:defRPr/>
              </a:pPr>
              <a:t>‹#›</a:t>
            </a:fld>
            <a:endParaRPr lang="en-US">
              <a:solidFill>
                <a:srgbClr val="000000"/>
              </a:solidFill>
            </a:endParaRPr>
          </a:p>
        </p:txBody>
      </p:sp>
      <p:sp>
        <p:nvSpPr>
          <p:cNvPr id="5"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4" name="Title 3"/>
          <p:cNvSpPr>
            <a:spLocks noGrp="1"/>
          </p:cNvSpPr>
          <p:nvPr>
            <p:ph type="title"/>
          </p:nvPr>
        </p:nvSpPr>
        <p:spPr>
          <a:xfrm>
            <a:off x="228600" y="271709"/>
            <a:ext cx="4114801" cy="5972459"/>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321734"/>
            <a:ext cx="521589" cy="28194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l="15132" t="30197" r="15583" b="32340"/>
          <a:stretch/>
        </p:blipFill>
        <p:spPr>
          <a:xfrm>
            <a:off x="7410748" y="6139910"/>
            <a:ext cx="1574103" cy="531956"/>
          </a:xfrm>
          <a:prstGeom prst="rect">
            <a:avLst/>
          </a:prstGeom>
        </p:spPr>
      </p:pic>
      <p:pic>
        <p:nvPicPr>
          <p:cNvPr id="9" name="BCK_PEG_[0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97298" y="2162167"/>
            <a:ext cx="2149404" cy="2533669"/>
          </a:xfrm>
          <a:prstGeom prst="rect">
            <a:avLst/>
          </a:prstGeom>
          <a:ln w="12700">
            <a:miter lim="400000"/>
          </a:ln>
        </p:spPr>
      </p:pic>
    </p:spTree>
    <p:extLst>
      <p:ext uri="{BB962C8B-B14F-4D97-AF65-F5344CB8AC3E}">
        <p14:creationId xmlns:p14="http://schemas.microsoft.com/office/powerpoint/2010/main" val="252318365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42137703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46237353"/>
      </p:ext>
    </p:extLst>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Fifth level</a:t>
            </a:r>
          </a:p>
        </p:txBody>
      </p:sp>
    </p:spTree>
    <p:extLst>
      <p:ext uri="{BB962C8B-B14F-4D97-AF65-F5344CB8AC3E}">
        <p14:creationId xmlns:p14="http://schemas.microsoft.com/office/powerpoint/2010/main" val="3169729013"/>
      </p:ext>
    </p:extLst>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620148340"/>
      </p:ext>
    </p:extLst>
  </p:cSld>
  <p:clrMapOvr>
    <a:masterClrMapping/>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3169892491"/>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112936"/>
            <a:ext cx="8686800" cy="5964767"/>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Tree>
    <p:extLst>
      <p:ext uri="{BB962C8B-B14F-4D97-AF65-F5344CB8AC3E}">
        <p14:creationId xmlns:p14="http://schemas.microsoft.com/office/powerpoint/2010/main" val="2039474623"/>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000000"/>
                </a:solidFill>
              </a:rPr>
              <a:t>Cloud &amp; AI / July 2018 / © 2018 IBM Corporation</a:t>
            </a:r>
          </a:p>
        </p:txBody>
      </p:sp>
    </p:spTree>
    <p:extLst>
      <p:ext uri="{BB962C8B-B14F-4D97-AF65-F5344CB8AC3E}">
        <p14:creationId xmlns:p14="http://schemas.microsoft.com/office/powerpoint/2010/main" val="1332041627"/>
      </p:ext>
    </p:extLst>
  </p:cSld>
  <p:clrMapOvr>
    <a:masterClrMapping/>
  </p:clrMapOvr>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1"/>
            <a:ext cx="41148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9"/>
            <a:ext cx="4114800" cy="400049"/>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1825250658"/>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4611734"/>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1457960"/>
            <a:ext cx="4114800" cy="4786208"/>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457962"/>
            <a:ext cx="4114800" cy="4786207"/>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9899018"/>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Cloud &amp; AI / </a:t>
            </a:r>
            <a:r>
              <a:rPr lang="en-US" dirty="0">
                <a:solidFill>
                  <a:srgbClr val="000000"/>
                </a:solidFill>
              </a:rPr>
              <a:t>July 2018 / © 2018 IBM Corporation</a:t>
            </a:r>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dirty="0"/>
              <a:t>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6886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30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286624"/>
      </p:ext>
    </p:extLst>
  </p:cSld>
  <p:clrMapOvr>
    <a:masterClrMapping/>
  </p:clrMapOvr>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228600" y="548640"/>
            <a:ext cx="41148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2322891"/>
      </p:ext>
    </p:extLst>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228600" y="268224"/>
            <a:ext cx="41148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7772281"/>
      </p:ext>
    </p:extLst>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dirty="0"/>
              <a:t>Edit Master text styles</a:t>
            </a:r>
          </a:p>
        </p:txBody>
      </p:sp>
      <p:sp>
        <p:nvSpPr>
          <p:cNvPr id="10" name="Text Placeholder 9"/>
          <p:cNvSpPr>
            <a:spLocks noGrp="1"/>
          </p:cNvSpPr>
          <p:nvPr>
            <p:ph type="body" sz="quarter" idx="16"/>
          </p:nvPr>
        </p:nvSpPr>
        <p:spPr>
          <a:xfrm>
            <a:off x="7086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997288"/>
      </p:ext>
    </p:extLst>
  </p:cSld>
  <p:clrMapOvr>
    <a:masterClrMapping/>
  </p:clrMapOvr>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377696"/>
            <a:ext cx="41148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4800600" y="1499618"/>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3213462845"/>
      </p:ext>
    </p:extLst>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228600" y="268225"/>
            <a:ext cx="41148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3811197487"/>
      </p:ext>
    </p:extLst>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2781732249"/>
      </p:ext>
    </p:extLst>
  </p:cSld>
  <p:clrMapOvr>
    <a:masterClrMapping/>
  </p:clrMapOvr>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4273404392"/>
      </p:ext>
    </p:extLst>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dirty="0"/>
              <a:t>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342900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4287437944"/>
      </p:ext>
    </p:extLst>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Content Placeholder 7"/>
          <p:cNvSpPr>
            <a:spLocks noGrp="1"/>
          </p:cNvSpPr>
          <p:nvPr>
            <p:ph sz="quarter" idx="15"/>
          </p:nvPr>
        </p:nvSpPr>
        <p:spPr>
          <a:xfrm>
            <a:off x="6858000" y="0"/>
            <a:ext cx="2286000" cy="342900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3429000"/>
          </a:xfrm>
          <a:solidFill>
            <a:schemeClr val="tx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2"/>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0" y="-1"/>
            <a:ext cx="4571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4448330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F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072598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3429000"/>
            <a:ext cx="2285997" cy="3429000"/>
          </a:xfrm>
          <a:solidFill>
            <a:schemeClr val="accent4"/>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2286000" cy="342900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itle 5"/>
          <p:cNvSpPr>
            <a:spLocks noGrp="1"/>
          </p:cNvSpPr>
          <p:nvPr>
            <p:ph type="title"/>
          </p:nvPr>
        </p:nvSpPr>
        <p:spPr>
          <a:xfrm>
            <a:off x="0" y="-1"/>
            <a:ext cx="9143999" cy="342900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666504351"/>
      </p:ext>
    </p:extLst>
  </p:cSld>
  <p:clrMapOvr>
    <a:masterClrMapping/>
  </p:clrMapOvr>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469711"/>
      </p:ext>
    </p:extLst>
  </p:cSld>
  <p:clrMapOvr>
    <a:masterClrMapping/>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594583770"/>
      </p:ext>
    </p:extLst>
  </p:cSld>
  <p:clrMapOvr>
    <a:masterClrMapping/>
  </p:clrMapOvr>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68580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3571181866"/>
      </p:ext>
    </p:extLst>
  </p:cSld>
  <p:clrMapOvr>
    <a:masterClrMapping/>
  </p:clrMapOvr>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986468"/>
      </p:ext>
    </p:extLst>
  </p:cSld>
  <p:clrMapOvr>
    <a:masterClrMapping/>
  </p:clrMapOvr>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889001"/>
            <a:ext cx="6400800"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1639088"/>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8707592"/>
      </p:ext>
    </p:extLst>
  </p:cSld>
  <p:clrMapOvr>
    <a:masterClrMapping/>
  </p:clrMapOvr>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lvl1pPr>
              <a:defRPr/>
            </a:lvl1pPr>
          </a:lstStyle>
          <a:p>
            <a:r>
              <a:rPr lang="en-US" dirty="0"/>
              <a:t>Click icon to add picture</a:t>
            </a:r>
          </a:p>
        </p:txBody>
      </p:sp>
    </p:spTree>
    <p:extLst>
      <p:ext uri="{BB962C8B-B14F-4D97-AF65-F5344CB8AC3E}">
        <p14:creationId xmlns:p14="http://schemas.microsoft.com/office/powerpoint/2010/main" val="3778981302"/>
      </p:ext>
    </p:extLst>
  </p:cSld>
  <p:clrMapOvr>
    <a:masterClrMapping/>
  </p:clrMapOvr>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02080"/>
            <a:ext cx="4215008" cy="4608576"/>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058221"/>
      </p:ext>
    </p:extLst>
  </p:cSld>
  <p:clrMapOvr>
    <a:masterClrMapping/>
  </p:clrMapOvr>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300568"/>
            <a:ext cx="6400800" cy="6129867"/>
          </a:xfrm>
        </p:spPr>
        <p:txBody>
          <a:bodyPr/>
          <a:lstStyle>
            <a:lvl1pPr>
              <a:defRPr/>
            </a:lvl1pPr>
          </a:lstStyle>
          <a:p>
            <a:r>
              <a:rPr lang="en-US" dirty="0"/>
              <a:t>Click icon to add table</a:t>
            </a:r>
          </a:p>
        </p:txBody>
      </p:sp>
    </p:spTree>
    <p:extLst>
      <p:ext uri="{BB962C8B-B14F-4D97-AF65-F5344CB8AC3E}">
        <p14:creationId xmlns:p14="http://schemas.microsoft.com/office/powerpoint/2010/main" val="294972854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F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327675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Tree>
    <p:extLst>
      <p:ext uri="{BB962C8B-B14F-4D97-AF65-F5344CB8AC3E}">
        <p14:creationId xmlns:p14="http://schemas.microsoft.com/office/powerpoint/2010/main" val="1543752334"/>
      </p:ext>
    </p:extLst>
  </p:cSld>
  <p:clrMapOvr>
    <a:masterClrMapping/>
  </p:clrMapOvr>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811940"/>
      </p:ext>
    </p:extLst>
  </p:cSld>
  <p:clrMapOvr>
    <a:masterClrMapping/>
  </p:clrMapOvr>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p:txBody>
      </p:sp>
    </p:spTree>
    <p:extLst>
      <p:ext uri="{BB962C8B-B14F-4D97-AF65-F5344CB8AC3E}">
        <p14:creationId xmlns:p14="http://schemas.microsoft.com/office/powerpoint/2010/main" val="3107209431"/>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914868"/>
            <a:ext cx="1292094" cy="701463"/>
          </a:xfrm>
          <a:prstGeom prst="rect">
            <a:avLst/>
          </a:prstGeom>
        </p:spPr>
      </p:pic>
    </p:spTree>
    <p:extLst>
      <p:ext uri="{BB962C8B-B14F-4D97-AF65-F5344CB8AC3E}">
        <p14:creationId xmlns:p14="http://schemas.microsoft.com/office/powerpoint/2010/main" val="304344474"/>
      </p:ext>
    </p:extLst>
  </p:cSld>
  <p:clrMapOvr>
    <a:masterClrMapping/>
  </p:clrMapOvr>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6858000"/>
          </a:xfrm>
          <a:prstGeom prst="rect">
            <a:avLst/>
          </a:prstGeom>
          <a:solidFill>
            <a:srgbClr val="C9DEFF"/>
          </a:solidFill>
        </p:spPr>
        <p:txBody>
          <a:bodyPr wrap="square" lIns="0" tIns="0" rIns="0" bIns="0" rtlCol="0" anchor="ctr">
            <a:noAutofit/>
          </a:bodyPr>
          <a:lstStyle/>
          <a:p>
            <a:pPr algn="ctr"/>
            <a:endParaRPr lang="en-US" sz="1200" dirty="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Cloud &amp; AI / </a:t>
            </a:r>
            <a:r>
              <a:rPr lang="en-US" dirty="0">
                <a:solidFill>
                  <a:srgbClr val="000000"/>
                </a:solidFill>
              </a:rPr>
              <a:t>July 2018 / © 2018 IBM Corporation</a:t>
            </a:r>
          </a:p>
        </p:txBody>
      </p:sp>
      <p:sp>
        <p:nvSpPr>
          <p:cNvPr id="8" name="Title 1"/>
          <p:cNvSpPr>
            <a:spLocks noGrp="1"/>
          </p:cNvSpPr>
          <p:nvPr>
            <p:ph type="title" hasCustomPrompt="1"/>
          </p:nvPr>
        </p:nvSpPr>
        <p:spPr>
          <a:xfrm>
            <a:off x="228600" y="261395"/>
            <a:ext cx="1828800" cy="5988135"/>
          </a:xfrm>
        </p:spPr>
        <p:txBody>
          <a:bodyPr vert="horz" wrap="square" lIns="0" tIns="0" rIns="0" bIns="0" rtlCol="0" anchor="t" anchorCtr="0">
            <a:noAutofit/>
          </a:bodyPr>
          <a:lstStyle>
            <a:lvl1pPr>
              <a:defRPr lang="en-US" sz="28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8196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7204">
              <a:lnSpc>
                <a:spcPct val="90000"/>
              </a:lnSpc>
              <a:spcBef>
                <a:spcPts val="540"/>
              </a:spcBef>
              <a:buClr>
                <a:srgbClr val="1D3649"/>
              </a:buClr>
            </a:pPr>
            <a:endParaRPr lang="en-US" dirty="0">
              <a:solidFill>
                <a:srgbClr val="FFFFFF"/>
              </a:solidFill>
            </a:endParaRPr>
          </a:p>
        </p:txBody>
      </p:sp>
    </p:spTree>
    <p:extLst>
      <p:ext uri="{BB962C8B-B14F-4D97-AF65-F5344CB8AC3E}">
        <p14:creationId xmlns:p14="http://schemas.microsoft.com/office/powerpoint/2010/main" val="35186706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68580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Cloud &amp; AI / </a:t>
            </a:r>
            <a:r>
              <a:rPr lang="en-US" dirty="0">
                <a:solidFill>
                  <a:srgbClr val="000000"/>
                </a:solidFill>
              </a:rPr>
              <a:t>July 2018 / © 2018 IBM Corporation</a:t>
            </a:r>
          </a:p>
        </p:txBody>
      </p:sp>
      <p:sp>
        <p:nvSpPr>
          <p:cNvPr id="7" name="Title 1"/>
          <p:cNvSpPr>
            <a:spLocks noGrp="1"/>
          </p:cNvSpPr>
          <p:nvPr>
            <p:ph type="title" hasCustomPrompt="1"/>
          </p:nvPr>
        </p:nvSpPr>
        <p:spPr>
          <a:xfrm>
            <a:off x="228600" y="261395"/>
            <a:ext cx="1828800" cy="5988135"/>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9479495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457200" y="6325099"/>
            <a:ext cx="5562600" cy="230503"/>
          </a:xfrm>
          <a:prstGeom prst="rect">
            <a:avLst/>
          </a:prstGeom>
          <a:ln/>
        </p:spPr>
        <p:txBody>
          <a:bodyPr/>
          <a:lstStyle>
            <a:lvl1pPr>
              <a:defRPr/>
            </a:lvl1pPr>
          </a:lstStyle>
          <a:p>
            <a:pPr defTabSz="914388">
              <a:defRPr/>
            </a:pPr>
            <a:r>
              <a:rPr lang="en-US" sz="1800">
                <a:solidFill>
                  <a:srgbClr val="004266"/>
                </a:solidFill>
                <a:latin typeface="Arial"/>
                <a:ea typeface=""/>
                <a:cs typeface=""/>
              </a:rPr>
              <a:t>© 2014 International Business Machines Corporation</a:t>
            </a:r>
          </a:p>
        </p:txBody>
      </p:sp>
      <p:sp>
        <p:nvSpPr>
          <p:cNvPr id="4" name="Rectangle 6"/>
          <p:cNvSpPr>
            <a:spLocks noGrp="1" noChangeArrowheads="1"/>
          </p:cNvSpPr>
          <p:nvPr>
            <p:ph type="sldNum" sz="quarter" idx="11"/>
          </p:nvPr>
        </p:nvSpPr>
        <p:spPr>
          <a:xfrm>
            <a:off x="6553200" y="6325099"/>
            <a:ext cx="2133600" cy="230503"/>
          </a:xfrm>
          <a:prstGeom prst="rect">
            <a:avLst/>
          </a:prstGeom>
          <a:ln/>
        </p:spPr>
        <p:txBody>
          <a:bodyPr/>
          <a:lstStyle>
            <a:lvl1pPr>
              <a:defRPr/>
            </a:lvl1pPr>
          </a:lstStyle>
          <a:p>
            <a:pPr defTabSz="914388">
              <a:defRPr/>
            </a:pPr>
            <a:fld id="{B8B98973-C1FC-914A-BE79-1FB22C8F6BD2}" type="slidenum">
              <a:rPr lang="en-US" sz="1800" smtClean="0">
                <a:solidFill>
                  <a:srgbClr val="004266"/>
                </a:solidFill>
                <a:latin typeface="Arial"/>
                <a:ea typeface=""/>
                <a:cs typeface=""/>
              </a:rPr>
              <a:pPr defTabSz="914388">
                <a:defRPr/>
              </a:pPr>
              <a:t>‹#›</a:t>
            </a:fld>
            <a:endParaRPr lang="en-US" sz="1800">
              <a:solidFill>
                <a:srgbClr val="004266"/>
              </a:solidFill>
              <a:latin typeface="Arial"/>
              <a:ea typeface=""/>
              <a:cs typeface=""/>
            </a:endParaRPr>
          </a:p>
        </p:txBody>
      </p:sp>
    </p:spTree>
    <p:extLst>
      <p:ext uri="{BB962C8B-B14F-4D97-AF65-F5344CB8AC3E}">
        <p14:creationId xmlns:p14="http://schemas.microsoft.com/office/powerpoint/2010/main" val="19504959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en-US"/>
              <a:t>Cloud &amp; AI / </a:t>
            </a:r>
            <a:r>
              <a:rPr lang="en-US" dirty="0"/>
              <a:t>July 2018 / © 2018 IBM Corporation</a:t>
            </a:r>
          </a:p>
        </p:txBody>
      </p:sp>
      <p:sp>
        <p:nvSpPr>
          <p:cNvPr id="4" name="Title 3"/>
          <p:cNvSpPr>
            <a:spLocks noGrp="1"/>
          </p:cNvSpPr>
          <p:nvPr>
            <p:ph type="title"/>
          </p:nvPr>
        </p:nvSpPr>
        <p:spPr>
          <a:xfrm>
            <a:off x="228600" y="271709"/>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spTree>
    <p:extLst>
      <p:ext uri="{BB962C8B-B14F-4D97-AF65-F5344CB8AC3E}">
        <p14:creationId xmlns:p14="http://schemas.microsoft.com/office/powerpoint/2010/main" val="3725413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Cloud &amp; AI / </a:t>
            </a:r>
            <a:r>
              <a:rPr lang="en-US" dirty="0"/>
              <a:t>July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32573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theme" Target="../theme/theme4.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theme" Target="../theme/theme5.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theme" Target="../theme/theme6.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lvl="0"/>
            <a:r>
              <a:rPr lang="en-US" altLang="fr-FR"/>
              <a:t>Click to edit Master title style</a:t>
            </a:r>
          </a:p>
        </p:txBody>
      </p:sp>
      <p:sp>
        <p:nvSpPr>
          <p:cNvPr id="27651" name="Rectangle 3"/>
          <p:cNvSpPr>
            <a:spLocks noGrp="1" noChangeArrowheads="1"/>
          </p:cNvSpPr>
          <p:nvPr>
            <p:ph type="body" idx="1"/>
          </p:nvPr>
        </p:nvSpPr>
        <p:spPr bwMode="auto">
          <a:xfrm>
            <a:off x="266700" y="1873250"/>
            <a:ext cx="854233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p:txBody>
      </p:sp>
      <p:sp>
        <p:nvSpPr>
          <p:cNvPr id="15" name="Rectangle 6"/>
          <p:cNvSpPr>
            <a:spLocks noChangeArrowheads="1"/>
          </p:cNvSpPr>
          <p:nvPr/>
        </p:nvSpPr>
        <p:spPr bwMode="black">
          <a:xfrm>
            <a:off x="5934075" y="6481763"/>
            <a:ext cx="3054350" cy="231475"/>
          </a:xfrm>
          <a:prstGeom prst="rect">
            <a:avLst/>
          </a:prstGeom>
          <a:noFill/>
          <a:ln w="9525">
            <a:noFill/>
            <a:miter lim="800000"/>
            <a:headEnd/>
            <a:tailEnd/>
          </a:ln>
          <a:effectLst/>
        </p:spPr>
        <p:txBody>
          <a:bodyPr lIns="92075" tIns="46038" rIns="92075" bIns="4603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r>
              <a:rPr lang="en-US" altLang="fr-FR" sz="900" dirty="0"/>
              <a:t>2018</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fld id="{C20FB161-4EA8-49C7-99C6-C6E2F80A94B6}" type="slidenum">
              <a:rPr lang="en-US" altLang="fr-FR" sz="1000"/>
              <a:pPr/>
              <a:t>‹#›</a:t>
            </a:fld>
            <a:endParaRPr lang="en-US" altLang="fr-FR" sz="1000" dirty="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759" r:id="rId12"/>
    <p:sldLayoutId id="2147483760" r:id="rId13"/>
  </p:sldLayoutIdLst>
  <p:hf sldNum="0" hdr="0" ftr="0" dt="0"/>
  <p:txStyles>
    <p:titleStyle>
      <a:lvl1pPr algn="l" rtl="0" fontAlgn="base">
        <a:spcBef>
          <a:spcPct val="0"/>
        </a:spcBef>
        <a:spcAft>
          <a:spcPct val="0"/>
        </a:spcAft>
        <a:defRPr sz="2200">
          <a:solidFill>
            <a:schemeClr val="tx1"/>
          </a:solidFill>
          <a:latin typeface="+mj-lt"/>
          <a:ea typeface="+mj-ea"/>
          <a:cs typeface="+mj-cs"/>
        </a:defRPr>
      </a:lvl1pPr>
      <a:lvl2pPr algn="l" rtl="0" fontAlgn="base">
        <a:spcBef>
          <a:spcPct val="0"/>
        </a:spcBef>
        <a:spcAft>
          <a:spcPct val="0"/>
        </a:spcAft>
        <a:defRPr sz="2200">
          <a:solidFill>
            <a:schemeClr val="tx1"/>
          </a:solidFill>
          <a:latin typeface="Arial" charset="0"/>
        </a:defRPr>
      </a:lvl2pPr>
      <a:lvl3pPr algn="l" rtl="0" fontAlgn="base">
        <a:spcBef>
          <a:spcPct val="0"/>
        </a:spcBef>
        <a:spcAft>
          <a:spcPct val="0"/>
        </a:spcAft>
        <a:defRPr sz="2200">
          <a:solidFill>
            <a:schemeClr val="tx1"/>
          </a:solidFill>
          <a:latin typeface="Arial" charset="0"/>
        </a:defRPr>
      </a:lvl3pPr>
      <a:lvl4pPr algn="l" rtl="0" fontAlgn="base">
        <a:spcBef>
          <a:spcPct val="0"/>
        </a:spcBef>
        <a:spcAft>
          <a:spcPct val="0"/>
        </a:spcAft>
        <a:defRPr sz="2200">
          <a:solidFill>
            <a:schemeClr val="tx1"/>
          </a:solidFill>
          <a:latin typeface="Arial" charset="0"/>
        </a:defRPr>
      </a:lvl4pPr>
      <a:lvl5pPr algn="l" rtl="0" fontAlgn="base">
        <a:spcBef>
          <a:spcPct val="0"/>
        </a:spcBef>
        <a:spcAft>
          <a:spcPct val="0"/>
        </a:spcAft>
        <a:defRPr sz="2200">
          <a:solidFill>
            <a:schemeClr val="tx1"/>
          </a:solidFill>
          <a:latin typeface="Arial" charset="0"/>
        </a:defRPr>
      </a:lvl5pPr>
      <a:lvl6pPr marL="457200" algn="l" rtl="0" fontAlgn="base">
        <a:spcBef>
          <a:spcPct val="0"/>
        </a:spcBef>
        <a:spcAft>
          <a:spcPct val="0"/>
        </a:spcAft>
        <a:defRPr sz="2200">
          <a:solidFill>
            <a:schemeClr val="tx1"/>
          </a:solidFill>
          <a:latin typeface="Arial" charset="0"/>
        </a:defRPr>
      </a:lvl6pPr>
      <a:lvl7pPr marL="914400" algn="l" rtl="0" fontAlgn="base">
        <a:spcBef>
          <a:spcPct val="0"/>
        </a:spcBef>
        <a:spcAft>
          <a:spcPct val="0"/>
        </a:spcAft>
        <a:defRPr sz="2200">
          <a:solidFill>
            <a:schemeClr val="tx1"/>
          </a:solidFill>
          <a:latin typeface="Arial" charset="0"/>
        </a:defRPr>
      </a:lvl7pPr>
      <a:lvl8pPr marL="1371600" algn="l" rtl="0" fontAlgn="base">
        <a:spcBef>
          <a:spcPct val="0"/>
        </a:spcBef>
        <a:spcAft>
          <a:spcPct val="0"/>
        </a:spcAft>
        <a:defRPr sz="2200">
          <a:solidFill>
            <a:schemeClr val="tx1"/>
          </a:solidFill>
          <a:latin typeface="Arial" charset="0"/>
        </a:defRPr>
      </a:lvl8pPr>
      <a:lvl9pPr marL="1828800" algn="l" rtl="0" fontAlgn="base">
        <a:spcBef>
          <a:spcPct val="0"/>
        </a:spcBef>
        <a:spcAft>
          <a:spcPct val="0"/>
        </a:spcAft>
        <a:defRPr sz="2200">
          <a:solidFill>
            <a:schemeClr val="tx1"/>
          </a:solidFill>
          <a:latin typeface="Arial" charset="0"/>
        </a:defRPr>
      </a:lvl9pPr>
    </p:titleStyle>
    <p:bodyStyle>
      <a:lvl1pPr marL="176213" indent="-176213" algn="l" rtl="0" fontAlgn="base">
        <a:spcBef>
          <a:spcPct val="20000"/>
        </a:spcBef>
        <a:spcAft>
          <a:spcPct val="0"/>
        </a:spcAft>
        <a:buClr>
          <a:schemeClr val="tx1"/>
        </a:buClr>
        <a:buFont typeface="Wingdings" pitchFamily="2" charset="2"/>
        <a:buChar char="§"/>
        <a:defRPr sz="1600">
          <a:solidFill>
            <a:srgbClr val="000000"/>
          </a:solidFill>
          <a:latin typeface="+mn-lt"/>
          <a:ea typeface="+mn-ea"/>
          <a:cs typeface="+mn-cs"/>
        </a:defRPr>
      </a:lvl1pPr>
      <a:lvl2pPr marL="515938" indent="-225425" algn="l" rtl="0" fontAlgn="base">
        <a:spcBef>
          <a:spcPct val="20000"/>
        </a:spcBef>
        <a:spcAft>
          <a:spcPct val="0"/>
        </a:spcAft>
        <a:buClr>
          <a:schemeClr val="tx1"/>
        </a:buClr>
        <a:buFont typeface="Symbol" pitchFamily="18" charset="2"/>
        <a:buChar char="-"/>
        <a:defRPr sz="1600">
          <a:solidFill>
            <a:schemeClr val="tx1"/>
          </a:solidFill>
          <a:latin typeface="+mn-lt"/>
        </a:defRPr>
      </a:lvl2pPr>
      <a:lvl3pPr marL="804863" indent="-171450" algn="l" rtl="0" fontAlgn="base">
        <a:spcBef>
          <a:spcPct val="20000"/>
        </a:spcBef>
        <a:spcAft>
          <a:spcPct val="0"/>
        </a:spcAft>
        <a:buClr>
          <a:schemeClr val="tx1"/>
        </a:buClr>
        <a:buChar char="•"/>
        <a:defRPr sz="1600">
          <a:solidFill>
            <a:schemeClr val="tx1"/>
          </a:solidFill>
          <a:latin typeface="+mn-lt"/>
        </a:defRPr>
      </a:lvl3pPr>
      <a:lvl4pPr marL="1430338" indent="-176213" algn="l" rtl="0" fontAlgn="base">
        <a:spcBef>
          <a:spcPct val="20000"/>
        </a:spcBef>
        <a:spcAft>
          <a:spcPct val="0"/>
        </a:spcAft>
        <a:buClr>
          <a:schemeClr val="tx1"/>
        </a:buClr>
        <a:buChar char="•"/>
        <a:defRPr sz="1400">
          <a:solidFill>
            <a:schemeClr val="tx1"/>
          </a:solidFill>
          <a:latin typeface="+mn-lt"/>
        </a:defRPr>
      </a:lvl4pPr>
      <a:lvl5pPr marL="1719263" indent="-7938" algn="l" rtl="0" fontAlgn="base">
        <a:spcBef>
          <a:spcPct val="20000"/>
        </a:spcBef>
        <a:spcAft>
          <a:spcPct val="0"/>
        </a:spcAft>
        <a:buClr>
          <a:schemeClr val="tx1"/>
        </a:buClr>
        <a:defRPr sz="1200">
          <a:solidFill>
            <a:schemeClr val="tx1"/>
          </a:solidFill>
          <a:latin typeface="+mn-lt"/>
        </a:defRPr>
      </a:lvl5pPr>
      <a:lvl6pPr marL="2176463" indent="-7938" algn="l" rtl="0" fontAlgn="base">
        <a:spcBef>
          <a:spcPct val="20000"/>
        </a:spcBef>
        <a:spcAft>
          <a:spcPct val="0"/>
        </a:spcAft>
        <a:buClr>
          <a:schemeClr val="tx1"/>
        </a:buClr>
        <a:defRPr sz="1200">
          <a:solidFill>
            <a:schemeClr val="tx1"/>
          </a:solidFill>
          <a:latin typeface="+mn-lt"/>
        </a:defRPr>
      </a:lvl6pPr>
      <a:lvl7pPr marL="2633663" indent="-7938" algn="l" rtl="0" fontAlgn="base">
        <a:spcBef>
          <a:spcPct val="20000"/>
        </a:spcBef>
        <a:spcAft>
          <a:spcPct val="0"/>
        </a:spcAft>
        <a:buClr>
          <a:schemeClr val="tx1"/>
        </a:buClr>
        <a:defRPr sz="1200">
          <a:solidFill>
            <a:schemeClr val="tx1"/>
          </a:solidFill>
          <a:latin typeface="+mn-lt"/>
        </a:defRPr>
      </a:lvl7pPr>
      <a:lvl8pPr marL="3090863" indent="-7938" algn="l" rtl="0" fontAlgn="base">
        <a:spcBef>
          <a:spcPct val="20000"/>
        </a:spcBef>
        <a:spcAft>
          <a:spcPct val="0"/>
        </a:spcAft>
        <a:buClr>
          <a:schemeClr val="tx1"/>
        </a:buClr>
        <a:defRPr sz="1200">
          <a:solidFill>
            <a:schemeClr val="tx1"/>
          </a:solidFill>
          <a:latin typeface="+mn-lt"/>
        </a:defRPr>
      </a:lvl8pPr>
      <a:lvl9pPr marL="3548063" indent="-7938" algn="l" rtl="0" fontAlgn="base">
        <a:spcBef>
          <a:spcPct val="20000"/>
        </a:spcBef>
        <a:spcAft>
          <a:spcPct val="0"/>
        </a:spcAft>
        <a:buClr>
          <a:schemeClr val="tx1"/>
        </a:buCl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Title Text"/>
          <p:cNvSpPr txBox="1">
            <a:spLocks noGrp="1"/>
          </p:cNvSpPr>
          <p:nvPr>
            <p:ph type="title"/>
          </p:nvPr>
        </p:nvSpPr>
        <p:spPr>
          <a:xfrm>
            <a:off x="182630" y="146467"/>
            <a:ext cx="8866121" cy="687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p>
            <a:r>
              <a:rPr dirty="0"/>
              <a:t>Title Text</a:t>
            </a:r>
          </a:p>
        </p:txBody>
      </p:sp>
      <p:sp>
        <p:nvSpPr>
          <p:cNvPr id="12" name="Slide Number Placeholder 11"/>
          <p:cNvSpPr>
            <a:spLocks noGrp="1"/>
          </p:cNvSpPr>
          <p:nvPr>
            <p:ph type="sldNum" sz="quarter" idx="4"/>
          </p:nvPr>
        </p:nvSpPr>
        <p:spPr>
          <a:xfrm>
            <a:off x="39186" y="6446053"/>
            <a:ext cx="336041" cy="365125"/>
          </a:xfrm>
          <a:prstGeom prst="rect">
            <a:avLst/>
          </a:prstGeom>
        </p:spPr>
        <p:txBody>
          <a:bodyPr vert="horz" lIns="91440" tIns="45720" rIns="91440" bIns="45720" rtlCol="0" anchor="ctr"/>
          <a:lstStyle>
            <a:lvl1pPr algn="ctr">
              <a:defRPr sz="900" b="1">
                <a:solidFill>
                  <a:schemeClr val="accent4"/>
                </a:solidFill>
              </a:defRPr>
            </a:lvl1pPr>
          </a:lstStyle>
          <a:p>
            <a:fld id="{1C751A25-8E68-724D-AE45-79DE399DFE0E}" type="slidenum">
              <a:rPr lang="en-US" smtClean="0"/>
              <a:pPr/>
              <a:t>‹#›</a:t>
            </a:fld>
            <a:endParaRPr lang="en-US"/>
          </a:p>
        </p:txBody>
      </p:sp>
    </p:spTree>
    <p:extLst>
      <p:ext uri="{BB962C8B-B14F-4D97-AF65-F5344CB8AC3E}">
        <p14:creationId xmlns:p14="http://schemas.microsoft.com/office/powerpoint/2010/main" val="2843635581"/>
      </p:ext>
    </p:extLst>
  </p:cSld>
  <p:clrMap bg1="lt1" tx1="dk1" bg2="lt2" tx2="dk2" accent1="accent1" accent2="accent2" accent3="accent3" accent4="accent4" accent5="accent5" accent6="accent6" hlink="hlink" folHlink="folHlink"/>
  <p:sldLayoutIdLst>
    <p:sldLayoutId id="2147483708"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ransition spd="med"/>
  <p:hf sldNum="0" hdr="0" ftr="0" dt="0"/>
  <p:txStyles>
    <p:titleStyle>
      <a:lvl1pPr marL="0" marR="0" indent="0" algn="l" defTabSz="309563" latinLnBrk="0">
        <a:lnSpc>
          <a:spcPct val="100000"/>
        </a:lnSpc>
        <a:spcBef>
          <a:spcPts val="0"/>
        </a:spcBef>
        <a:spcAft>
          <a:spcPts val="0"/>
        </a:spcAft>
        <a:buClrTx/>
        <a:buSzTx/>
        <a:buFontTx/>
        <a:buNone/>
        <a:tabLst/>
        <a:defRPr sz="2400" b="1" i="0" u="none" strike="noStrike" cap="none" spc="0" baseline="0">
          <a:ln>
            <a:noFill/>
          </a:ln>
          <a:solidFill>
            <a:schemeClr val="bg1"/>
          </a:solidFill>
          <a:uFillTx/>
          <a:latin typeface="Arial" charset="0"/>
          <a:ea typeface="Arial" charset="0"/>
          <a:cs typeface="Arial" charset="0"/>
          <a:sym typeface="Helvetica"/>
        </a:defRPr>
      </a:lvl1pPr>
      <a:lvl2pPr marL="0" marR="0" indent="1714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2pPr>
      <a:lvl3pPr marL="0" marR="0" indent="3429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3pPr>
      <a:lvl4pPr marL="0" marR="0" indent="5143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4pPr>
      <a:lvl5pPr marL="0" marR="0" indent="6858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5pPr>
      <a:lvl6pPr marL="0" marR="0" indent="8572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6pPr>
      <a:lvl7pPr marL="0" marR="0" indent="10287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7pPr>
      <a:lvl8pPr marL="0" marR="0" indent="120015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8pPr>
      <a:lvl9pPr marL="0" marR="0" indent="1371600" algn="l" defTabSz="309563" latinLnBrk="0">
        <a:lnSpc>
          <a:spcPct val="100000"/>
        </a:lnSpc>
        <a:spcBef>
          <a:spcPts val="0"/>
        </a:spcBef>
        <a:spcAft>
          <a:spcPts val="0"/>
        </a:spcAft>
        <a:buClrTx/>
        <a:buSzTx/>
        <a:buFontTx/>
        <a:buNone/>
        <a:tabLst/>
        <a:defRPr sz="3900" b="1" i="0" u="none" strike="noStrike" cap="none" spc="0" baseline="0">
          <a:ln>
            <a:noFill/>
          </a:ln>
          <a:solidFill>
            <a:srgbClr val="79C6FF"/>
          </a:solidFill>
          <a:uFillTx/>
          <a:latin typeface="+mj-lt"/>
          <a:ea typeface="+mj-ea"/>
          <a:cs typeface="+mj-cs"/>
          <a:sym typeface="Helvetica"/>
        </a:defRPr>
      </a:lvl9pPr>
    </p:titleStyle>
    <p:bodyStyle>
      <a:lvl1pPr marL="132160" marR="0" indent="-132160" algn="l" defTabSz="685800" rtl="0" eaLnBrk="1" fontAlgn="base" latinLnBrk="0" hangingPunct="1">
        <a:lnSpc>
          <a:spcPct val="100000"/>
        </a:lnSpc>
        <a:spcBef>
          <a:spcPct val="20000"/>
        </a:spcBef>
        <a:spcAft>
          <a:spcPct val="0"/>
        </a:spcAft>
        <a:buClr>
          <a:srgbClr val="000000"/>
        </a:buClr>
        <a:buSzTx/>
        <a:buFont typeface="Wingdings" charset="0"/>
        <a:buChar char="§"/>
        <a:tabLst/>
        <a:defRPr sz="1350" b="0" i="0" u="none" strike="noStrike" cap="none" spc="0" baseline="0">
          <a:ln>
            <a:noFill/>
          </a:ln>
          <a:solidFill>
            <a:schemeClr val="accent3"/>
          </a:solidFill>
          <a:uFillTx/>
          <a:latin typeface="Arial" charset="0"/>
          <a:ea typeface="Arial" charset="0"/>
          <a:cs typeface="Arial" charset="0"/>
          <a:sym typeface="Helvetica Light"/>
        </a:defRPr>
      </a:lvl1pPr>
      <a:lvl2pPr marL="386954" marR="0" indent="-169069" algn="l" defTabSz="685800" rtl="0" eaLnBrk="1" fontAlgn="base" latinLnBrk="0" hangingPunct="1">
        <a:lnSpc>
          <a:spcPct val="100000"/>
        </a:lnSpc>
        <a:spcBef>
          <a:spcPct val="20000"/>
        </a:spcBef>
        <a:spcAft>
          <a:spcPct val="0"/>
        </a:spcAft>
        <a:buClr>
          <a:srgbClr val="000000"/>
        </a:buClr>
        <a:buSzTx/>
        <a:buFont typeface="Symbol" charset="0"/>
        <a:buChar char="-"/>
        <a:tabLst/>
        <a:defRPr sz="1200" b="0" i="0" u="none" strike="noStrike" cap="none" spc="0" baseline="0">
          <a:ln>
            <a:noFill/>
          </a:ln>
          <a:solidFill>
            <a:srgbClr val="E4E1E4"/>
          </a:solidFill>
          <a:uFillTx/>
          <a:latin typeface="Helvetica Light"/>
          <a:ea typeface="Helvetica Light"/>
          <a:cs typeface="Helvetica Light"/>
          <a:sym typeface="Helvetica Light"/>
        </a:defRPr>
      </a:lvl2pPr>
      <a:lvl3pPr marL="603647" marR="0" indent="-128588" algn="l" defTabSz="685800" rtl="0" eaLnBrk="1" fontAlgn="base" latinLnBrk="0" hangingPunct="1">
        <a:lnSpc>
          <a:spcPct val="100000"/>
        </a:lnSpc>
        <a:spcBef>
          <a:spcPct val="20000"/>
        </a:spcBef>
        <a:spcAft>
          <a:spcPct val="0"/>
        </a:spcAft>
        <a:buClr>
          <a:srgbClr val="000000"/>
        </a:buClr>
        <a:buSzTx/>
        <a:buFontTx/>
        <a:buChar char="•"/>
        <a:tabLst/>
        <a:defRPr sz="1200" b="0" i="0" u="none" strike="noStrike" cap="none" spc="0" baseline="0">
          <a:ln>
            <a:noFill/>
          </a:ln>
          <a:solidFill>
            <a:srgbClr val="E4E1E4"/>
          </a:solidFill>
          <a:uFillTx/>
          <a:latin typeface="Helvetica Light"/>
          <a:ea typeface="Helvetica Light"/>
          <a:cs typeface="Helvetica Light"/>
          <a:sym typeface="Helvetica Light"/>
        </a:defRPr>
      </a:lvl3pPr>
      <a:lvl4pPr marL="1428750" marR="0" indent="0" algn="l" defTabSz="309563" latinLnBrk="0">
        <a:lnSpc>
          <a:spcPct val="100000"/>
        </a:lnSpc>
        <a:spcBef>
          <a:spcPts val="1950"/>
        </a:spcBef>
        <a:spcAft>
          <a:spcPts val="0"/>
        </a:spcAft>
        <a:buClrTx/>
        <a:buSzPct val="75000"/>
        <a:buFontTx/>
        <a:buNone/>
        <a:tabLst/>
        <a:defRPr sz="1200" b="0" i="0" u="none" strike="noStrike" cap="none" spc="0" baseline="0">
          <a:ln>
            <a:noFill/>
          </a:ln>
          <a:solidFill>
            <a:schemeClr val="bg1"/>
          </a:solidFill>
          <a:uFillTx/>
          <a:latin typeface="Helvetica Light"/>
          <a:ea typeface="Helvetica Light"/>
          <a:cs typeface="Helvetica Light"/>
          <a:sym typeface="Helvetica Light"/>
        </a:defRPr>
      </a:lvl4pPr>
      <a:lvl5pPr marL="1905000" marR="0" indent="0" algn="l" defTabSz="309563" latinLnBrk="0">
        <a:lnSpc>
          <a:spcPct val="100000"/>
        </a:lnSpc>
        <a:spcBef>
          <a:spcPts val="1950"/>
        </a:spcBef>
        <a:spcAft>
          <a:spcPts val="0"/>
        </a:spcAft>
        <a:buClrTx/>
        <a:buSzPct val="75000"/>
        <a:buFontTx/>
        <a:buNone/>
        <a:tabLst/>
        <a:defRPr sz="1200" b="0" i="0" u="none" strike="noStrike" cap="none" spc="0" baseline="0">
          <a:ln>
            <a:noFill/>
          </a:ln>
          <a:solidFill>
            <a:schemeClr val="bg1"/>
          </a:solidFill>
          <a:uFillTx/>
          <a:latin typeface="Helvetica Light"/>
          <a:ea typeface="Helvetica Light"/>
          <a:cs typeface="Helvetica Light"/>
          <a:sym typeface="Helvetica Light"/>
        </a:defRPr>
      </a:lvl5pPr>
      <a:lvl6pPr marL="2527788" marR="0" indent="-146538" algn="l" defTabSz="309563"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6pPr>
      <a:lvl7pPr marL="3004038" marR="0" indent="-146538" algn="l" defTabSz="309563"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7pPr>
      <a:lvl8pPr marL="3480288" marR="0" indent="-146538" algn="l" defTabSz="309563"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8pPr>
      <a:lvl9pPr marL="3956538" marR="0" indent="-146538" algn="l" defTabSz="309563"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9pPr>
    </p:bodyStyle>
    <p:otherStyle>
      <a:lvl1pPr marL="0" marR="0" indent="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1pPr>
      <a:lvl2pPr marL="0" marR="0" indent="17145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2pPr>
      <a:lvl3pPr marL="0" marR="0" indent="34290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3pPr>
      <a:lvl4pPr marL="0" marR="0" indent="51435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4pPr>
      <a:lvl5pPr marL="0" marR="0" indent="68580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5pPr>
      <a:lvl6pPr marL="0" marR="0" indent="85725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6pPr>
      <a:lvl7pPr marL="0" marR="0" indent="102870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7pPr>
      <a:lvl8pPr marL="0" marR="0" indent="120015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8pPr>
      <a:lvl9pPr marL="0" marR="0" indent="1371600" algn="ctr" defTabSz="309563"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9668"/>
            <a:ext cx="210312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229668"/>
            <a:ext cx="2105840"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7107556" y="6291072"/>
            <a:ext cx="1809432" cy="268224"/>
          </a:xfrm>
          <a:prstGeom prst="rect">
            <a:avLst/>
          </a:prstGeom>
        </p:spPr>
        <p:txBody>
          <a:bodyPr vert="horz" lIns="0" tIns="0" rIns="0" bIns="0" rtlCol="0" anchor="b" anchorCtr="0"/>
          <a:lstStyle>
            <a:lvl1pPr algn="r">
              <a:defRPr sz="500" b="0" i="0">
                <a:solidFill>
                  <a:srgbClr val="FFFFFF"/>
                </a:solidFill>
                <a:latin typeface="Arial" charset="0"/>
                <a:cs typeface="Arial" charset="0"/>
              </a:defRPr>
            </a:lvl1pPr>
          </a:lstStyle>
          <a:p>
            <a:pPr defTabSz="457200" fontAlgn="auto">
              <a:spcBef>
                <a:spcPts val="0"/>
              </a:spcBef>
              <a:spcAft>
                <a:spcPts val="0"/>
              </a:spcAft>
            </a:pPr>
            <a:endParaRPr lang="en-US" dirty="0"/>
          </a:p>
        </p:txBody>
      </p:sp>
      <p:sp>
        <p:nvSpPr>
          <p:cNvPr id="5" name="Footer Placeholder 4"/>
          <p:cNvSpPr>
            <a:spLocks noGrp="1"/>
          </p:cNvSpPr>
          <p:nvPr>
            <p:ph type="ftr" sz="quarter" idx="3"/>
          </p:nvPr>
        </p:nvSpPr>
        <p:spPr>
          <a:xfrm>
            <a:off x="603504" y="6291072"/>
            <a:ext cx="2895600" cy="268224"/>
          </a:xfrm>
          <a:prstGeom prst="rect">
            <a:avLst/>
          </a:prstGeom>
        </p:spPr>
        <p:txBody>
          <a:bodyPr vert="horz" lIns="0" tIns="0" rIns="0" bIns="0" rtlCol="0" anchor="b" anchorCtr="0"/>
          <a:lstStyle>
            <a:lvl1pPr algn="l">
              <a:defRPr sz="500" b="0" i="0">
                <a:solidFill>
                  <a:srgbClr val="FFFFFF"/>
                </a:solidFill>
                <a:latin typeface="Arial" charset="0"/>
                <a:cs typeface="Arial" charset="0"/>
              </a:defRPr>
            </a:lvl1pPr>
          </a:lstStyle>
          <a:p>
            <a:pPr defTabSz="457200" fontAlgn="auto">
              <a:spcBef>
                <a:spcPts val="0"/>
              </a:spcBef>
              <a:spcAft>
                <a:spcPts val="0"/>
              </a:spcAft>
            </a:pPr>
            <a:endParaRPr lang="en-US" dirty="0"/>
          </a:p>
        </p:txBody>
      </p:sp>
      <p:sp>
        <p:nvSpPr>
          <p:cNvPr id="6" name="Slide Number Placeholder 5"/>
          <p:cNvSpPr>
            <a:spLocks noGrp="1"/>
          </p:cNvSpPr>
          <p:nvPr>
            <p:ph type="sldNum" sz="quarter" idx="4"/>
          </p:nvPr>
        </p:nvSpPr>
        <p:spPr>
          <a:xfrm>
            <a:off x="230188" y="6291072"/>
            <a:ext cx="210312" cy="268224"/>
          </a:xfrm>
          <a:prstGeom prst="rect">
            <a:avLst/>
          </a:prstGeom>
        </p:spPr>
        <p:txBody>
          <a:bodyPr vert="horz" lIns="0" tIns="0" rIns="0" bIns="0" rtlCol="0" anchor="b" anchorCtr="0"/>
          <a:lstStyle>
            <a:lvl1pPr algn="l">
              <a:defRPr sz="500" b="0" i="0">
                <a:solidFill>
                  <a:srgbClr val="FFFFFF"/>
                </a:solidFill>
                <a:latin typeface="Arial" charset="0"/>
                <a:cs typeface="Arial" charset="0"/>
              </a:defRPr>
            </a:lvl1pPr>
          </a:lstStyle>
          <a:p>
            <a:pPr defTabSz="457200" fontAlgn="auto">
              <a:spcBef>
                <a:spcPts val="0"/>
              </a:spcBef>
              <a:spcAft>
                <a:spcPts val="0"/>
              </a:spcAft>
            </a:pPr>
            <a:fld id="{E4DBDE34-E9B5-E04F-B662-69720E4BCB53}" type="slidenum">
              <a:rPr lang="en-US" smtClean="0"/>
              <a:pPr defTabSz="457200" fontAlgn="auto">
                <a:spcBef>
                  <a:spcPts val="0"/>
                </a:spcBef>
                <a:spcAft>
                  <a:spcPts val="0"/>
                </a:spcAft>
              </a:pPr>
              <a:t>‹#›</a:t>
            </a:fld>
            <a:endParaRPr lang="en-US" dirty="0"/>
          </a:p>
        </p:txBody>
      </p:sp>
    </p:spTree>
    <p:extLst>
      <p:ext uri="{BB962C8B-B14F-4D97-AF65-F5344CB8AC3E}">
        <p14:creationId xmlns:p14="http://schemas.microsoft.com/office/powerpoint/2010/main" val="570748671"/>
      </p:ext>
    </p:extLst>
  </p:cSld>
  <p:clrMap bg1="lt1" tx1="dk1" bg2="lt2" tx2="dk2" accent1="accent1" accent2="accent2" accent3="accent3" accent4="accent4" accent5="accent5" accent6="accent6" hlink="hlink" folHlink="folHlink"/>
  <p:sldLayoutIdLst>
    <p:sldLayoutId id="2147483729"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5" r:id="rId25"/>
    <p:sldLayoutId id="2147483756" r:id="rId26"/>
    <p:sldLayoutId id="2147483758" r:id="rId27"/>
  </p:sldLayoutIdLst>
  <p:hf sldNum="0" hdr="0" ftr="0" dt="0"/>
  <p:txStyles>
    <p:titleStyle>
      <a:lvl1pPr algn="l" defTabSz="457200" rtl="0" eaLnBrk="1" latinLnBrk="0" hangingPunct="1">
        <a:lnSpc>
          <a:spcPct val="100000"/>
        </a:lnSpc>
        <a:spcBef>
          <a:spcPct val="0"/>
        </a:spcBef>
        <a:buNone/>
        <a:defRPr sz="2000" b="0" i="0" kern="1200">
          <a:solidFill>
            <a:srgbClr val="FFFFFF"/>
          </a:solidFill>
          <a:latin typeface="Arial" charset="0"/>
          <a:ea typeface="+mj-ea"/>
          <a:cs typeface="Arial" charset="0"/>
        </a:defRPr>
      </a:lvl1pPr>
    </p:titleStyle>
    <p:bodyStyle>
      <a:lvl1pPr marL="0" indent="0" algn="l" defTabSz="457200" rtl="0" eaLnBrk="1" latinLnBrk="0" hangingPunct="1">
        <a:spcBef>
          <a:spcPts val="1500"/>
        </a:spcBef>
        <a:buFont typeface="Arial"/>
        <a:buNone/>
        <a:defRPr sz="2000" b="0" i="0" kern="1200">
          <a:solidFill>
            <a:srgbClr val="FFFFFF"/>
          </a:solidFill>
          <a:latin typeface="Arial" charset="0"/>
          <a:ea typeface="+mn-ea"/>
          <a:cs typeface="Arial" charset="0"/>
        </a:defRPr>
      </a:lvl1pPr>
      <a:lvl2pPr marL="173038" indent="-173038" algn="l" defTabSz="457200" rtl="0" eaLnBrk="1" latinLnBrk="0" hangingPunct="1">
        <a:spcBef>
          <a:spcPct val="20000"/>
        </a:spcBef>
        <a:buFont typeface="Arial"/>
        <a:buChar char="–"/>
        <a:defRPr sz="2000" b="0" i="0" kern="1200">
          <a:solidFill>
            <a:srgbClr val="FFFFFF"/>
          </a:solidFill>
          <a:latin typeface="Arial" charset="0"/>
          <a:ea typeface="+mn-ea"/>
          <a:cs typeface="Arial" charset="0"/>
        </a:defRPr>
      </a:lvl2pPr>
      <a:lvl3pPr marL="396875" indent="-173038" algn="l" defTabSz="457200" rtl="0" eaLnBrk="1" latinLnBrk="0" hangingPunct="1">
        <a:spcBef>
          <a:spcPct val="20000"/>
        </a:spcBef>
        <a:buFont typeface="Arial"/>
        <a:buChar char="•"/>
        <a:defRPr sz="2000" b="0" i="0" kern="1200">
          <a:solidFill>
            <a:srgbClr val="FFFFFF"/>
          </a:solidFill>
          <a:latin typeface="Arial" charset="0"/>
          <a:ea typeface="+mn-ea"/>
          <a:cs typeface="Arial" charset="0"/>
        </a:defRPr>
      </a:lvl3pPr>
      <a:lvl4pPr marL="625475" indent="-168275" algn="l" defTabSz="457200" rtl="0" eaLnBrk="1" latinLnBrk="0" hangingPunct="1">
        <a:spcBef>
          <a:spcPct val="20000"/>
        </a:spcBef>
        <a:buFont typeface="Arial"/>
        <a:buChar char="–"/>
        <a:defRPr sz="2000" b="0" i="0" kern="1200">
          <a:solidFill>
            <a:srgbClr val="FFFFFF"/>
          </a:solidFill>
          <a:latin typeface="Arial" charset="0"/>
          <a:ea typeface="+mn-ea"/>
          <a:cs typeface="Arial" charset="0"/>
        </a:defRPr>
      </a:lvl4pPr>
      <a:lvl5pPr marL="803275" indent="-173038" algn="l" defTabSz="457200" rtl="0" eaLnBrk="1" latinLnBrk="0" hangingPunct="1">
        <a:spcBef>
          <a:spcPct val="20000"/>
        </a:spcBef>
        <a:buFont typeface="Arial"/>
        <a:buChar char="»"/>
        <a:defRPr sz="2000" b="0" i="0" kern="1200">
          <a:solidFill>
            <a:srgbClr val="FFFFFF"/>
          </a:solidFill>
          <a:latin typeface="Arial" charset="0"/>
          <a:ea typeface="+mn-ea"/>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IBM Plex Sans" panose="020B0503050203000203" pitchFamily="34" charset="0"/>
                <a:cs typeface="Arial" charset="0"/>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Tree>
    <p:extLst>
      <p:ext uri="{BB962C8B-B14F-4D97-AF65-F5344CB8AC3E}">
        <p14:creationId xmlns:p14="http://schemas.microsoft.com/office/powerpoint/2010/main" val="243446488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Accelerate digital transformation </a:t>
            </a:r>
            <a:r>
              <a:rPr lang="en-US"/>
              <a:t>with Cloud &amp; AI / </a:t>
            </a:r>
            <a:r>
              <a:rPr lang="en-US" dirty="0"/>
              <a:t>July 2018 / © 2018 IBM Corporation</a:t>
            </a:r>
          </a:p>
        </p:txBody>
      </p:sp>
    </p:spTree>
    <p:extLst>
      <p:ext uri="{BB962C8B-B14F-4D97-AF65-F5344CB8AC3E}">
        <p14:creationId xmlns:p14="http://schemas.microsoft.com/office/powerpoint/2010/main" val="207049468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68228"/>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6"/>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6435307"/>
            <a:ext cx="6400801" cy="182880"/>
          </a:xfrm>
          <a:prstGeom prst="rect">
            <a:avLst/>
          </a:prstGeom>
        </p:spPr>
        <p:txBody>
          <a:bodyPr vert="horz" lIns="0" tIns="0" rIns="0" bIns="0" rtlCol="0" anchor="ctr"/>
          <a:lstStyle>
            <a:lvl1pPr algn="l">
              <a:defRPr sz="600" baseline="0">
                <a:solidFill>
                  <a:schemeClr val="bg2"/>
                </a:solidFill>
                <a:latin typeface="+mn-lt"/>
                <a:ea typeface="IBM Plex Sans" panose="020B0503050203000203" pitchFamily="34" charset="0"/>
                <a:cs typeface="Arial" charset="0"/>
              </a:defRPr>
            </a:lvl1pPr>
          </a:lstStyle>
          <a:p>
            <a:r>
              <a:rPr lang="en-US" dirty="0">
                <a:solidFill>
                  <a:srgbClr val="000000"/>
                </a:solidFill>
              </a:rPr>
              <a:t>Accelerate digital transformation </a:t>
            </a:r>
            <a:r>
              <a:rPr lang="en-US">
                <a:solidFill>
                  <a:srgbClr val="000000"/>
                </a:solidFill>
              </a:rPr>
              <a:t>with Cloud &amp; AI / </a:t>
            </a:r>
            <a:r>
              <a:rPr lang="en-US" dirty="0">
                <a:solidFill>
                  <a:srgbClr val="000000"/>
                </a:solidFill>
              </a:rPr>
              <a:t>July 2018 / © 2018 IBM Corporation</a:t>
            </a:r>
          </a:p>
        </p:txBody>
      </p:sp>
    </p:spTree>
    <p:extLst>
      <p:ext uri="{BB962C8B-B14F-4D97-AF65-F5344CB8AC3E}">
        <p14:creationId xmlns:p14="http://schemas.microsoft.com/office/powerpoint/2010/main" val="1495431450"/>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 id="2147483862" r:id="rId24"/>
    <p:sldLayoutId id="2147483863" r:id="rId25"/>
    <p:sldLayoutId id="2147483864" r:id="rId26"/>
    <p:sldLayoutId id="2147483865" r:id="rId27"/>
    <p:sldLayoutId id="2147483866" r:id="rId28"/>
    <p:sldLayoutId id="2147483867" r:id="rId29"/>
    <p:sldLayoutId id="2147483868" r:id="rId30"/>
    <p:sldLayoutId id="2147483869" r:id="rId31"/>
    <p:sldLayoutId id="2147483870" r:id="rId32"/>
    <p:sldLayoutId id="2147483871" r:id="rId33"/>
    <p:sldLayoutId id="2147483872" r:id="rId34"/>
    <p:sldLayoutId id="2147483873" r:id="rId35"/>
    <p:sldLayoutId id="2147483874" r:id="rId36"/>
    <p:sldLayoutId id="2147483875" r:id="rId37"/>
    <p:sldLayoutId id="2147483876" r:id="rId38"/>
    <p:sldLayoutId id="2147483877" r:id="rId39"/>
    <p:sldLayoutId id="2147483878" r:id="rId40"/>
  </p:sldLayoutIdLst>
  <p:hf hdr="0" dt="0"/>
  <p:txStyles>
    <p:titleStyle>
      <a:lvl1pPr algn="l" defTabSz="457052" rtl="0" eaLnBrk="1" latinLnBrk="0" hangingPunct="1">
        <a:lnSpc>
          <a:spcPct val="90000"/>
        </a:lnSpc>
        <a:spcBef>
          <a:spcPct val="0"/>
        </a:spcBef>
        <a:buNone/>
        <a:defRPr sz="2399" kern="1200">
          <a:solidFill>
            <a:schemeClr val="bg2"/>
          </a:solidFill>
          <a:latin typeface="+mj-lt"/>
          <a:ea typeface="IBM Plex Sans" panose="020B0503050203000203" pitchFamily="34" charset="0"/>
          <a:cs typeface="Arial" charset="0"/>
        </a:defRPr>
      </a:lvl1pPr>
    </p:titleStyle>
    <p:bodyStyle>
      <a:lvl1pPr marL="0" indent="0" algn="l" defTabSz="457052"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2982" indent="-172982" algn="l" defTabSz="457052"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746" indent="-172982" algn="l" defTabSz="457052"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272" indent="-168221" algn="l" defTabSz="457052"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015" indent="-172982" algn="l" defTabSz="457052"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3783" indent="-228526" algn="l" defTabSz="457052" rtl="0" eaLnBrk="1" latinLnBrk="0" hangingPunct="1">
        <a:spcBef>
          <a:spcPct val="20000"/>
        </a:spcBef>
        <a:buFont typeface="Arial"/>
        <a:buChar char="•"/>
        <a:defRPr sz="2000" kern="1200">
          <a:solidFill>
            <a:schemeClr val="tx1"/>
          </a:solidFill>
          <a:latin typeface="+mn-lt"/>
          <a:ea typeface="+mn-ea"/>
          <a:cs typeface="+mn-cs"/>
        </a:defRPr>
      </a:lvl6pPr>
      <a:lvl7pPr marL="2970834" indent="-228526" algn="l" defTabSz="457052" rtl="0" eaLnBrk="1" latinLnBrk="0" hangingPunct="1">
        <a:spcBef>
          <a:spcPct val="20000"/>
        </a:spcBef>
        <a:buFont typeface="Arial"/>
        <a:buChar char="•"/>
        <a:defRPr sz="2000" kern="1200">
          <a:solidFill>
            <a:schemeClr val="tx1"/>
          </a:solidFill>
          <a:latin typeface="+mn-lt"/>
          <a:ea typeface="+mn-ea"/>
          <a:cs typeface="+mn-cs"/>
        </a:defRPr>
      </a:lvl7pPr>
      <a:lvl8pPr marL="3427886" indent="-228526" algn="l" defTabSz="457052" rtl="0" eaLnBrk="1" latinLnBrk="0" hangingPunct="1">
        <a:spcBef>
          <a:spcPct val="20000"/>
        </a:spcBef>
        <a:buFont typeface="Arial"/>
        <a:buChar char="•"/>
        <a:defRPr sz="2000" kern="1200">
          <a:solidFill>
            <a:schemeClr val="tx1"/>
          </a:solidFill>
          <a:latin typeface="+mn-lt"/>
          <a:ea typeface="+mn-ea"/>
          <a:cs typeface="+mn-cs"/>
        </a:defRPr>
      </a:lvl8pPr>
      <a:lvl9pPr marL="3884937" indent="-228526" algn="l" defTabSz="45705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52" rtl="0" eaLnBrk="1" latinLnBrk="0" hangingPunct="1">
        <a:defRPr sz="1799" kern="1200">
          <a:solidFill>
            <a:schemeClr val="tx1"/>
          </a:solidFill>
          <a:latin typeface="+mn-lt"/>
          <a:ea typeface="+mn-ea"/>
          <a:cs typeface="+mn-cs"/>
        </a:defRPr>
      </a:lvl1pPr>
      <a:lvl2pPr marL="457052" algn="l" defTabSz="457052" rtl="0" eaLnBrk="1" latinLnBrk="0" hangingPunct="1">
        <a:defRPr sz="1799" kern="1200">
          <a:solidFill>
            <a:schemeClr val="tx1"/>
          </a:solidFill>
          <a:latin typeface="+mn-lt"/>
          <a:ea typeface="+mn-ea"/>
          <a:cs typeface="+mn-cs"/>
        </a:defRPr>
      </a:lvl2pPr>
      <a:lvl3pPr marL="914103" algn="l" defTabSz="457052" rtl="0" eaLnBrk="1" latinLnBrk="0" hangingPunct="1">
        <a:defRPr sz="1799" kern="1200">
          <a:solidFill>
            <a:schemeClr val="tx1"/>
          </a:solidFill>
          <a:latin typeface="+mn-lt"/>
          <a:ea typeface="+mn-ea"/>
          <a:cs typeface="+mn-cs"/>
        </a:defRPr>
      </a:lvl3pPr>
      <a:lvl4pPr marL="1371154" algn="l" defTabSz="457052" rtl="0" eaLnBrk="1" latinLnBrk="0" hangingPunct="1">
        <a:defRPr sz="1799" kern="1200">
          <a:solidFill>
            <a:schemeClr val="tx1"/>
          </a:solidFill>
          <a:latin typeface="+mn-lt"/>
          <a:ea typeface="+mn-ea"/>
          <a:cs typeface="+mn-cs"/>
        </a:defRPr>
      </a:lvl4pPr>
      <a:lvl5pPr marL="1828205" algn="l" defTabSz="457052" rtl="0" eaLnBrk="1" latinLnBrk="0" hangingPunct="1">
        <a:defRPr sz="1799" kern="1200">
          <a:solidFill>
            <a:schemeClr val="tx1"/>
          </a:solidFill>
          <a:latin typeface="+mn-lt"/>
          <a:ea typeface="+mn-ea"/>
          <a:cs typeface="+mn-cs"/>
        </a:defRPr>
      </a:lvl5pPr>
      <a:lvl6pPr marL="2285258" algn="l" defTabSz="457052" rtl="0" eaLnBrk="1" latinLnBrk="0" hangingPunct="1">
        <a:defRPr sz="1799" kern="1200">
          <a:solidFill>
            <a:schemeClr val="tx1"/>
          </a:solidFill>
          <a:latin typeface="+mn-lt"/>
          <a:ea typeface="+mn-ea"/>
          <a:cs typeface="+mn-cs"/>
        </a:defRPr>
      </a:lvl6pPr>
      <a:lvl7pPr marL="2742309" algn="l" defTabSz="457052" rtl="0" eaLnBrk="1" latinLnBrk="0" hangingPunct="1">
        <a:defRPr sz="1799" kern="1200">
          <a:solidFill>
            <a:schemeClr val="tx1"/>
          </a:solidFill>
          <a:latin typeface="+mn-lt"/>
          <a:ea typeface="+mn-ea"/>
          <a:cs typeface="+mn-cs"/>
        </a:defRPr>
      </a:lvl7pPr>
      <a:lvl8pPr marL="3199360" algn="l" defTabSz="457052" rtl="0" eaLnBrk="1" latinLnBrk="0" hangingPunct="1">
        <a:defRPr sz="1799" kern="1200">
          <a:solidFill>
            <a:schemeClr val="tx1"/>
          </a:solidFill>
          <a:latin typeface="+mn-lt"/>
          <a:ea typeface="+mn-ea"/>
          <a:cs typeface="+mn-cs"/>
        </a:defRPr>
      </a:lvl8pPr>
      <a:lvl9pPr marL="3656411" algn="l" defTabSz="45705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6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png"/><Relationship Id="rId3" Type="http://schemas.openxmlformats.org/officeDocument/2006/relationships/image" Target="../media/image29.emf"/><Relationship Id="rId7" Type="http://schemas.openxmlformats.org/officeDocument/2006/relationships/image" Target="../media/image33.emf"/><Relationship Id="rId12"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21.png"/><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eg"/><Relationship Id="rId3" Type="http://schemas.openxmlformats.org/officeDocument/2006/relationships/image" Target="../media/image41.png"/><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5.png"/><Relationship Id="rId2" Type="http://schemas.openxmlformats.org/officeDocument/2006/relationships/notesSlide" Target="../notesSlides/notesSlide15.xml"/><Relationship Id="rId16"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jpeg"/><Relationship Id="rId10" Type="http://schemas.openxmlformats.org/officeDocument/2006/relationships/image" Target="../media/image48.jpeg"/><Relationship Id="rId19" Type="http://schemas.openxmlformats.org/officeDocument/2006/relationships/image" Target="../media/image57.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9.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20.xml"/><Relationship Id="rId7"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oleObject" Target="../embeddings/oleObject2.bin"/><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119.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39.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tiff"/><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3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noGrp="1"/>
          </p:cNvSpPr>
          <p:nvPr>
            <p:ph type="body" sz="quarter" idx="15"/>
          </p:nvPr>
        </p:nvSpPr>
        <p:spPr>
          <a:xfrm>
            <a:off x="166699" y="5756319"/>
            <a:ext cx="7342415" cy="999502"/>
          </a:xfrm>
        </p:spPr>
        <p:txBody>
          <a:bodyPr/>
          <a:lstStyle/>
          <a:p>
            <a:r>
              <a:rPr lang="en-US" sz="1300" b="1" dirty="0">
                <a:solidFill>
                  <a:schemeClr val="bg1"/>
                </a:solidFill>
              </a:rPr>
              <a:t>Yann Gouedo</a:t>
            </a:r>
          </a:p>
          <a:p>
            <a:r>
              <a:rPr lang="en-US" sz="1300" dirty="0">
                <a:solidFill>
                  <a:schemeClr val="bg1"/>
                </a:solidFill>
              </a:rPr>
              <a:t>Data Scientist Leader – Machine Learning / Artificial Intelligence </a:t>
            </a:r>
          </a:p>
          <a:p>
            <a:r>
              <a:rPr lang="en-US" sz="1300" dirty="0">
                <a:solidFill>
                  <a:schemeClr val="bg1"/>
                </a:solidFill>
              </a:rPr>
              <a:t>Marketing / Risk / Fraud / Maintenance</a:t>
            </a:r>
          </a:p>
          <a:p>
            <a:r>
              <a:rPr lang="en-US" sz="1300" dirty="0">
                <a:solidFill>
                  <a:schemeClr val="bg1"/>
                </a:solidFill>
              </a:rPr>
              <a:t>IBM Certified Senior Data Scientist &amp; IBM Certified Senior Architect</a:t>
            </a:r>
            <a:endParaRPr lang="is-IS" sz="1300" dirty="0">
              <a:solidFill>
                <a:schemeClr val="bg1"/>
              </a:solidFill>
            </a:endParaRPr>
          </a:p>
          <a:p>
            <a:endParaRPr lang="is-IS" dirty="0">
              <a:solidFill>
                <a:schemeClr val="bg1"/>
              </a:solidFill>
            </a:endParaRPr>
          </a:p>
        </p:txBody>
      </p:sp>
      <p:sp>
        <p:nvSpPr>
          <p:cNvPr id="3" name="Espace réservé du texte 2">
            <a:extLst>
              <a:ext uri="{FF2B5EF4-FFF2-40B4-BE49-F238E27FC236}">
                <a16:creationId xmlns:a16="http://schemas.microsoft.com/office/drawing/2014/main" id="{68457811-FF7A-484C-A0C0-89F984AC5E93}"/>
              </a:ext>
            </a:extLst>
          </p:cNvPr>
          <p:cNvSpPr>
            <a:spLocks noGrp="1"/>
          </p:cNvSpPr>
          <p:nvPr>
            <p:ph type="body" sz="quarter" idx="13"/>
          </p:nvPr>
        </p:nvSpPr>
        <p:spPr>
          <a:xfrm>
            <a:off x="190500" y="2099322"/>
            <a:ext cx="7788933" cy="1089527"/>
          </a:xfrm>
        </p:spPr>
        <p:txBody>
          <a:bodyPr/>
          <a:lstStyle/>
          <a:p>
            <a:r>
              <a:rPr lang="fr-FR" dirty="0"/>
              <a:t>Data Science</a:t>
            </a:r>
          </a:p>
          <a:p>
            <a:r>
              <a:rPr lang="fr-FR" dirty="0"/>
              <a:t>a Digital Transformation </a:t>
            </a:r>
            <a:r>
              <a:rPr lang="fr-FR" dirty="0" err="1"/>
              <a:t>enabler</a:t>
            </a:r>
            <a:endParaRPr lang="en-US" dirty="0"/>
          </a:p>
        </p:txBody>
      </p:sp>
    </p:spTree>
    <p:extLst>
      <p:ext uri="{BB962C8B-B14F-4D97-AF65-F5344CB8AC3E}">
        <p14:creationId xmlns:p14="http://schemas.microsoft.com/office/powerpoint/2010/main" val="145643451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0E8B3C-6800-4658-AE91-BFA17B1416F0}"/>
              </a:ext>
            </a:extLst>
          </p:cNvPr>
          <p:cNvSpPr>
            <a:spLocks noGrp="1"/>
          </p:cNvSpPr>
          <p:nvPr>
            <p:ph type="sldNum" sz="quarter" idx="10"/>
          </p:nvPr>
        </p:nvSpPr>
        <p:spPr/>
        <p:txBody>
          <a:bodyPr/>
          <a:lstStyle/>
          <a:p>
            <a:pPr defTabSz="685800" fontAlgn="auto">
              <a:spcBef>
                <a:spcPts val="0"/>
              </a:spcBef>
              <a:spcAft>
                <a:spcPts val="0"/>
              </a:spcAft>
            </a:pPr>
            <a:fld id="{3FD999D4-B456-9943-89B7-30D56181CE18}" type="slidenum">
              <a:rPr lang="en-US">
                <a:solidFill>
                  <a:srgbClr val="000000"/>
                </a:solidFill>
                <a:latin typeface="IBM Plex Sans"/>
              </a:rPr>
              <a:pPr defTabSz="685800" fontAlgn="auto">
                <a:spcBef>
                  <a:spcPts val="0"/>
                </a:spcBef>
                <a:spcAft>
                  <a:spcPts val="0"/>
                </a:spcAft>
              </a:pPr>
              <a:t>10</a:t>
            </a:fld>
            <a:endParaRPr lang="en-US" dirty="0">
              <a:solidFill>
                <a:srgbClr val="000000"/>
              </a:solidFill>
              <a:latin typeface="IBM Plex Sans"/>
            </a:endParaRPr>
          </a:p>
        </p:txBody>
      </p:sp>
      <p:sp>
        <p:nvSpPr>
          <p:cNvPr id="5" name="Title 1">
            <a:extLst>
              <a:ext uri="{FF2B5EF4-FFF2-40B4-BE49-F238E27FC236}">
                <a16:creationId xmlns:a16="http://schemas.microsoft.com/office/drawing/2014/main" id="{1A101AEB-83E7-418A-9C13-AD149E7F12A3}"/>
              </a:ext>
            </a:extLst>
          </p:cNvPr>
          <p:cNvSpPr>
            <a:spLocks noGrp="1"/>
          </p:cNvSpPr>
          <p:nvPr>
            <p:ph type="title"/>
          </p:nvPr>
        </p:nvSpPr>
        <p:spPr>
          <a:xfrm>
            <a:off x="228600" y="1188697"/>
            <a:ext cx="4117285" cy="1438875"/>
          </a:xfrm>
        </p:spPr>
        <p:txBody>
          <a:bodyPr/>
          <a:lstStyle/>
          <a:p>
            <a:r>
              <a:rPr lang="en-US" sz="3600" dirty="0"/>
              <a:t>Data transformed into new insights for customer value</a:t>
            </a:r>
            <a:br>
              <a:rPr lang="en-US" sz="2100" dirty="0"/>
            </a:br>
            <a:br>
              <a:rPr lang="en-US" sz="2100" dirty="0"/>
            </a:br>
            <a:br>
              <a:rPr lang="en-US" sz="2100" dirty="0"/>
            </a:br>
            <a:endParaRPr lang="en-US" sz="3300" dirty="0"/>
          </a:p>
        </p:txBody>
      </p:sp>
      <p:pic>
        <p:nvPicPr>
          <p:cNvPr id="6" name="Picture 5">
            <a:extLst>
              <a:ext uri="{FF2B5EF4-FFF2-40B4-BE49-F238E27FC236}">
                <a16:creationId xmlns:a16="http://schemas.microsoft.com/office/drawing/2014/main" id="{113006D3-4C21-4B48-A7F7-1DF26F460FC9}"/>
              </a:ext>
            </a:extLst>
          </p:cNvPr>
          <p:cNvPicPr>
            <a:picLocks noChangeAspect="1"/>
          </p:cNvPicPr>
          <p:nvPr/>
        </p:nvPicPr>
        <p:blipFill>
          <a:blip r:embed="rId3"/>
          <a:stretch>
            <a:fillRect/>
          </a:stretch>
        </p:blipFill>
        <p:spPr>
          <a:xfrm>
            <a:off x="4776108" y="857250"/>
            <a:ext cx="4367893" cy="5143500"/>
          </a:xfrm>
          <a:prstGeom prst="rect">
            <a:avLst/>
          </a:prstGeom>
        </p:spPr>
      </p:pic>
      <p:sp>
        <p:nvSpPr>
          <p:cNvPr id="8"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228600" y="5683730"/>
            <a:ext cx="6400800" cy="137160"/>
          </a:xfrm>
        </p:spPr>
        <p:txBody>
          <a:bodyPr/>
          <a:lstStyle/>
          <a:p>
            <a:pPr defTabSz="685783" fontAlgn="auto">
              <a:spcBef>
                <a:spcPts val="0"/>
              </a:spcBef>
              <a:spcAft>
                <a:spcPts val="0"/>
              </a:spcAft>
            </a:pPr>
            <a:r>
              <a:rPr lang="en-US" dirty="0">
                <a:solidFill>
                  <a:srgbClr val="FFFFFF"/>
                </a:solidFill>
                <a:latin typeface="IBM Plex Sans"/>
              </a:rPr>
              <a:t>Accelerate digital transformation </a:t>
            </a:r>
            <a:r>
              <a:rPr lang="en-US">
                <a:solidFill>
                  <a:srgbClr val="FFFFFF"/>
                </a:solidFill>
                <a:latin typeface="IBM Plex Sans"/>
              </a:rPr>
              <a:t>with Cloud &amp; AI / </a:t>
            </a:r>
            <a:r>
              <a:rPr lang="en-US" dirty="0">
                <a:solidFill>
                  <a:srgbClr val="FFFFFF"/>
                </a:solidFill>
                <a:latin typeface="IBM Plex Sans"/>
              </a:rPr>
              <a:t>July 2018 / © 2018 IBM Corporation</a:t>
            </a:r>
          </a:p>
        </p:txBody>
      </p:sp>
      <p:sp>
        <p:nvSpPr>
          <p:cNvPr id="2" name="TextBox 1"/>
          <p:cNvSpPr txBox="1"/>
          <p:nvPr/>
        </p:nvSpPr>
        <p:spPr>
          <a:xfrm>
            <a:off x="198425" y="2947622"/>
            <a:ext cx="4259274" cy="1088759"/>
          </a:xfrm>
          <a:prstGeom prst="rect">
            <a:avLst/>
          </a:prstGeom>
        </p:spPr>
        <p:txBody>
          <a:bodyPr/>
          <a:lstStyle>
            <a:defPPr>
              <a:defRPr lang="en-US"/>
            </a:defPPr>
            <a:lvl1pPr indent="0" defTabSz="457200">
              <a:lnSpc>
                <a:spcPct val="100000"/>
              </a:lnSpc>
              <a:spcBef>
                <a:spcPts val="1100"/>
              </a:spcBef>
              <a:buFont typeface="Arial"/>
              <a:buNone/>
              <a:defRPr sz="1400">
                <a:solidFill>
                  <a:schemeClr val="bg2"/>
                </a:solidFill>
                <a:ea typeface="Arial" charset="0"/>
                <a:cs typeface="Arial" charset="0"/>
              </a:defRPr>
            </a:lvl1pPr>
            <a:lvl2pPr marL="227013" lvl="1" indent="-227013" defTabSz="609585">
              <a:lnSpc>
                <a:spcPct val="100000"/>
              </a:lnSpc>
              <a:spcBef>
                <a:spcPts val="1467"/>
              </a:spcBef>
              <a:spcAft>
                <a:spcPts val="0"/>
              </a:spcAft>
              <a:buFont typeface="Arial" panose="020B0604020202020204" pitchFamily="34" charset="0"/>
              <a:buChar char="•"/>
              <a:defRPr sz="2600">
                <a:solidFill>
                  <a:srgbClr val="FFFFFF"/>
                </a:solidFill>
                <a:ea typeface="Arial" charset="0"/>
                <a:cs typeface="Arial" charset="0"/>
              </a:defRPr>
            </a:lvl2pPr>
            <a:lvl3pPr marL="396875" indent="-173038" defTabSz="457200">
              <a:lnSpc>
                <a:spcPct val="100000"/>
              </a:lnSpc>
              <a:spcBef>
                <a:spcPts val="1100"/>
              </a:spcBef>
              <a:spcAft>
                <a:spcPts val="0"/>
              </a:spcAft>
              <a:buFont typeface="Arial"/>
              <a:buChar char="•"/>
              <a:defRPr sz="1400">
                <a:solidFill>
                  <a:schemeClr val="bg2"/>
                </a:solidFill>
                <a:ea typeface="Arial" charset="0"/>
                <a:cs typeface="Arial" charset="0"/>
              </a:defRPr>
            </a:lvl3pPr>
            <a:lvl4pPr marL="625475" indent="-168275" defTabSz="457200">
              <a:lnSpc>
                <a:spcPct val="100000"/>
              </a:lnSpc>
              <a:spcBef>
                <a:spcPts val="1100"/>
              </a:spcBef>
              <a:spcAft>
                <a:spcPts val="0"/>
              </a:spcAft>
              <a:buFont typeface="Arial"/>
              <a:buChar char="–"/>
              <a:defRPr sz="1400">
                <a:solidFill>
                  <a:schemeClr val="bg2"/>
                </a:solidFill>
                <a:ea typeface="Arial" charset="0"/>
                <a:cs typeface="Arial" charset="0"/>
              </a:defRPr>
            </a:lvl4pPr>
            <a:lvl5pPr marL="803275" indent="-173038" defTabSz="457200">
              <a:lnSpc>
                <a:spcPct val="100000"/>
              </a:lnSpc>
              <a:spcBef>
                <a:spcPts val="1100"/>
              </a:spcBef>
              <a:spcAft>
                <a:spcPts val="0"/>
              </a:spcAft>
              <a:buFont typeface="Arial"/>
              <a:buChar char="»"/>
              <a:defRPr sz="1400">
                <a:solidFill>
                  <a:schemeClr val="bg2"/>
                </a:solidFill>
                <a:ea typeface="Arial" charset="0"/>
                <a:cs typeface="Arial"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177404" indent="-177404" defTabSz="342900" fontAlgn="auto">
              <a:spcBef>
                <a:spcPts val="825"/>
              </a:spcBef>
              <a:spcAft>
                <a:spcPts val="0"/>
              </a:spcAft>
              <a:buFont typeface="Arial" charset="0"/>
              <a:buChar char="•"/>
            </a:pPr>
            <a:r>
              <a:rPr lang="en-US" sz="1950" dirty="0">
                <a:solidFill>
                  <a:srgbClr val="FFFFFF"/>
                </a:solidFill>
                <a:latin typeface="IBM Plex Sans"/>
              </a:rPr>
              <a:t>Make data simple &amp; accessible, regardless of where it lives</a:t>
            </a:r>
          </a:p>
          <a:p>
            <a:pPr marL="177404" indent="-177404" defTabSz="342900" fontAlgn="auto">
              <a:spcBef>
                <a:spcPts val="825"/>
              </a:spcBef>
              <a:spcAft>
                <a:spcPts val="0"/>
              </a:spcAft>
              <a:buFont typeface="Arial" charset="0"/>
              <a:buChar char="•"/>
            </a:pPr>
            <a:r>
              <a:rPr lang="en-US" sz="1950" dirty="0">
                <a:solidFill>
                  <a:srgbClr val="FFFFFF"/>
                </a:solidFill>
                <a:latin typeface="IBM Plex Sans"/>
              </a:rPr>
              <a:t>Build a trusted analytics foundation </a:t>
            </a:r>
          </a:p>
          <a:p>
            <a:pPr marL="177404" indent="-177404" defTabSz="342900" fontAlgn="auto">
              <a:spcBef>
                <a:spcPts val="825"/>
              </a:spcBef>
              <a:spcAft>
                <a:spcPts val="0"/>
              </a:spcAft>
              <a:buFont typeface="Arial" charset="0"/>
              <a:buChar char="•"/>
            </a:pPr>
            <a:r>
              <a:rPr lang="en-US" sz="1950" dirty="0">
                <a:solidFill>
                  <a:srgbClr val="FFFFFF"/>
                </a:solidFill>
                <a:latin typeface="IBM Plex Sans"/>
              </a:rPr>
              <a:t>Scale insights on demand</a:t>
            </a:r>
          </a:p>
          <a:p>
            <a:pPr marL="177404" indent="-177404" defTabSz="342900" fontAlgn="auto">
              <a:spcBef>
                <a:spcPts val="825"/>
              </a:spcBef>
              <a:spcAft>
                <a:spcPts val="0"/>
              </a:spcAft>
              <a:buFont typeface="Arial" charset="0"/>
              <a:buChar char="•"/>
            </a:pPr>
            <a:r>
              <a:rPr lang="en-US" sz="1950" dirty="0">
                <a:solidFill>
                  <a:srgbClr val="FFFFFF"/>
                </a:solidFill>
                <a:latin typeface="IBM Plex Sans"/>
              </a:rPr>
              <a:t>Automate with ML/AI everywhere</a:t>
            </a:r>
            <a:br>
              <a:rPr lang="en-US" sz="1950" dirty="0">
                <a:solidFill>
                  <a:srgbClr val="FFFFFF"/>
                </a:solidFill>
                <a:latin typeface="IBM Plex Sans"/>
              </a:rPr>
            </a:br>
            <a:endParaRPr lang="en-US" sz="1950" dirty="0">
              <a:solidFill>
                <a:srgbClr val="FFFFFF"/>
              </a:solidFill>
              <a:latin typeface="IBM Plex Sans"/>
            </a:endParaRPr>
          </a:p>
        </p:txBody>
      </p:sp>
    </p:spTree>
    <p:extLst>
      <p:ext uri="{BB962C8B-B14F-4D97-AF65-F5344CB8AC3E}">
        <p14:creationId xmlns:p14="http://schemas.microsoft.com/office/powerpoint/2010/main" val="3446808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80E143EB-F653-4D0F-8168-28E01D5F9207}"/>
              </a:ext>
            </a:extLst>
          </p:cNvPr>
          <p:cNvSpPr/>
          <p:nvPr/>
        </p:nvSpPr>
        <p:spPr>
          <a:xfrm>
            <a:off x="228600" y="2165788"/>
            <a:ext cx="8773511" cy="3097925"/>
          </a:xfrm>
          <a:prstGeom prst="roundRect">
            <a:avLst>
              <a:gd name="adj" fmla="val 48688"/>
            </a:avLst>
          </a:prstGeom>
          <a:solidFill>
            <a:srgbClr val="002D71">
              <a:alpha val="70000"/>
            </a:srgbClr>
          </a:solidFill>
        </p:spPr>
        <p:txBody>
          <a:bodyPr wrap="square" lIns="0" tIns="0" rIns="0" bIns="0" rtlCol="0" anchor="ctr">
            <a:noAutofit/>
          </a:bodyPr>
          <a:lstStyle/>
          <a:p>
            <a:pPr algn="ctr" defTabSz="685800" fontAlgn="auto">
              <a:spcBef>
                <a:spcPts val="0"/>
              </a:spcBef>
              <a:spcAft>
                <a:spcPts val="0"/>
              </a:spcAft>
            </a:pPr>
            <a:endParaRPr lang="en-US" sz="900" dirty="0" err="1">
              <a:solidFill>
                <a:srgbClr val="FFFFFF"/>
              </a:solidFill>
              <a:latin typeface="Arial"/>
              <a:cs typeface="Arial"/>
            </a:endParaRPr>
          </a:p>
        </p:txBody>
      </p:sp>
      <p:sp>
        <p:nvSpPr>
          <p:cNvPr id="3" name="Footer Placeholder 2"/>
          <p:cNvSpPr>
            <a:spLocks noGrp="1"/>
          </p:cNvSpPr>
          <p:nvPr>
            <p:ph type="ftr" sz="quarter" idx="11"/>
          </p:nvPr>
        </p:nvSpPr>
        <p:spPr/>
        <p:txBody>
          <a:bodyPr/>
          <a:lstStyle/>
          <a:p>
            <a:pPr defTabSz="685577" fontAlgn="auto">
              <a:spcBef>
                <a:spcPts val="0"/>
              </a:spcBef>
              <a:spcAft>
                <a:spcPts val="0"/>
              </a:spcAft>
              <a:defRPr/>
            </a:pPr>
            <a:r>
              <a:rPr lang="de-DE" dirty="0">
                <a:solidFill>
                  <a:srgbClr val="FFFFFF"/>
                </a:solidFill>
                <a:latin typeface="IBM Plex Sans"/>
              </a:rPr>
              <a:t>IBM Cloud / DOC ID / July 2018 / © 2018 IBM Corporation</a:t>
            </a:r>
            <a:endParaRPr lang="en-US" dirty="0">
              <a:solidFill>
                <a:srgbClr val="FFFFFF"/>
              </a:solidFill>
              <a:latin typeface="IBM Plex Sans"/>
            </a:endParaRPr>
          </a:p>
        </p:txBody>
      </p:sp>
      <p:sp>
        <p:nvSpPr>
          <p:cNvPr id="5" name="Footer Placeholder 6">
            <a:extLst>
              <a:ext uri="{FF2B5EF4-FFF2-40B4-BE49-F238E27FC236}">
                <a16:creationId xmlns:a16="http://schemas.microsoft.com/office/drawing/2014/main" id="{0AD69B3B-90DE-4038-8C3C-AA7CAA8EF5E6}"/>
              </a:ext>
            </a:extLst>
          </p:cNvPr>
          <p:cNvSpPr txBox="1">
            <a:spLocks/>
          </p:cNvSpPr>
          <p:nvPr/>
        </p:nvSpPr>
        <p:spPr>
          <a:xfrm>
            <a:off x="229731" y="5683143"/>
            <a:ext cx="6399134" cy="137124"/>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577" fontAlgn="auto">
              <a:spcBef>
                <a:spcPts val="0"/>
              </a:spcBef>
              <a:spcAft>
                <a:spcPts val="0"/>
              </a:spcAft>
              <a:defRPr/>
            </a:pPr>
            <a:r>
              <a:rPr lang="de-DE" dirty="0">
                <a:solidFill>
                  <a:srgbClr val="000000"/>
                </a:solidFill>
                <a:latin typeface="IBM Plex Sans"/>
              </a:rPr>
              <a:t>Accelerate digital transformation </a:t>
            </a:r>
            <a:r>
              <a:rPr lang="de-DE">
                <a:solidFill>
                  <a:srgbClr val="000000"/>
                </a:solidFill>
                <a:latin typeface="IBM Plex Sans"/>
              </a:rPr>
              <a:t>with Cloud &amp; AI / </a:t>
            </a:r>
            <a:r>
              <a:rPr lang="de-DE" dirty="0">
                <a:solidFill>
                  <a:srgbClr val="000000"/>
                </a:solidFill>
                <a:latin typeface="IBM Plex Sans"/>
              </a:rPr>
              <a:t>July 2018 / © 2018 IBM Corporation</a:t>
            </a:r>
            <a:endParaRPr lang="en-US" dirty="0">
              <a:solidFill>
                <a:srgbClr val="000000"/>
              </a:solidFill>
              <a:latin typeface="IBM Plex Sans"/>
            </a:endParaRPr>
          </a:p>
        </p:txBody>
      </p:sp>
      <p:sp>
        <p:nvSpPr>
          <p:cNvPr id="7" name="Text Placeholder 19">
            <a:extLst>
              <a:ext uri="{FF2B5EF4-FFF2-40B4-BE49-F238E27FC236}">
                <a16:creationId xmlns:a16="http://schemas.microsoft.com/office/drawing/2014/main" id="{43DCE27C-0500-45D1-8FC4-F6673577D6B6}"/>
              </a:ext>
            </a:extLst>
          </p:cNvPr>
          <p:cNvSpPr txBox="1">
            <a:spLocks/>
          </p:cNvSpPr>
          <p:nvPr/>
        </p:nvSpPr>
        <p:spPr>
          <a:xfrm>
            <a:off x="4755849" y="2703589"/>
            <a:ext cx="3639395" cy="2301971"/>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9556" lvl="1" indent="-259556" defTabSz="457052" fontAlgn="auto">
              <a:buFont typeface="Arial" panose="020B0604020202020204" pitchFamily="34" charset="0"/>
              <a:buChar char="•"/>
              <a:defRPr/>
            </a:pPr>
            <a:r>
              <a:rPr lang="en-US" sz="2700" dirty="0">
                <a:solidFill>
                  <a:srgbClr val="FFFFFF"/>
                </a:solidFill>
                <a:latin typeface="IBM Plex Sans"/>
              </a:rPr>
              <a:t>Built for all of your applications</a:t>
            </a:r>
          </a:p>
          <a:p>
            <a:pPr marL="259556" lvl="1" indent="-259556" defTabSz="457052" fontAlgn="auto">
              <a:buFont typeface="Arial" panose="020B0604020202020204" pitchFamily="34" charset="0"/>
              <a:buChar char="•"/>
              <a:defRPr/>
            </a:pPr>
            <a:r>
              <a:rPr lang="en-US" sz="2700" dirty="0">
                <a:solidFill>
                  <a:srgbClr val="FFFFFF"/>
                </a:solidFill>
                <a:latin typeface="IBM Plex Sans"/>
              </a:rPr>
              <a:t>AI ready</a:t>
            </a:r>
          </a:p>
          <a:p>
            <a:pPr marL="259556" lvl="1" indent="-259556" defTabSz="457052" fontAlgn="auto">
              <a:buFont typeface="Arial" panose="020B0604020202020204" pitchFamily="34" charset="0"/>
              <a:buChar char="•"/>
              <a:defRPr/>
            </a:pPr>
            <a:r>
              <a:rPr lang="en-US" sz="2700" dirty="0">
                <a:solidFill>
                  <a:srgbClr val="FFFFFF"/>
                </a:solidFill>
                <a:latin typeface="IBM Plex Sans"/>
              </a:rPr>
              <a:t>Secure to the core</a:t>
            </a:r>
          </a:p>
          <a:p>
            <a:pPr marL="129779" lvl="1" indent="-129779" defTabSz="457052" fontAlgn="auto">
              <a:buFont typeface="Arial" panose="020B0604020202020204" pitchFamily="34" charset="0"/>
              <a:buChar char="•"/>
              <a:defRPr/>
            </a:pPr>
            <a:endParaRPr lang="en-US" sz="2399" dirty="0">
              <a:solidFill>
                <a:srgbClr val="FFFFFF"/>
              </a:solidFill>
              <a:latin typeface="IBM Plex Sans"/>
            </a:endParaRPr>
          </a:p>
        </p:txBody>
      </p:sp>
      <p:sp>
        <p:nvSpPr>
          <p:cNvPr id="13" name="Title 1">
            <a:extLst>
              <a:ext uri="{FF2B5EF4-FFF2-40B4-BE49-F238E27FC236}">
                <a16:creationId xmlns:a16="http://schemas.microsoft.com/office/drawing/2014/main" id="{CFA68EA4-107B-47CF-B338-6BA26A0538B1}"/>
              </a:ext>
            </a:extLst>
          </p:cNvPr>
          <p:cNvSpPr txBox="1">
            <a:spLocks/>
          </p:cNvSpPr>
          <p:nvPr/>
        </p:nvSpPr>
        <p:spPr>
          <a:xfrm>
            <a:off x="1861846" y="4776343"/>
            <a:ext cx="1567154" cy="332270"/>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defTabSz="457052" fontAlgn="auto">
              <a:spcAft>
                <a:spcPts val="0"/>
              </a:spcAft>
              <a:defRPr/>
            </a:pPr>
            <a:r>
              <a:rPr lang="en-US" sz="2399" b="1" dirty="0">
                <a:solidFill>
                  <a:srgbClr val="FFFFFF"/>
                </a:solidFill>
                <a:latin typeface="IBM Plex Sans"/>
              </a:rPr>
              <a:t>IBM </a:t>
            </a:r>
            <a:r>
              <a:rPr lang="en-US" sz="2399" dirty="0">
                <a:solidFill>
                  <a:srgbClr val="FFFFFF"/>
                </a:solidFill>
                <a:latin typeface="IBM Plex Sans"/>
              </a:rPr>
              <a:t>Cloud</a:t>
            </a:r>
          </a:p>
        </p:txBody>
      </p:sp>
      <p:pic>
        <p:nvPicPr>
          <p:cNvPr id="18" name="Picture 17">
            <a:extLst>
              <a:ext uri="{FF2B5EF4-FFF2-40B4-BE49-F238E27FC236}">
                <a16:creationId xmlns:a16="http://schemas.microsoft.com/office/drawing/2014/main" id="{5BA0D959-6813-4CDE-A455-F68363D533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7856" t="19499" r="12094" b="20005"/>
          <a:stretch/>
        </p:blipFill>
        <p:spPr>
          <a:xfrm>
            <a:off x="1008118" y="2045610"/>
            <a:ext cx="3380036" cy="2845108"/>
          </a:xfrm>
          <a:prstGeom prst="rect">
            <a:avLst/>
          </a:prstGeom>
        </p:spPr>
      </p:pic>
      <p:sp>
        <p:nvSpPr>
          <p:cNvPr id="15" name="Title 5">
            <a:extLst>
              <a:ext uri="{FF2B5EF4-FFF2-40B4-BE49-F238E27FC236}">
                <a16:creationId xmlns:a16="http://schemas.microsoft.com/office/drawing/2014/main" id="{14050DFF-E03F-4C44-B8AD-6394AF484BA1}"/>
              </a:ext>
            </a:extLst>
          </p:cNvPr>
          <p:cNvSpPr txBox="1">
            <a:spLocks/>
          </p:cNvSpPr>
          <p:nvPr/>
        </p:nvSpPr>
        <p:spPr>
          <a:xfrm>
            <a:off x="438173" y="1081799"/>
            <a:ext cx="8305778" cy="112464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IBM Plex Sans" panose="020B0503050203000203" pitchFamily="34" charset="0"/>
                <a:cs typeface="Arial" charset="0"/>
              </a:defRPr>
            </a:lvl1pPr>
          </a:lstStyle>
          <a:p>
            <a:pPr defTabSz="457189" fontAlgn="auto">
              <a:spcAft>
                <a:spcPts val="0"/>
              </a:spcAft>
            </a:pPr>
            <a:r>
              <a:rPr lang="en-US" sz="3600" b="1" dirty="0">
                <a:solidFill>
                  <a:srgbClr val="FFFFFF"/>
                </a:solidFill>
                <a:latin typeface="IBM Plex Sans"/>
              </a:rPr>
              <a:t>Trusted as a faster, more secure journey to cloud and AI </a:t>
            </a:r>
            <a:endParaRPr lang="en-US" sz="2400" b="1" dirty="0">
              <a:solidFill>
                <a:srgbClr val="FFFFFF"/>
              </a:solidFill>
              <a:latin typeface="IBM Plex Sans"/>
            </a:endParaRPr>
          </a:p>
        </p:txBody>
      </p:sp>
    </p:spTree>
    <p:extLst>
      <p:ext uri="{BB962C8B-B14F-4D97-AF65-F5344CB8AC3E}">
        <p14:creationId xmlns:p14="http://schemas.microsoft.com/office/powerpoint/2010/main" val="379094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228600" y="5683730"/>
            <a:ext cx="6400800" cy="137160"/>
          </a:xfrm>
        </p:spPr>
        <p:txBody>
          <a:bodyPr/>
          <a:lstStyle/>
          <a:p>
            <a:pPr defTabSz="685783" fontAlgn="auto">
              <a:spcBef>
                <a:spcPts val="0"/>
              </a:spcBef>
              <a:spcAft>
                <a:spcPts val="0"/>
              </a:spcAft>
            </a:pPr>
            <a:r>
              <a:rPr lang="en-US" dirty="0">
                <a:solidFill>
                  <a:srgbClr val="FFFFFF"/>
                </a:solidFill>
                <a:latin typeface="IBM Plex Sans"/>
              </a:rPr>
              <a:t>Accelerate digital transformation </a:t>
            </a:r>
            <a:r>
              <a:rPr lang="en-US">
                <a:solidFill>
                  <a:srgbClr val="FFFFFF"/>
                </a:solidFill>
                <a:latin typeface="IBM Plex Sans"/>
              </a:rPr>
              <a:t>with Cloud &amp; AI / </a:t>
            </a:r>
            <a:r>
              <a:rPr lang="en-US" dirty="0">
                <a:solidFill>
                  <a:srgbClr val="FFFFFF"/>
                </a:solidFill>
                <a:latin typeface="IBM Plex Sans"/>
              </a:rPr>
              <a:t>July 2018 / © 2018 IBM Corporation</a:t>
            </a:r>
          </a:p>
        </p:txBody>
      </p:sp>
      <p:sp>
        <p:nvSpPr>
          <p:cNvPr id="55" name="Title 5">
            <a:extLst>
              <a:ext uri="{FF2B5EF4-FFF2-40B4-BE49-F238E27FC236}">
                <a16:creationId xmlns:a16="http://schemas.microsoft.com/office/drawing/2014/main" id="{2FF7065C-6FFE-40B5-A8F4-DD0A5410BDA2}"/>
              </a:ext>
            </a:extLst>
          </p:cNvPr>
          <p:cNvSpPr>
            <a:spLocks noGrp="1"/>
          </p:cNvSpPr>
          <p:nvPr>
            <p:ph type="title" idx="4294967295"/>
          </p:nvPr>
        </p:nvSpPr>
        <p:spPr>
          <a:xfrm>
            <a:off x="295583" y="921038"/>
            <a:ext cx="8486775" cy="778669"/>
          </a:xfrm>
        </p:spPr>
        <p:txBody>
          <a:bodyPr/>
          <a:lstStyle/>
          <a:p>
            <a:r>
              <a:rPr lang="en-US" sz="3000" b="1" dirty="0"/>
              <a:t>An open and flexible architecture accelerates your journey </a:t>
            </a:r>
          </a:p>
        </p:txBody>
      </p:sp>
      <p:grpSp>
        <p:nvGrpSpPr>
          <p:cNvPr id="47" name="Group 46"/>
          <p:cNvGrpSpPr/>
          <p:nvPr/>
        </p:nvGrpSpPr>
        <p:grpSpPr>
          <a:xfrm>
            <a:off x="345159" y="2294585"/>
            <a:ext cx="2629268" cy="2689817"/>
            <a:chOff x="3958308" y="2090035"/>
            <a:chExt cx="4066128" cy="4035787"/>
          </a:xfrm>
        </p:grpSpPr>
        <p:pic>
          <p:nvPicPr>
            <p:cNvPr id="49" name="Picture 48">
              <a:extLst>
                <a:ext uri="{FF2B5EF4-FFF2-40B4-BE49-F238E27FC236}">
                  <a16:creationId xmlns:a16="http://schemas.microsoft.com/office/drawing/2014/main" id="{BE4B634C-4302-4853-8885-B247383D9E18}"/>
                </a:ext>
              </a:extLst>
            </p:cNvPr>
            <p:cNvPicPr>
              <a:picLocks noChangeAspect="1"/>
            </p:cNvPicPr>
            <p:nvPr/>
          </p:nvPicPr>
          <p:blipFill rotWithShape="1">
            <a:blip r:embed="rId3"/>
            <a:srcRect l="15139" t="6083" r="44226" b="22172"/>
            <a:stretch/>
          </p:blipFill>
          <p:spPr>
            <a:xfrm>
              <a:off x="3958308" y="2090035"/>
              <a:ext cx="4066128" cy="3171100"/>
            </a:xfrm>
            <a:prstGeom prst="rect">
              <a:avLst/>
            </a:prstGeom>
          </p:spPr>
        </p:pic>
        <p:sp>
          <p:nvSpPr>
            <p:cNvPr id="52" name="TextBox 51">
              <a:extLst>
                <a:ext uri="{FF2B5EF4-FFF2-40B4-BE49-F238E27FC236}">
                  <a16:creationId xmlns:a16="http://schemas.microsoft.com/office/drawing/2014/main" id="{776E4AEF-C468-4213-BCE5-D5433583B121}"/>
                </a:ext>
              </a:extLst>
            </p:cNvPr>
            <p:cNvSpPr txBox="1"/>
            <p:nvPr/>
          </p:nvSpPr>
          <p:spPr>
            <a:xfrm>
              <a:off x="4697215" y="5433142"/>
              <a:ext cx="2588313" cy="692680"/>
            </a:xfrm>
            <a:prstGeom prst="rect">
              <a:avLst/>
            </a:prstGeom>
            <a:noFill/>
          </p:spPr>
          <p:txBody>
            <a:bodyPr wrap="square" rtlCol="0">
              <a:spAutoFit/>
            </a:bodyPr>
            <a:lstStyle/>
            <a:p>
              <a:pPr defTabSz="685800" fontAlgn="auto">
                <a:spcBef>
                  <a:spcPts val="0"/>
                </a:spcBef>
                <a:spcAft>
                  <a:spcPts val="0"/>
                </a:spcAft>
              </a:pPr>
              <a:r>
                <a:rPr lang="en-US" sz="2400" dirty="0">
                  <a:solidFill>
                    <a:srgbClr val="FFFFFF"/>
                  </a:solidFill>
                  <a:latin typeface="IBM Plex Sans"/>
                </a:rPr>
                <a:t>IBM </a:t>
              </a:r>
              <a:r>
                <a:rPr lang="en-US" sz="2400" b="1" dirty="0">
                  <a:solidFill>
                    <a:srgbClr val="FFFFFF"/>
                  </a:solidFill>
                  <a:latin typeface="IBM Plex Sans"/>
                </a:rPr>
                <a:t>Cloud</a:t>
              </a:r>
            </a:p>
          </p:txBody>
        </p:sp>
      </p:grpSp>
      <p:grpSp>
        <p:nvGrpSpPr>
          <p:cNvPr id="15" name="Group 14">
            <a:extLst>
              <a:ext uri="{FF2B5EF4-FFF2-40B4-BE49-F238E27FC236}">
                <a16:creationId xmlns:a16="http://schemas.microsoft.com/office/drawing/2014/main" id="{B61BB566-CB42-4829-8C2B-2FFACDC7B72A}"/>
              </a:ext>
            </a:extLst>
          </p:cNvPr>
          <p:cNvGrpSpPr/>
          <p:nvPr/>
        </p:nvGrpSpPr>
        <p:grpSpPr>
          <a:xfrm>
            <a:off x="3801234" y="3945053"/>
            <a:ext cx="4703231" cy="1529661"/>
            <a:chOff x="2978128" y="2703687"/>
            <a:chExt cx="6670368" cy="2194667"/>
          </a:xfrm>
        </p:grpSpPr>
        <p:pic>
          <p:nvPicPr>
            <p:cNvPr id="16" name="Picture 15">
              <a:extLst>
                <a:ext uri="{FF2B5EF4-FFF2-40B4-BE49-F238E27FC236}">
                  <a16:creationId xmlns:a16="http://schemas.microsoft.com/office/drawing/2014/main" id="{5253AFB0-ED55-47B9-80C4-7CA01EBC05FE}"/>
                </a:ext>
              </a:extLst>
            </p:cNvPr>
            <p:cNvPicPr>
              <a:picLocks noChangeAspect="1"/>
            </p:cNvPicPr>
            <p:nvPr/>
          </p:nvPicPr>
          <p:blipFill>
            <a:blip r:embed="rId4"/>
            <a:stretch>
              <a:fillRect/>
            </a:stretch>
          </p:blipFill>
          <p:spPr>
            <a:xfrm>
              <a:off x="2978128" y="2703687"/>
              <a:ext cx="6235744" cy="2194667"/>
            </a:xfrm>
            <a:prstGeom prst="rect">
              <a:avLst/>
            </a:prstGeom>
          </p:spPr>
        </p:pic>
        <p:sp>
          <p:nvSpPr>
            <p:cNvPr id="17" name="TextBox 16">
              <a:extLst>
                <a:ext uri="{FF2B5EF4-FFF2-40B4-BE49-F238E27FC236}">
                  <a16:creationId xmlns:a16="http://schemas.microsoft.com/office/drawing/2014/main" id="{B563BCC5-48DC-4AFA-A676-51BEAB10A384}"/>
                </a:ext>
              </a:extLst>
            </p:cNvPr>
            <p:cNvSpPr txBox="1"/>
            <p:nvPr/>
          </p:nvSpPr>
          <p:spPr>
            <a:xfrm>
              <a:off x="3126917" y="3278522"/>
              <a:ext cx="5722794" cy="364304"/>
            </a:xfrm>
            <a:prstGeom prst="rect">
              <a:avLst/>
            </a:prstGeom>
            <a:noFill/>
          </p:spPr>
          <p:txBody>
            <a:bodyPr wrap="square" rtlCol="0">
              <a:spAutoFit/>
            </a:bodyPr>
            <a:lstStyle/>
            <a:p>
              <a:pPr defTabSz="685800" fontAlgn="auto">
                <a:spcBef>
                  <a:spcPts val="0"/>
                </a:spcBef>
                <a:spcAft>
                  <a:spcPts val="0"/>
                </a:spcAft>
              </a:pPr>
              <a:r>
                <a:rPr lang="en-US" sz="1050" dirty="0">
                  <a:solidFill>
                    <a:srgbClr val="FFFFFF"/>
                  </a:solidFill>
                  <a:latin typeface="IBM Plex Sans"/>
                </a:rPr>
                <a:t>Data / AI 		       </a:t>
              </a:r>
              <a:r>
                <a:rPr lang="en-US" sz="1050" i="1" dirty="0">
                  <a:solidFill>
                    <a:srgbClr val="FFFFFF"/>
                  </a:solidFill>
                  <a:latin typeface="IBM Plex Sans"/>
                </a:rPr>
                <a:t>Unified data governance &amp; AI.</a:t>
              </a:r>
            </a:p>
          </p:txBody>
        </p:sp>
        <p:sp>
          <p:nvSpPr>
            <p:cNvPr id="18" name="TextBox 17">
              <a:extLst>
                <a:ext uri="{FF2B5EF4-FFF2-40B4-BE49-F238E27FC236}">
                  <a16:creationId xmlns:a16="http://schemas.microsoft.com/office/drawing/2014/main" id="{F6FF5BC4-75D9-4E39-8288-803775AC882A}"/>
                </a:ext>
              </a:extLst>
            </p:cNvPr>
            <p:cNvSpPr txBox="1"/>
            <p:nvPr/>
          </p:nvSpPr>
          <p:spPr>
            <a:xfrm>
              <a:off x="3126917" y="2772176"/>
              <a:ext cx="5722794" cy="364304"/>
            </a:xfrm>
            <a:prstGeom prst="rect">
              <a:avLst/>
            </a:prstGeom>
            <a:noFill/>
          </p:spPr>
          <p:txBody>
            <a:bodyPr wrap="square" rtlCol="0">
              <a:spAutoFit/>
            </a:bodyPr>
            <a:lstStyle/>
            <a:p>
              <a:pPr defTabSz="685800" fontAlgn="auto">
                <a:spcBef>
                  <a:spcPts val="0"/>
                </a:spcBef>
                <a:spcAft>
                  <a:spcPts val="0"/>
                </a:spcAft>
              </a:pPr>
              <a:r>
                <a:rPr lang="en-US" sz="1050" dirty="0">
                  <a:solidFill>
                    <a:srgbClr val="FFFFFF"/>
                  </a:solidFill>
                  <a:latin typeface="IBM Plex Sans"/>
                </a:rPr>
                <a:t>Applications	       </a:t>
              </a:r>
              <a:r>
                <a:rPr lang="en-US" sz="1050" i="1" dirty="0">
                  <a:solidFill>
                    <a:srgbClr val="FFFFFF"/>
                  </a:solidFill>
                  <a:latin typeface="IBM Plex Sans"/>
                </a:rPr>
                <a:t>Proven methods &amp; tools. </a:t>
              </a:r>
            </a:p>
          </p:txBody>
        </p:sp>
        <p:sp>
          <p:nvSpPr>
            <p:cNvPr id="19" name="TextBox 18">
              <a:extLst>
                <a:ext uri="{FF2B5EF4-FFF2-40B4-BE49-F238E27FC236}">
                  <a16:creationId xmlns:a16="http://schemas.microsoft.com/office/drawing/2014/main" id="{7C8DB3D4-69B9-43AB-BC69-FF6990EF2372}"/>
                </a:ext>
              </a:extLst>
            </p:cNvPr>
            <p:cNvSpPr txBox="1"/>
            <p:nvPr/>
          </p:nvSpPr>
          <p:spPr>
            <a:xfrm>
              <a:off x="3111298" y="4323278"/>
              <a:ext cx="5722794" cy="364304"/>
            </a:xfrm>
            <a:prstGeom prst="rect">
              <a:avLst/>
            </a:prstGeom>
            <a:noFill/>
          </p:spPr>
          <p:txBody>
            <a:bodyPr wrap="square" rtlCol="0">
              <a:spAutoFit/>
            </a:bodyPr>
            <a:lstStyle/>
            <a:p>
              <a:pPr defTabSz="685800" fontAlgn="auto">
                <a:spcBef>
                  <a:spcPts val="0"/>
                </a:spcBef>
                <a:spcAft>
                  <a:spcPts val="0"/>
                </a:spcAft>
              </a:pPr>
              <a:r>
                <a:rPr lang="en-US" sz="1050" dirty="0">
                  <a:solidFill>
                    <a:srgbClr val="FFFFFF"/>
                  </a:solidFill>
                  <a:latin typeface="IBM Plex Sans"/>
                </a:rPr>
                <a:t>Security 		       </a:t>
              </a:r>
              <a:r>
                <a:rPr lang="en-US" sz="1050" i="1" dirty="0">
                  <a:solidFill>
                    <a:srgbClr val="FFFFFF"/>
                  </a:solidFill>
                  <a:latin typeface="IBM Plex Sans"/>
                </a:rPr>
                <a:t>Comprehensive, on and off premises</a:t>
              </a:r>
              <a:r>
                <a:rPr lang="en-US" sz="1050" dirty="0">
                  <a:solidFill>
                    <a:srgbClr val="FFFFFF"/>
                  </a:solidFill>
                  <a:latin typeface="IBM Plex Sans"/>
                </a:rPr>
                <a:t>.</a:t>
              </a:r>
              <a:endParaRPr lang="en-US" sz="1050" i="1" dirty="0">
                <a:solidFill>
                  <a:srgbClr val="FFFFFF"/>
                </a:solidFill>
                <a:latin typeface="IBM Plex Sans"/>
              </a:endParaRPr>
            </a:p>
          </p:txBody>
        </p:sp>
        <p:sp>
          <p:nvSpPr>
            <p:cNvPr id="20" name="TextBox 19">
              <a:extLst>
                <a:ext uri="{FF2B5EF4-FFF2-40B4-BE49-F238E27FC236}">
                  <a16:creationId xmlns:a16="http://schemas.microsoft.com/office/drawing/2014/main" id="{2DBFE533-D379-4093-9B00-7C3956E2FBF6}"/>
                </a:ext>
              </a:extLst>
            </p:cNvPr>
            <p:cNvSpPr txBox="1"/>
            <p:nvPr/>
          </p:nvSpPr>
          <p:spPr>
            <a:xfrm>
              <a:off x="3111298" y="3836297"/>
              <a:ext cx="5722794" cy="364304"/>
            </a:xfrm>
            <a:prstGeom prst="rect">
              <a:avLst/>
            </a:prstGeom>
            <a:noFill/>
          </p:spPr>
          <p:txBody>
            <a:bodyPr wrap="square" rtlCol="0">
              <a:spAutoFit/>
            </a:bodyPr>
            <a:lstStyle/>
            <a:p>
              <a:pPr defTabSz="685800" fontAlgn="auto">
                <a:spcBef>
                  <a:spcPts val="0"/>
                </a:spcBef>
                <a:spcAft>
                  <a:spcPts val="0"/>
                </a:spcAft>
              </a:pPr>
              <a:r>
                <a:rPr lang="en-US" sz="1050" dirty="0">
                  <a:solidFill>
                    <a:srgbClr val="FFFFFF"/>
                  </a:solidFill>
                  <a:latin typeface="IBM Plex Sans"/>
                </a:rPr>
                <a:t>Cloud Infrastructure            </a:t>
              </a:r>
              <a:r>
                <a:rPr lang="en-US" sz="1050" i="1" dirty="0">
                  <a:solidFill>
                    <a:srgbClr val="FFFFFF"/>
                  </a:solidFill>
                  <a:latin typeface="IBM Plex Sans"/>
                </a:rPr>
                <a:t>More cloud delivery models. </a:t>
              </a:r>
            </a:p>
          </p:txBody>
        </p:sp>
        <p:sp>
          <p:nvSpPr>
            <p:cNvPr id="21" name="Rectangle 20">
              <a:extLst>
                <a:ext uri="{FF2B5EF4-FFF2-40B4-BE49-F238E27FC236}">
                  <a16:creationId xmlns:a16="http://schemas.microsoft.com/office/drawing/2014/main" id="{3BF18826-47B1-4373-A2C4-ADA948B3C833}"/>
                </a:ext>
              </a:extLst>
            </p:cNvPr>
            <p:cNvSpPr/>
            <p:nvPr/>
          </p:nvSpPr>
          <p:spPr>
            <a:xfrm>
              <a:off x="9152716" y="2743199"/>
              <a:ext cx="495780" cy="1975945"/>
            </a:xfrm>
            <a:prstGeom prst="rect">
              <a:avLst/>
            </a:prstGeom>
            <a:gradFill>
              <a:gsLst>
                <a:gs pos="0">
                  <a:srgbClr val="005BFF"/>
                </a:gs>
                <a:gs pos="0">
                  <a:srgbClr val="005BFF"/>
                </a:gs>
                <a:gs pos="100000">
                  <a:srgbClr val="031C82"/>
                </a:gs>
                <a:gs pos="100000">
                  <a:schemeClr val="accent1">
                    <a:lumMod val="30000"/>
                    <a:lumOff val="70000"/>
                  </a:schemeClr>
                </a:gs>
              </a:gsLst>
              <a:lin ang="5400000" scaled="1"/>
            </a:gradFill>
          </p:spPr>
          <p:txBody>
            <a:bodyPr vert="vert" wrap="square" lIns="0" tIns="0" rIns="0" bIns="0" rtlCol="0" anchor="ctr">
              <a:noAutofit/>
            </a:bodyPr>
            <a:lstStyle/>
            <a:p>
              <a:pPr algn="ctr" defTabSz="685800" fontAlgn="auto">
                <a:spcBef>
                  <a:spcPts val="0"/>
                </a:spcBef>
                <a:spcAft>
                  <a:spcPts val="0"/>
                </a:spcAft>
              </a:pPr>
              <a:r>
                <a:rPr lang="en-US" sz="1050" dirty="0">
                  <a:solidFill>
                    <a:srgbClr val="FFFFFF"/>
                  </a:solidFill>
                  <a:latin typeface="IBM Plex Sans"/>
                  <a:cs typeface="Arial"/>
                </a:rPr>
                <a:t>Open Standards</a:t>
              </a:r>
            </a:p>
          </p:txBody>
        </p:sp>
      </p:grpSp>
      <p:grpSp>
        <p:nvGrpSpPr>
          <p:cNvPr id="4" name="Group 3">
            <a:extLst>
              <a:ext uri="{FF2B5EF4-FFF2-40B4-BE49-F238E27FC236}">
                <a16:creationId xmlns:a16="http://schemas.microsoft.com/office/drawing/2014/main" id="{4A92A751-ADD9-4A69-AEB0-05D0FB9789C9}"/>
              </a:ext>
            </a:extLst>
          </p:cNvPr>
          <p:cNvGrpSpPr/>
          <p:nvPr/>
        </p:nvGrpSpPr>
        <p:grpSpPr>
          <a:xfrm>
            <a:off x="3906144" y="2068463"/>
            <a:ext cx="4509634" cy="1639427"/>
            <a:chOff x="3654891" y="954197"/>
            <a:chExt cx="8814294" cy="3243965"/>
          </a:xfrm>
        </p:grpSpPr>
        <p:sp>
          <p:nvSpPr>
            <p:cNvPr id="22" name="Oval 21">
              <a:extLst>
                <a:ext uri="{FF2B5EF4-FFF2-40B4-BE49-F238E27FC236}">
                  <a16:creationId xmlns:a16="http://schemas.microsoft.com/office/drawing/2014/main" id="{C648D2BD-CFC8-4C1D-80AF-D7A1332F10CE}"/>
                </a:ext>
              </a:extLst>
            </p:cNvPr>
            <p:cNvSpPr/>
            <p:nvPr/>
          </p:nvSpPr>
          <p:spPr>
            <a:xfrm>
              <a:off x="3654891" y="1322655"/>
              <a:ext cx="1853852" cy="1741118"/>
            </a:xfrm>
            <a:prstGeom prst="ellipse">
              <a:avLst/>
            </a:prstGeom>
            <a:solidFill>
              <a:srgbClr val="003687"/>
            </a:solidFill>
          </p:spPr>
          <p:txBody>
            <a:bodyPr wrap="square" lIns="0" tIns="0" rIns="0" bIns="0" rtlCol="0" anchor="ctr">
              <a:noAutofit/>
            </a:bodyPr>
            <a:lstStyle/>
            <a:p>
              <a:pPr algn="ctr" defTabSz="685800" fontAlgn="auto">
                <a:spcBef>
                  <a:spcPts val="0"/>
                </a:spcBef>
                <a:spcAft>
                  <a:spcPts val="0"/>
                </a:spcAft>
              </a:pPr>
              <a:r>
                <a:rPr lang="en-US" sz="900" dirty="0">
                  <a:solidFill>
                    <a:srgbClr val="FFFFFF"/>
                  </a:solidFill>
                  <a:latin typeface="Arial"/>
                  <a:cs typeface="Arial"/>
                </a:rPr>
                <a:t>Migrate</a:t>
              </a:r>
            </a:p>
          </p:txBody>
        </p:sp>
        <p:sp>
          <p:nvSpPr>
            <p:cNvPr id="24" name="Oval 23">
              <a:extLst>
                <a:ext uri="{FF2B5EF4-FFF2-40B4-BE49-F238E27FC236}">
                  <a16:creationId xmlns:a16="http://schemas.microsoft.com/office/drawing/2014/main" id="{2B9063E3-A29B-4326-ADED-AEC7D473C95E}"/>
                </a:ext>
              </a:extLst>
            </p:cNvPr>
            <p:cNvSpPr/>
            <p:nvPr/>
          </p:nvSpPr>
          <p:spPr>
            <a:xfrm>
              <a:off x="5961767" y="954197"/>
              <a:ext cx="1853852" cy="1741118"/>
            </a:xfrm>
            <a:prstGeom prst="ellipse">
              <a:avLst/>
            </a:prstGeom>
            <a:solidFill>
              <a:srgbClr val="003687"/>
            </a:solidFill>
          </p:spPr>
          <p:txBody>
            <a:bodyPr wrap="square" lIns="0" tIns="0" rIns="0" bIns="0" rtlCol="0" anchor="ctr">
              <a:noAutofit/>
            </a:bodyPr>
            <a:lstStyle/>
            <a:p>
              <a:pPr algn="ctr" defTabSz="685800" fontAlgn="auto">
                <a:spcBef>
                  <a:spcPts val="0"/>
                </a:spcBef>
                <a:spcAft>
                  <a:spcPts val="0"/>
                </a:spcAft>
              </a:pPr>
              <a:r>
                <a:rPr lang="en-US" sz="900" dirty="0">
                  <a:solidFill>
                    <a:srgbClr val="FFFFFF"/>
                  </a:solidFill>
                  <a:latin typeface="Arial"/>
                  <a:cs typeface="Arial"/>
                </a:rPr>
                <a:t>Modernize</a:t>
              </a:r>
            </a:p>
          </p:txBody>
        </p:sp>
        <p:sp>
          <p:nvSpPr>
            <p:cNvPr id="25" name="Oval 24">
              <a:extLst>
                <a:ext uri="{FF2B5EF4-FFF2-40B4-BE49-F238E27FC236}">
                  <a16:creationId xmlns:a16="http://schemas.microsoft.com/office/drawing/2014/main" id="{A169BE77-7ACD-4DC6-8003-B2F15BA89E2E}"/>
                </a:ext>
              </a:extLst>
            </p:cNvPr>
            <p:cNvSpPr/>
            <p:nvPr/>
          </p:nvSpPr>
          <p:spPr>
            <a:xfrm>
              <a:off x="8268643" y="954197"/>
              <a:ext cx="1853852" cy="1741118"/>
            </a:xfrm>
            <a:prstGeom prst="ellipse">
              <a:avLst/>
            </a:prstGeom>
            <a:solidFill>
              <a:srgbClr val="003687"/>
            </a:solidFill>
          </p:spPr>
          <p:txBody>
            <a:bodyPr wrap="square" lIns="0" tIns="0" rIns="0" bIns="0" rtlCol="0" anchor="ctr">
              <a:noAutofit/>
            </a:bodyPr>
            <a:lstStyle/>
            <a:p>
              <a:pPr algn="ctr" defTabSz="685800" fontAlgn="auto">
                <a:spcBef>
                  <a:spcPts val="0"/>
                </a:spcBef>
                <a:spcAft>
                  <a:spcPts val="0"/>
                </a:spcAft>
              </a:pPr>
              <a:r>
                <a:rPr lang="en-US" sz="900" dirty="0">
                  <a:solidFill>
                    <a:srgbClr val="FFFFFF"/>
                  </a:solidFill>
                  <a:latin typeface="Arial"/>
                  <a:cs typeface="Arial"/>
                </a:rPr>
                <a:t>Innovate</a:t>
              </a:r>
            </a:p>
          </p:txBody>
        </p:sp>
        <p:sp>
          <p:nvSpPr>
            <p:cNvPr id="26" name="Oval 25">
              <a:extLst>
                <a:ext uri="{FF2B5EF4-FFF2-40B4-BE49-F238E27FC236}">
                  <a16:creationId xmlns:a16="http://schemas.microsoft.com/office/drawing/2014/main" id="{26DD740F-ABA9-4A41-B5AB-58FE7B1791BB}"/>
                </a:ext>
              </a:extLst>
            </p:cNvPr>
            <p:cNvSpPr/>
            <p:nvPr/>
          </p:nvSpPr>
          <p:spPr>
            <a:xfrm>
              <a:off x="10615333" y="1333165"/>
              <a:ext cx="1853852" cy="1741118"/>
            </a:xfrm>
            <a:prstGeom prst="ellipse">
              <a:avLst/>
            </a:prstGeom>
            <a:solidFill>
              <a:srgbClr val="003687"/>
            </a:solidFill>
          </p:spPr>
          <p:txBody>
            <a:bodyPr wrap="square" lIns="0" tIns="0" rIns="0" bIns="0" rtlCol="0" anchor="ctr">
              <a:noAutofit/>
            </a:bodyPr>
            <a:lstStyle/>
            <a:p>
              <a:pPr algn="ctr" defTabSz="685800" fontAlgn="auto">
                <a:spcBef>
                  <a:spcPts val="0"/>
                </a:spcBef>
                <a:spcAft>
                  <a:spcPts val="0"/>
                </a:spcAft>
              </a:pPr>
              <a:r>
                <a:rPr lang="en-US" sz="900" dirty="0">
                  <a:solidFill>
                    <a:srgbClr val="FFFFFF"/>
                  </a:solidFill>
                  <a:latin typeface="Arial"/>
                  <a:cs typeface="Arial"/>
                </a:rPr>
                <a:t>Optimize</a:t>
              </a:r>
            </a:p>
          </p:txBody>
        </p:sp>
        <p:sp>
          <p:nvSpPr>
            <p:cNvPr id="27" name="Oval 26">
              <a:extLst>
                <a:ext uri="{FF2B5EF4-FFF2-40B4-BE49-F238E27FC236}">
                  <a16:creationId xmlns:a16="http://schemas.microsoft.com/office/drawing/2014/main" id="{8E883867-D28F-4446-BD8A-7F3DD2CED5FB}"/>
                </a:ext>
              </a:extLst>
            </p:cNvPr>
            <p:cNvSpPr/>
            <p:nvPr/>
          </p:nvSpPr>
          <p:spPr>
            <a:xfrm>
              <a:off x="4351877" y="3159937"/>
              <a:ext cx="7525406" cy="1038225"/>
            </a:xfrm>
            <a:prstGeom prst="ellipse">
              <a:avLst/>
            </a:prstGeom>
            <a:solidFill>
              <a:schemeClr val="accent2"/>
            </a:solidFill>
          </p:spPr>
          <p:txBody>
            <a:bodyPr wrap="square" lIns="0" tIns="0" rIns="0" bIns="0" rtlCol="0" anchor="ctr">
              <a:noAutofit/>
            </a:bodyPr>
            <a:lstStyle/>
            <a:p>
              <a:pPr algn="ctr" defTabSz="685800" fontAlgn="auto">
                <a:spcBef>
                  <a:spcPts val="0"/>
                </a:spcBef>
                <a:spcAft>
                  <a:spcPts val="0"/>
                </a:spcAft>
              </a:pPr>
              <a:endParaRPr lang="en-US" sz="675" dirty="0">
                <a:solidFill>
                  <a:srgbClr val="000000"/>
                </a:solidFill>
                <a:latin typeface="Arial"/>
                <a:cs typeface="Arial"/>
              </a:endParaRPr>
            </a:p>
          </p:txBody>
        </p:sp>
        <p:sp>
          <p:nvSpPr>
            <p:cNvPr id="28" name="Quad Arrow Callout 2">
              <a:extLst>
                <a:ext uri="{FF2B5EF4-FFF2-40B4-BE49-F238E27FC236}">
                  <a16:creationId xmlns:a16="http://schemas.microsoft.com/office/drawing/2014/main" id="{375E7581-F9BC-43F9-97B8-1C804A5DF739}"/>
                </a:ext>
              </a:extLst>
            </p:cNvPr>
            <p:cNvSpPr/>
            <p:nvPr/>
          </p:nvSpPr>
          <p:spPr>
            <a:xfrm>
              <a:off x="5560004" y="2566453"/>
              <a:ext cx="540708" cy="555326"/>
            </a:xfrm>
            <a:prstGeom prst="quadArrowCallout">
              <a:avLst/>
            </a:prstGeom>
            <a:solidFill>
              <a:schemeClr val="accent1">
                <a:lumMod val="50000"/>
              </a:schemeClr>
            </a:solidFill>
          </p:spPr>
          <p:txBody>
            <a:bodyPr wrap="square" lIns="0" tIns="0" rIns="0" bIns="0" rtlCol="0" anchor="ctr">
              <a:noAutofit/>
            </a:bodyPr>
            <a:lstStyle/>
            <a:p>
              <a:pPr algn="ctr" defTabSz="685800" fontAlgn="auto">
                <a:spcBef>
                  <a:spcPts val="0"/>
                </a:spcBef>
                <a:spcAft>
                  <a:spcPts val="0"/>
                </a:spcAft>
              </a:pPr>
              <a:endParaRPr lang="en-US" sz="675" dirty="0" err="1">
                <a:solidFill>
                  <a:srgbClr val="FFFFFF"/>
                </a:solidFill>
                <a:latin typeface="Arial"/>
                <a:cs typeface="Arial"/>
              </a:endParaRPr>
            </a:p>
          </p:txBody>
        </p:sp>
        <p:sp>
          <p:nvSpPr>
            <p:cNvPr id="29" name="Quad Arrow Callout 10">
              <a:extLst>
                <a:ext uri="{FF2B5EF4-FFF2-40B4-BE49-F238E27FC236}">
                  <a16:creationId xmlns:a16="http://schemas.microsoft.com/office/drawing/2014/main" id="{3968DE2A-552B-457E-93D2-39C8DEC4B9B9}"/>
                </a:ext>
              </a:extLst>
            </p:cNvPr>
            <p:cNvSpPr/>
            <p:nvPr/>
          </p:nvSpPr>
          <p:spPr>
            <a:xfrm>
              <a:off x="7763831" y="2447366"/>
              <a:ext cx="540708" cy="555326"/>
            </a:xfrm>
            <a:prstGeom prst="quadArrowCallout">
              <a:avLst/>
            </a:prstGeom>
            <a:solidFill>
              <a:schemeClr val="accent1">
                <a:lumMod val="50000"/>
              </a:schemeClr>
            </a:solidFill>
          </p:spPr>
          <p:txBody>
            <a:bodyPr wrap="square" lIns="0" tIns="0" rIns="0" bIns="0" rtlCol="0" anchor="ctr">
              <a:noAutofit/>
            </a:bodyPr>
            <a:lstStyle/>
            <a:p>
              <a:pPr algn="ctr" defTabSz="685800" fontAlgn="auto">
                <a:spcBef>
                  <a:spcPts val="0"/>
                </a:spcBef>
                <a:spcAft>
                  <a:spcPts val="0"/>
                </a:spcAft>
              </a:pPr>
              <a:endParaRPr lang="en-US" sz="675" dirty="0" err="1">
                <a:solidFill>
                  <a:srgbClr val="FFFFFF"/>
                </a:solidFill>
                <a:latin typeface="Arial"/>
                <a:cs typeface="Arial"/>
              </a:endParaRPr>
            </a:p>
          </p:txBody>
        </p:sp>
        <p:sp>
          <p:nvSpPr>
            <p:cNvPr id="30" name="Quad Arrow Callout 11">
              <a:extLst>
                <a:ext uri="{FF2B5EF4-FFF2-40B4-BE49-F238E27FC236}">
                  <a16:creationId xmlns:a16="http://schemas.microsoft.com/office/drawing/2014/main" id="{3D397581-B993-4B69-B2F4-21F4445B183A}"/>
                </a:ext>
              </a:extLst>
            </p:cNvPr>
            <p:cNvSpPr/>
            <p:nvPr/>
          </p:nvSpPr>
          <p:spPr>
            <a:xfrm>
              <a:off x="10023364" y="2556529"/>
              <a:ext cx="540708" cy="555326"/>
            </a:xfrm>
            <a:prstGeom prst="quadArrowCallout">
              <a:avLst/>
            </a:prstGeom>
            <a:solidFill>
              <a:schemeClr val="accent1">
                <a:lumMod val="50000"/>
              </a:schemeClr>
            </a:solidFill>
          </p:spPr>
          <p:txBody>
            <a:bodyPr wrap="square" lIns="0" tIns="0" rIns="0" bIns="0" rtlCol="0" anchor="ctr">
              <a:noAutofit/>
            </a:bodyPr>
            <a:lstStyle/>
            <a:p>
              <a:pPr algn="ctr" defTabSz="685800" fontAlgn="auto">
                <a:spcBef>
                  <a:spcPts val="0"/>
                </a:spcBef>
                <a:spcAft>
                  <a:spcPts val="0"/>
                </a:spcAft>
              </a:pPr>
              <a:endParaRPr lang="en-US" sz="675" dirty="0" err="1">
                <a:solidFill>
                  <a:srgbClr val="FFFFFF"/>
                </a:solidFill>
                <a:latin typeface="Arial"/>
                <a:cs typeface="Arial"/>
              </a:endParaRPr>
            </a:p>
          </p:txBody>
        </p:sp>
        <p:sp>
          <p:nvSpPr>
            <p:cNvPr id="31" name="Rectangle 30">
              <a:extLst>
                <a:ext uri="{FF2B5EF4-FFF2-40B4-BE49-F238E27FC236}">
                  <a16:creationId xmlns:a16="http://schemas.microsoft.com/office/drawing/2014/main" id="{E90193B9-42DE-4A34-B049-BF433BE18A06}"/>
                </a:ext>
              </a:extLst>
            </p:cNvPr>
            <p:cNvSpPr/>
            <p:nvPr/>
          </p:nvSpPr>
          <p:spPr>
            <a:xfrm>
              <a:off x="4993893" y="3494383"/>
              <a:ext cx="1006367" cy="433915"/>
            </a:xfrm>
            <a:prstGeom prst="rect">
              <a:avLst/>
            </a:prstGeom>
          </p:spPr>
          <p:txBody>
            <a:bodyPr wrap="none">
              <a:spAutoFit/>
            </a:bodyPr>
            <a:lstStyle/>
            <a:p>
              <a:pPr defTabSz="685800" fontAlgn="auto">
                <a:spcBef>
                  <a:spcPts val="0"/>
                </a:spcBef>
                <a:spcAft>
                  <a:spcPts val="0"/>
                </a:spcAft>
              </a:pPr>
              <a:r>
                <a:rPr lang="en-US" sz="825" dirty="0">
                  <a:solidFill>
                    <a:srgbClr val="FFFFFF"/>
                  </a:solidFill>
                  <a:latin typeface="IBM Plex Sans"/>
                </a:rPr>
                <a:t>Collect</a:t>
              </a:r>
            </a:p>
          </p:txBody>
        </p:sp>
        <p:sp>
          <p:nvSpPr>
            <p:cNvPr id="32" name="Rectangle 31">
              <a:extLst>
                <a:ext uri="{FF2B5EF4-FFF2-40B4-BE49-F238E27FC236}">
                  <a16:creationId xmlns:a16="http://schemas.microsoft.com/office/drawing/2014/main" id="{0203FD52-A8D3-4A7F-8571-6DFD3BFE3A71}"/>
                </a:ext>
              </a:extLst>
            </p:cNvPr>
            <p:cNvSpPr/>
            <p:nvPr/>
          </p:nvSpPr>
          <p:spPr>
            <a:xfrm>
              <a:off x="6634814" y="3494383"/>
              <a:ext cx="1181823" cy="433915"/>
            </a:xfrm>
            <a:prstGeom prst="rect">
              <a:avLst/>
            </a:prstGeom>
          </p:spPr>
          <p:txBody>
            <a:bodyPr wrap="none">
              <a:spAutoFit/>
            </a:bodyPr>
            <a:lstStyle/>
            <a:p>
              <a:pPr defTabSz="685800" fontAlgn="auto">
                <a:spcBef>
                  <a:spcPts val="0"/>
                </a:spcBef>
                <a:spcAft>
                  <a:spcPts val="0"/>
                </a:spcAft>
              </a:pPr>
              <a:r>
                <a:rPr lang="en-US" sz="825" dirty="0">
                  <a:solidFill>
                    <a:srgbClr val="FFFFFF"/>
                  </a:solidFill>
                  <a:latin typeface="IBM Plex Sans"/>
                </a:rPr>
                <a:t>Organize</a:t>
              </a:r>
            </a:p>
          </p:txBody>
        </p:sp>
        <p:sp>
          <p:nvSpPr>
            <p:cNvPr id="33" name="Rectangle 32">
              <a:extLst>
                <a:ext uri="{FF2B5EF4-FFF2-40B4-BE49-F238E27FC236}">
                  <a16:creationId xmlns:a16="http://schemas.microsoft.com/office/drawing/2014/main" id="{ED058C84-69D9-432D-A958-CB46E960F542}"/>
                </a:ext>
              </a:extLst>
            </p:cNvPr>
            <p:cNvSpPr/>
            <p:nvPr/>
          </p:nvSpPr>
          <p:spPr>
            <a:xfrm>
              <a:off x="8555825" y="3494383"/>
              <a:ext cx="1087829" cy="433915"/>
            </a:xfrm>
            <a:prstGeom prst="rect">
              <a:avLst/>
            </a:prstGeom>
          </p:spPr>
          <p:txBody>
            <a:bodyPr wrap="none">
              <a:spAutoFit/>
            </a:bodyPr>
            <a:lstStyle/>
            <a:p>
              <a:pPr defTabSz="685800" fontAlgn="auto">
                <a:spcBef>
                  <a:spcPts val="0"/>
                </a:spcBef>
                <a:spcAft>
                  <a:spcPts val="0"/>
                </a:spcAft>
              </a:pPr>
              <a:r>
                <a:rPr lang="en-US" sz="825" dirty="0">
                  <a:solidFill>
                    <a:srgbClr val="FFFFFF"/>
                  </a:solidFill>
                  <a:latin typeface="IBM Plex Sans"/>
                </a:rPr>
                <a:t>Analyze</a:t>
              </a:r>
            </a:p>
          </p:txBody>
        </p:sp>
        <p:sp>
          <p:nvSpPr>
            <p:cNvPr id="34" name="Rectangle 33">
              <a:extLst>
                <a:ext uri="{FF2B5EF4-FFF2-40B4-BE49-F238E27FC236}">
                  <a16:creationId xmlns:a16="http://schemas.microsoft.com/office/drawing/2014/main" id="{CC90DB7A-345B-43EA-9B19-64463321FF53}"/>
                </a:ext>
              </a:extLst>
            </p:cNvPr>
            <p:cNvSpPr/>
            <p:nvPr/>
          </p:nvSpPr>
          <p:spPr>
            <a:xfrm>
              <a:off x="10019334" y="3499362"/>
              <a:ext cx="1272684" cy="433915"/>
            </a:xfrm>
            <a:prstGeom prst="rect">
              <a:avLst/>
            </a:prstGeom>
          </p:spPr>
          <p:txBody>
            <a:bodyPr wrap="none">
              <a:spAutoFit/>
            </a:bodyPr>
            <a:lstStyle/>
            <a:p>
              <a:pPr defTabSz="685800" fontAlgn="auto">
                <a:spcBef>
                  <a:spcPts val="0"/>
                </a:spcBef>
                <a:spcAft>
                  <a:spcPts val="0"/>
                </a:spcAft>
              </a:pPr>
              <a:r>
                <a:rPr lang="en-US" sz="825" dirty="0">
                  <a:solidFill>
                    <a:srgbClr val="FFFFFF"/>
                  </a:solidFill>
                  <a:latin typeface="IBM Plex Sans"/>
                </a:rPr>
                <a:t>Automate</a:t>
              </a:r>
            </a:p>
          </p:txBody>
        </p:sp>
      </p:grpSp>
      <p:sp>
        <p:nvSpPr>
          <p:cNvPr id="36" name="Rectangle 35">
            <a:extLst>
              <a:ext uri="{FF2B5EF4-FFF2-40B4-BE49-F238E27FC236}">
                <a16:creationId xmlns:a16="http://schemas.microsoft.com/office/drawing/2014/main" id="{DAFA83F5-3895-4AE1-8DEA-D1E2746DCC57}"/>
              </a:ext>
            </a:extLst>
          </p:cNvPr>
          <p:cNvSpPr/>
          <p:nvPr/>
        </p:nvSpPr>
        <p:spPr>
          <a:xfrm>
            <a:off x="3734262" y="1886534"/>
            <a:ext cx="4865828" cy="3588179"/>
          </a:xfrm>
          <a:prstGeom prst="rect">
            <a:avLst/>
          </a:prstGeom>
          <a:ln w="19050">
            <a:solidFill>
              <a:schemeClr val="accent1">
                <a:lumMod val="75000"/>
              </a:schemeClr>
            </a:solidFill>
          </a:ln>
        </p:spPr>
        <p:txBody>
          <a:bodyPr wrap="square" lIns="0" tIns="0" rIns="0" bIns="0" rtlCol="0" anchor="ctr">
            <a:noAutofit/>
          </a:bodyPr>
          <a:lstStyle/>
          <a:p>
            <a:pPr algn="ctr" defTabSz="685800" fontAlgn="auto">
              <a:spcBef>
                <a:spcPts val="0"/>
              </a:spcBef>
              <a:spcAft>
                <a:spcPts val="0"/>
              </a:spcAft>
            </a:pPr>
            <a:endParaRPr lang="en-US" sz="900" dirty="0" err="1">
              <a:solidFill>
                <a:srgbClr val="FFFFFF"/>
              </a:solidFill>
              <a:latin typeface="Arial"/>
              <a:cs typeface="Arial"/>
            </a:endParaRPr>
          </a:p>
        </p:txBody>
      </p:sp>
      <p:sp>
        <p:nvSpPr>
          <p:cNvPr id="37" name="TextBox 36">
            <a:extLst>
              <a:ext uri="{FF2B5EF4-FFF2-40B4-BE49-F238E27FC236}">
                <a16:creationId xmlns:a16="http://schemas.microsoft.com/office/drawing/2014/main" id="{B7DAE4C1-1380-410E-90E5-CCA46D9437E3}"/>
              </a:ext>
            </a:extLst>
          </p:cNvPr>
          <p:cNvSpPr txBox="1"/>
          <p:nvPr/>
        </p:nvSpPr>
        <p:spPr>
          <a:xfrm rot="16200000">
            <a:off x="2357929" y="3638493"/>
            <a:ext cx="2361532" cy="253916"/>
          </a:xfrm>
          <a:prstGeom prst="rect">
            <a:avLst/>
          </a:prstGeom>
          <a:noFill/>
        </p:spPr>
        <p:txBody>
          <a:bodyPr wrap="square" rtlCol="0">
            <a:spAutoFit/>
          </a:bodyPr>
          <a:lstStyle/>
          <a:p>
            <a:pPr algn="ctr" defTabSz="685800" fontAlgn="auto">
              <a:spcBef>
                <a:spcPts val="0"/>
              </a:spcBef>
              <a:spcAft>
                <a:spcPts val="0"/>
              </a:spcAft>
            </a:pPr>
            <a:r>
              <a:rPr lang="en-US" sz="1050" dirty="0">
                <a:solidFill>
                  <a:srgbClr val="FFFFFF"/>
                </a:solidFill>
                <a:latin typeface="IBM Plex Sans"/>
              </a:rPr>
              <a:t>Strategy and Design</a:t>
            </a:r>
          </a:p>
        </p:txBody>
      </p:sp>
      <p:sp>
        <p:nvSpPr>
          <p:cNvPr id="38" name="TextBox 37">
            <a:extLst>
              <a:ext uri="{FF2B5EF4-FFF2-40B4-BE49-F238E27FC236}">
                <a16:creationId xmlns:a16="http://schemas.microsoft.com/office/drawing/2014/main" id="{3F6DA53F-4461-416E-BD19-4EC30C63912C}"/>
              </a:ext>
            </a:extLst>
          </p:cNvPr>
          <p:cNvSpPr txBox="1"/>
          <p:nvPr/>
        </p:nvSpPr>
        <p:spPr>
          <a:xfrm rot="5400000">
            <a:off x="7826995" y="3431452"/>
            <a:ext cx="1910726" cy="415498"/>
          </a:xfrm>
          <a:prstGeom prst="rect">
            <a:avLst/>
          </a:prstGeom>
          <a:noFill/>
        </p:spPr>
        <p:txBody>
          <a:bodyPr wrap="square" rtlCol="0">
            <a:spAutoFit/>
          </a:bodyPr>
          <a:lstStyle/>
          <a:p>
            <a:pPr algn="ctr" defTabSz="685800" fontAlgn="auto">
              <a:spcBef>
                <a:spcPts val="0"/>
              </a:spcBef>
              <a:spcAft>
                <a:spcPts val="0"/>
              </a:spcAft>
            </a:pPr>
            <a:r>
              <a:rPr lang="en-US" sz="1050" dirty="0">
                <a:solidFill>
                  <a:srgbClr val="FFFFFF"/>
                </a:solidFill>
                <a:latin typeface="IBM Plex Sans"/>
              </a:rPr>
              <a:t>Operations and Management</a:t>
            </a:r>
          </a:p>
        </p:txBody>
      </p:sp>
      <p:sp>
        <p:nvSpPr>
          <p:cNvPr id="39" name="TextBox 38">
            <a:extLst>
              <a:ext uri="{FF2B5EF4-FFF2-40B4-BE49-F238E27FC236}">
                <a16:creationId xmlns:a16="http://schemas.microsoft.com/office/drawing/2014/main" id="{654CA78D-5E4B-4088-8C81-026D3A031BE3}"/>
              </a:ext>
            </a:extLst>
          </p:cNvPr>
          <p:cNvSpPr txBox="1"/>
          <p:nvPr/>
        </p:nvSpPr>
        <p:spPr>
          <a:xfrm>
            <a:off x="4780283" y="1617331"/>
            <a:ext cx="2827398" cy="253916"/>
          </a:xfrm>
          <a:prstGeom prst="rect">
            <a:avLst/>
          </a:prstGeom>
          <a:noFill/>
        </p:spPr>
        <p:txBody>
          <a:bodyPr wrap="square" rtlCol="0">
            <a:spAutoFit/>
          </a:bodyPr>
          <a:lstStyle/>
          <a:p>
            <a:pPr algn="ctr" defTabSz="685800" fontAlgn="auto">
              <a:spcBef>
                <a:spcPts val="0"/>
              </a:spcBef>
              <a:spcAft>
                <a:spcPts val="0"/>
              </a:spcAft>
            </a:pPr>
            <a:r>
              <a:rPr lang="en-US" sz="1050" dirty="0">
                <a:solidFill>
                  <a:srgbClr val="FFFFFF"/>
                </a:solidFill>
                <a:latin typeface="IBM Plex Sans"/>
              </a:rPr>
              <a:t>Industry and Domain Expertise</a:t>
            </a:r>
          </a:p>
        </p:txBody>
      </p:sp>
      <p:sp>
        <p:nvSpPr>
          <p:cNvPr id="40" name="TextBox 39">
            <a:extLst>
              <a:ext uri="{FF2B5EF4-FFF2-40B4-BE49-F238E27FC236}">
                <a16:creationId xmlns:a16="http://schemas.microsoft.com/office/drawing/2014/main" id="{4838E493-E507-4695-961E-48331EC6E115}"/>
              </a:ext>
            </a:extLst>
          </p:cNvPr>
          <p:cNvSpPr txBox="1"/>
          <p:nvPr/>
        </p:nvSpPr>
        <p:spPr>
          <a:xfrm>
            <a:off x="4753931" y="5547324"/>
            <a:ext cx="3037747" cy="253916"/>
          </a:xfrm>
          <a:prstGeom prst="rect">
            <a:avLst/>
          </a:prstGeom>
          <a:noFill/>
        </p:spPr>
        <p:txBody>
          <a:bodyPr wrap="square" rtlCol="0">
            <a:spAutoFit/>
          </a:bodyPr>
          <a:lstStyle/>
          <a:p>
            <a:pPr algn="ctr" defTabSz="685800" fontAlgn="auto">
              <a:spcBef>
                <a:spcPts val="0"/>
              </a:spcBef>
              <a:spcAft>
                <a:spcPts val="0"/>
              </a:spcAft>
            </a:pPr>
            <a:r>
              <a:rPr lang="en-US" sz="1050" dirty="0">
                <a:solidFill>
                  <a:srgbClr val="FFFFFF"/>
                </a:solidFill>
                <a:latin typeface="IBM Plex Sans"/>
              </a:rPr>
              <a:t>Implementation &amp; Integration </a:t>
            </a:r>
          </a:p>
        </p:txBody>
      </p:sp>
    </p:spTree>
    <p:extLst>
      <p:ext uri="{BB962C8B-B14F-4D97-AF65-F5344CB8AC3E}">
        <p14:creationId xmlns:p14="http://schemas.microsoft.com/office/powerpoint/2010/main" val="330380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228600" y="5683730"/>
            <a:ext cx="6400800" cy="137160"/>
          </a:xfrm>
        </p:spPr>
        <p:txBody>
          <a:bodyPr/>
          <a:lstStyle/>
          <a:p>
            <a:pPr defTabSz="685783" fontAlgn="auto">
              <a:spcBef>
                <a:spcPts val="0"/>
              </a:spcBef>
              <a:spcAft>
                <a:spcPts val="0"/>
              </a:spcAft>
            </a:pPr>
            <a:r>
              <a:rPr lang="en-US" dirty="0">
                <a:solidFill>
                  <a:srgbClr val="FFFFFF"/>
                </a:solidFill>
                <a:latin typeface="IBM Plex Sans"/>
              </a:rPr>
              <a:t>Accelerate digital transformation </a:t>
            </a:r>
            <a:r>
              <a:rPr lang="en-US">
                <a:solidFill>
                  <a:srgbClr val="FFFFFF"/>
                </a:solidFill>
                <a:latin typeface="IBM Plex Sans"/>
              </a:rPr>
              <a:t>with Cloud &amp; AI / </a:t>
            </a:r>
            <a:r>
              <a:rPr lang="en-US" dirty="0">
                <a:solidFill>
                  <a:srgbClr val="FFFFFF"/>
                </a:solidFill>
                <a:latin typeface="IBM Plex Sans"/>
              </a:rPr>
              <a:t>July 2018 / © 2018 IBM Corporation</a:t>
            </a:r>
          </a:p>
        </p:txBody>
      </p:sp>
      <p:sp>
        <p:nvSpPr>
          <p:cNvPr id="55" name="Title 5">
            <a:extLst>
              <a:ext uri="{FF2B5EF4-FFF2-40B4-BE49-F238E27FC236}">
                <a16:creationId xmlns:a16="http://schemas.microsoft.com/office/drawing/2014/main" id="{2FF7065C-6FFE-40B5-A8F4-DD0A5410BDA2}"/>
              </a:ext>
            </a:extLst>
          </p:cNvPr>
          <p:cNvSpPr>
            <a:spLocks noGrp="1"/>
          </p:cNvSpPr>
          <p:nvPr>
            <p:ph type="title" idx="4294967295"/>
          </p:nvPr>
        </p:nvSpPr>
        <p:spPr>
          <a:xfrm>
            <a:off x="507078" y="1104162"/>
            <a:ext cx="8376792" cy="778669"/>
          </a:xfrm>
        </p:spPr>
        <p:txBody>
          <a:bodyPr/>
          <a:lstStyle/>
          <a:p>
            <a:r>
              <a:rPr lang="en-US" sz="3000" b="1" dirty="0"/>
              <a:t>IBM has helped thousands of clients realize the benefits of digital transformation</a:t>
            </a:r>
          </a:p>
        </p:txBody>
      </p:sp>
      <p:grpSp>
        <p:nvGrpSpPr>
          <p:cNvPr id="11" name="Group 10"/>
          <p:cNvGrpSpPr/>
          <p:nvPr/>
        </p:nvGrpSpPr>
        <p:grpSpPr>
          <a:xfrm>
            <a:off x="3494245" y="2443586"/>
            <a:ext cx="4990481" cy="536631"/>
            <a:chOff x="4658992" y="2115115"/>
            <a:chExt cx="6653975" cy="71550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340" y="2115115"/>
              <a:ext cx="2289627" cy="7155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992" y="2205724"/>
              <a:ext cx="3492675" cy="534290"/>
            </a:xfrm>
            <a:prstGeom prst="rect">
              <a:avLst/>
            </a:prstGeom>
          </p:spPr>
        </p:pic>
      </p:grpSp>
      <p:grpSp>
        <p:nvGrpSpPr>
          <p:cNvPr id="10" name="Group 9"/>
          <p:cNvGrpSpPr/>
          <p:nvPr/>
        </p:nvGrpSpPr>
        <p:grpSpPr>
          <a:xfrm>
            <a:off x="3650715" y="3483668"/>
            <a:ext cx="4989806" cy="705696"/>
            <a:chOff x="4867620" y="3472225"/>
            <a:chExt cx="6653074" cy="940928"/>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5613" y="3704534"/>
              <a:ext cx="2705081" cy="4763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620" y="3472225"/>
              <a:ext cx="2792186" cy="940928"/>
            </a:xfrm>
            <a:prstGeom prst="rect">
              <a:avLst/>
            </a:prstGeom>
          </p:spPr>
        </p:pic>
      </p:gr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6002" y="4790994"/>
            <a:ext cx="1800225" cy="419100"/>
          </a:xfrm>
          <a:prstGeom prst="rect">
            <a:avLst/>
          </a:prstGeom>
        </p:spPr>
      </p:pic>
      <p:grpSp>
        <p:nvGrpSpPr>
          <p:cNvPr id="16" name="Group 15">
            <a:extLst>
              <a:ext uri="{FF2B5EF4-FFF2-40B4-BE49-F238E27FC236}">
                <a16:creationId xmlns:a16="http://schemas.microsoft.com/office/drawing/2014/main" id="{17CC6315-6F9B-464C-8C6C-70733A9A77AC}"/>
              </a:ext>
            </a:extLst>
          </p:cNvPr>
          <p:cNvGrpSpPr/>
          <p:nvPr/>
        </p:nvGrpSpPr>
        <p:grpSpPr>
          <a:xfrm>
            <a:off x="345159" y="2294585"/>
            <a:ext cx="2629268" cy="2689817"/>
            <a:chOff x="3958308" y="2090035"/>
            <a:chExt cx="4066128" cy="4035787"/>
          </a:xfrm>
        </p:grpSpPr>
        <p:pic>
          <p:nvPicPr>
            <p:cNvPr id="17" name="Picture 16">
              <a:extLst>
                <a:ext uri="{FF2B5EF4-FFF2-40B4-BE49-F238E27FC236}">
                  <a16:creationId xmlns:a16="http://schemas.microsoft.com/office/drawing/2014/main" id="{5FB654FA-A7E0-4F98-BE02-8516387150D6}"/>
                </a:ext>
              </a:extLst>
            </p:cNvPr>
            <p:cNvPicPr>
              <a:picLocks noChangeAspect="1"/>
            </p:cNvPicPr>
            <p:nvPr/>
          </p:nvPicPr>
          <p:blipFill rotWithShape="1">
            <a:blip r:embed="rId8"/>
            <a:srcRect l="15139" t="6083" r="44226" b="22172"/>
            <a:stretch/>
          </p:blipFill>
          <p:spPr>
            <a:xfrm>
              <a:off x="3958308" y="2090035"/>
              <a:ext cx="4066128" cy="3171100"/>
            </a:xfrm>
            <a:prstGeom prst="rect">
              <a:avLst/>
            </a:prstGeom>
          </p:spPr>
        </p:pic>
        <p:sp>
          <p:nvSpPr>
            <p:cNvPr id="18" name="TextBox 17">
              <a:extLst>
                <a:ext uri="{FF2B5EF4-FFF2-40B4-BE49-F238E27FC236}">
                  <a16:creationId xmlns:a16="http://schemas.microsoft.com/office/drawing/2014/main" id="{EA7A4CA7-960F-4A27-A8E8-BFB25FFE3B88}"/>
                </a:ext>
              </a:extLst>
            </p:cNvPr>
            <p:cNvSpPr txBox="1"/>
            <p:nvPr/>
          </p:nvSpPr>
          <p:spPr>
            <a:xfrm>
              <a:off x="4697215" y="5433142"/>
              <a:ext cx="2588313" cy="692680"/>
            </a:xfrm>
            <a:prstGeom prst="rect">
              <a:avLst/>
            </a:prstGeom>
            <a:noFill/>
          </p:spPr>
          <p:txBody>
            <a:bodyPr wrap="square" rtlCol="0">
              <a:spAutoFit/>
            </a:bodyPr>
            <a:lstStyle/>
            <a:p>
              <a:pPr defTabSz="685800" fontAlgn="auto">
                <a:spcBef>
                  <a:spcPts val="0"/>
                </a:spcBef>
                <a:spcAft>
                  <a:spcPts val="0"/>
                </a:spcAft>
              </a:pPr>
              <a:r>
                <a:rPr lang="en-US" sz="2400" dirty="0">
                  <a:solidFill>
                    <a:srgbClr val="FFFFFF"/>
                  </a:solidFill>
                  <a:latin typeface="IBM Plex Sans"/>
                </a:rPr>
                <a:t>IBM </a:t>
              </a:r>
              <a:r>
                <a:rPr lang="en-US" sz="2400" b="1" dirty="0">
                  <a:solidFill>
                    <a:srgbClr val="FFFFFF"/>
                  </a:solidFill>
                  <a:latin typeface="IBM Plex Sans"/>
                </a:rPr>
                <a:t>Cloud</a:t>
              </a:r>
            </a:p>
          </p:txBody>
        </p:sp>
      </p:grpSp>
      <p:pic>
        <p:nvPicPr>
          <p:cNvPr id="14" name="Picture 13">
            <a:extLst>
              <a:ext uri="{FF2B5EF4-FFF2-40B4-BE49-F238E27FC236}">
                <a16:creationId xmlns:a16="http://schemas.microsoft.com/office/drawing/2014/main" id="{E01A184A-7ABF-4B08-A1C1-71149B478D52}"/>
              </a:ext>
            </a:extLst>
          </p:cNvPr>
          <p:cNvPicPr>
            <a:picLocks noChangeAspect="1"/>
          </p:cNvPicPr>
          <p:nvPr/>
        </p:nvPicPr>
        <p:blipFill>
          <a:blip r:embed="rId9"/>
          <a:stretch>
            <a:fillRect/>
          </a:stretch>
        </p:blipFill>
        <p:spPr>
          <a:xfrm>
            <a:off x="3706856" y="4678271"/>
            <a:ext cx="2378718" cy="636996"/>
          </a:xfrm>
          <a:prstGeom prst="rect">
            <a:avLst/>
          </a:prstGeom>
        </p:spPr>
      </p:pic>
    </p:spTree>
    <p:extLst>
      <p:ext uri="{BB962C8B-B14F-4D97-AF65-F5344CB8AC3E}">
        <p14:creationId xmlns:p14="http://schemas.microsoft.com/office/powerpoint/2010/main" val="2610117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685800" fontAlgn="auto">
              <a:spcBef>
                <a:spcPts val="0"/>
              </a:spcBef>
              <a:spcAft>
                <a:spcPts val="0"/>
              </a:spcAft>
            </a:pPr>
            <a:fld id="{3FD999D4-B456-9943-89B7-30D56181CE18}" type="slidenum">
              <a:rPr lang="en-US">
                <a:solidFill>
                  <a:srgbClr val="000000"/>
                </a:solidFill>
                <a:latin typeface="IBM Plex Sans"/>
              </a:rPr>
              <a:pPr defTabSz="685800" fontAlgn="auto">
                <a:spcBef>
                  <a:spcPts val="0"/>
                </a:spcBef>
                <a:spcAft>
                  <a:spcPts val="0"/>
                </a:spcAft>
              </a:pPr>
              <a:t>14</a:t>
            </a:fld>
            <a:endParaRPr lang="en-US" dirty="0">
              <a:solidFill>
                <a:srgbClr val="000000"/>
              </a:solidFill>
              <a:latin typeface="IBM Plex Sans"/>
            </a:endParaRPr>
          </a:p>
        </p:txBody>
      </p:sp>
      <p:sp>
        <p:nvSpPr>
          <p:cNvPr id="10" name="TextBox 9">
            <a:extLst>
              <a:ext uri="{FF2B5EF4-FFF2-40B4-BE49-F238E27FC236}">
                <a16:creationId xmlns:a16="http://schemas.microsoft.com/office/drawing/2014/main" id="{AD2101EB-FE94-4CF5-A533-383F9EF66B6E}"/>
              </a:ext>
            </a:extLst>
          </p:cNvPr>
          <p:cNvSpPr txBox="1"/>
          <p:nvPr/>
        </p:nvSpPr>
        <p:spPr>
          <a:xfrm>
            <a:off x="123942" y="1089005"/>
            <a:ext cx="8956712" cy="969496"/>
          </a:xfrm>
          <a:prstGeom prst="rect">
            <a:avLst/>
          </a:prstGeom>
          <a:noFill/>
        </p:spPr>
        <p:txBody>
          <a:bodyPr wrap="square" rtlCol="0">
            <a:spAutoFit/>
          </a:bodyPr>
          <a:lstStyle/>
          <a:p>
            <a:pPr defTabSz="685800" fontAlgn="auto">
              <a:spcBef>
                <a:spcPts val="0"/>
              </a:spcBef>
              <a:spcAft>
                <a:spcPts val="0"/>
              </a:spcAft>
              <a:defRPr/>
            </a:pPr>
            <a:r>
              <a:rPr lang="en-US" sz="2850" b="1" dirty="0">
                <a:solidFill>
                  <a:srgbClr val="FFFFFF"/>
                </a:solidFill>
                <a:latin typeface="IBM Plex Sans"/>
              </a:rPr>
              <a:t>IBM applies domain expertise enabling c</a:t>
            </a:r>
            <a:r>
              <a:rPr lang="en-US" sz="2850" b="1" dirty="0" err="1">
                <a:solidFill>
                  <a:srgbClr val="FFFFFF"/>
                </a:solidFill>
                <a:latin typeface="IBM Plex Sans"/>
              </a:rPr>
              <a:t>lient</a:t>
            </a:r>
            <a:r>
              <a:rPr lang="en-US" sz="2850" b="1" dirty="0">
                <a:solidFill>
                  <a:srgbClr val="FFFFFF"/>
                </a:solidFill>
                <a:latin typeface="IBM Plex Sans"/>
              </a:rPr>
              <a:t> innovation in each industry </a:t>
            </a:r>
          </a:p>
        </p:txBody>
      </p:sp>
      <p:sp>
        <p:nvSpPr>
          <p:cNvPr id="11" name="Footer Placeholder 5">
            <a:extLst>
              <a:ext uri="{FF2B5EF4-FFF2-40B4-BE49-F238E27FC236}">
                <a16:creationId xmlns:a16="http://schemas.microsoft.com/office/drawing/2014/main" id="{11D934EE-1AE0-1341-A7E2-B9E4D4463940}"/>
              </a:ext>
            </a:extLst>
          </p:cNvPr>
          <p:cNvSpPr txBox="1">
            <a:spLocks/>
          </p:cNvSpPr>
          <p:nvPr/>
        </p:nvSpPr>
        <p:spPr>
          <a:xfrm>
            <a:off x="228600" y="5683730"/>
            <a:ext cx="6400800" cy="13716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fontAlgn="auto">
              <a:spcBef>
                <a:spcPts val="0"/>
              </a:spcBef>
              <a:spcAft>
                <a:spcPts val="0"/>
              </a:spcAft>
            </a:pPr>
            <a:r>
              <a:rPr lang="en-US" sz="600">
                <a:solidFill>
                  <a:srgbClr val="FFFFFF"/>
                </a:solidFill>
                <a:latin typeface="IBM Plex Sans"/>
              </a:rPr>
              <a:t>Accelerate digital transformation with Cloud &amp; AI / July 2018 / © 2018 IBM Corporation</a:t>
            </a:r>
            <a:endParaRPr lang="en-US" sz="600" dirty="0">
              <a:solidFill>
                <a:srgbClr val="FFFFFF"/>
              </a:solidFill>
              <a:latin typeface="IBM Plex Sans"/>
            </a:endParaRPr>
          </a:p>
        </p:txBody>
      </p:sp>
      <p:sp>
        <p:nvSpPr>
          <p:cNvPr id="12" name="Slide Number Placeholder 2">
            <a:extLst>
              <a:ext uri="{FF2B5EF4-FFF2-40B4-BE49-F238E27FC236}">
                <a16:creationId xmlns:a16="http://schemas.microsoft.com/office/drawing/2014/main" id="{9614E09B-FD48-4DB2-AB83-CDD5EA29A357}"/>
              </a:ext>
            </a:extLst>
          </p:cNvPr>
          <p:cNvSpPr txBox="1">
            <a:spLocks/>
          </p:cNvSpPr>
          <p:nvPr/>
        </p:nvSpPr>
        <p:spPr>
          <a:xfrm>
            <a:off x="6858000" y="5683730"/>
            <a:ext cx="2057400" cy="13716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83" fontAlgn="auto">
              <a:spcBef>
                <a:spcPts val="0"/>
              </a:spcBef>
              <a:spcAft>
                <a:spcPts val="0"/>
              </a:spcAft>
              <a:defRPr/>
            </a:pPr>
            <a:r>
              <a:rPr lang="en-US" sz="600" dirty="0">
                <a:solidFill>
                  <a:srgbClr val="FFFFFF"/>
                </a:solidFill>
                <a:latin typeface="IBM Plex Sans"/>
              </a:rPr>
              <a:t>12</a:t>
            </a:r>
          </a:p>
        </p:txBody>
      </p:sp>
      <p:sp>
        <p:nvSpPr>
          <p:cNvPr id="44" name="Rectangle 43"/>
          <p:cNvSpPr/>
          <p:nvPr/>
        </p:nvSpPr>
        <p:spPr>
          <a:xfrm>
            <a:off x="5881673" y="2355699"/>
            <a:ext cx="2555769" cy="3229089"/>
          </a:xfrm>
          <a:prstGeom prst="rect">
            <a:avLst/>
          </a:prstGeom>
        </p:spPr>
        <p:txBody>
          <a:bodyPr wrap="square">
            <a:spAutoFit/>
          </a:bodyPr>
          <a:lstStyle/>
          <a:p>
            <a:pPr defTabSz="685800" fontAlgn="auto">
              <a:spcBef>
                <a:spcPts val="900"/>
              </a:spcBef>
              <a:spcAft>
                <a:spcPts val="1350"/>
              </a:spcAft>
            </a:pPr>
            <a:r>
              <a:rPr lang="en-US" b="1" kern="0" dirty="0">
                <a:solidFill>
                  <a:srgbClr val="FFFFFF"/>
                </a:solidFill>
                <a:latin typeface="IBM Plex Sans"/>
                <a:ea typeface="Arial"/>
                <a:cs typeface="Arial"/>
                <a:sym typeface="Arial"/>
              </a:rPr>
              <a:t>Deep industry skills</a:t>
            </a:r>
          </a:p>
          <a:p>
            <a:pPr defTabSz="685800" fontAlgn="auto">
              <a:spcBef>
                <a:spcPts val="900"/>
              </a:spcBef>
              <a:spcAft>
                <a:spcPts val="1350"/>
              </a:spcAft>
            </a:pPr>
            <a:r>
              <a:rPr lang="en-US" b="1" kern="0" dirty="0">
                <a:solidFill>
                  <a:srgbClr val="FFFFFF"/>
                </a:solidFill>
                <a:latin typeface="IBM Plex Sans"/>
                <a:ea typeface="Arial"/>
                <a:cs typeface="Arial"/>
                <a:sym typeface="Arial"/>
              </a:rPr>
              <a:t>Experience</a:t>
            </a:r>
          </a:p>
          <a:p>
            <a:pPr defTabSz="685800" fontAlgn="auto">
              <a:spcBef>
                <a:spcPts val="900"/>
              </a:spcBef>
              <a:spcAft>
                <a:spcPts val="1350"/>
              </a:spcAft>
            </a:pPr>
            <a:r>
              <a:rPr lang="en-US" b="1" kern="0" dirty="0">
                <a:solidFill>
                  <a:srgbClr val="FFFFFF"/>
                </a:solidFill>
                <a:latin typeface="IBM Plex Sans"/>
                <a:ea typeface="Arial"/>
                <a:cs typeface="Arial"/>
                <a:sym typeface="Arial"/>
              </a:rPr>
              <a:t>Applications</a:t>
            </a:r>
          </a:p>
          <a:p>
            <a:pPr defTabSz="685800" fontAlgn="auto">
              <a:spcBef>
                <a:spcPts val="900"/>
              </a:spcBef>
              <a:spcAft>
                <a:spcPts val="1350"/>
              </a:spcAft>
            </a:pPr>
            <a:r>
              <a:rPr lang="en-US" b="1" kern="0" dirty="0">
                <a:solidFill>
                  <a:srgbClr val="FFFFFF"/>
                </a:solidFill>
                <a:latin typeface="IBM Plex Sans"/>
                <a:ea typeface="Arial"/>
                <a:cs typeface="Arial"/>
                <a:sym typeface="Arial"/>
              </a:rPr>
              <a:t>Data sets</a:t>
            </a:r>
          </a:p>
          <a:p>
            <a:pPr defTabSz="685800" fontAlgn="auto">
              <a:spcBef>
                <a:spcPts val="900"/>
              </a:spcBef>
              <a:spcAft>
                <a:spcPts val="1350"/>
              </a:spcAft>
            </a:pPr>
            <a:r>
              <a:rPr lang="en-US" b="1" kern="0" dirty="0">
                <a:solidFill>
                  <a:srgbClr val="FFFFFF"/>
                </a:solidFill>
                <a:latin typeface="IBM Plex Sans"/>
                <a:ea typeface="Arial"/>
                <a:cs typeface="Arial"/>
                <a:sym typeface="Arial"/>
              </a:rPr>
              <a:t>Partnerships</a:t>
            </a:r>
          </a:p>
          <a:p>
            <a:pPr defTabSz="685800" fontAlgn="auto">
              <a:spcBef>
                <a:spcPts val="900"/>
              </a:spcBef>
              <a:spcAft>
                <a:spcPts val="1350"/>
              </a:spcAft>
            </a:pPr>
            <a:r>
              <a:rPr lang="en-US" b="1" kern="0" dirty="0">
                <a:solidFill>
                  <a:srgbClr val="FFFFFF"/>
                </a:solidFill>
                <a:latin typeface="IBM Plex Sans"/>
                <a:ea typeface="Arial"/>
                <a:cs typeface="Arial"/>
                <a:sym typeface="Arial"/>
              </a:rPr>
              <a:t>Innovation labs</a:t>
            </a:r>
          </a:p>
        </p:txBody>
      </p:sp>
      <p:sp>
        <p:nvSpPr>
          <p:cNvPr id="45" name="Rectangle 44"/>
          <p:cNvSpPr/>
          <p:nvPr/>
        </p:nvSpPr>
        <p:spPr>
          <a:xfrm>
            <a:off x="3934390" y="3328659"/>
            <a:ext cx="415498" cy="553998"/>
          </a:xfrm>
          <a:prstGeom prst="rect">
            <a:avLst/>
          </a:prstGeom>
        </p:spPr>
        <p:txBody>
          <a:bodyPr wrap="none">
            <a:spAutoFit/>
          </a:bodyPr>
          <a:lstStyle/>
          <a:p>
            <a:pPr defTabSz="685800" fontAlgn="auto">
              <a:spcBef>
                <a:spcPts val="0"/>
              </a:spcBef>
              <a:spcAft>
                <a:spcPts val="0"/>
              </a:spcAft>
            </a:pPr>
            <a:r>
              <a:rPr lang="en-US" sz="3000" b="1" kern="0" dirty="0">
                <a:solidFill>
                  <a:srgbClr val="FFFFFF"/>
                </a:solidFill>
                <a:latin typeface="IBM Plex Sans"/>
                <a:ea typeface="Arial"/>
                <a:cs typeface="Arial"/>
                <a:sym typeface="Arial"/>
              </a:rPr>
              <a:t>+</a:t>
            </a:r>
            <a:endParaRPr lang="en-US" sz="3000" b="1" dirty="0">
              <a:solidFill>
                <a:srgbClr val="000000"/>
              </a:solidFill>
              <a:latin typeface="IBM Plex Sans"/>
            </a:endParaRPr>
          </a:p>
        </p:txBody>
      </p:sp>
      <p:pic>
        <p:nvPicPr>
          <p:cNvPr id="47" name="Picture 46"/>
          <p:cNvPicPr>
            <a:picLocks noChangeAspect="1"/>
          </p:cNvPicPr>
          <p:nvPr/>
        </p:nvPicPr>
        <p:blipFill rotWithShape="1">
          <a:blip r:embed="rId3"/>
          <a:srcRect l="50000" t="40868" r="45190" b="47882"/>
          <a:stretch/>
        </p:blipFill>
        <p:spPr>
          <a:xfrm>
            <a:off x="5117830" y="3956402"/>
            <a:ext cx="571904" cy="559679"/>
          </a:xfrm>
          <a:prstGeom prst="rect">
            <a:avLst/>
          </a:prstGeom>
        </p:spPr>
      </p:pic>
      <p:pic>
        <p:nvPicPr>
          <p:cNvPr id="48" name="Picture 47"/>
          <p:cNvPicPr>
            <a:picLocks noChangeAspect="1"/>
          </p:cNvPicPr>
          <p:nvPr/>
        </p:nvPicPr>
        <p:blipFill rotWithShape="1">
          <a:blip r:embed="rId4"/>
          <a:srcRect l="29493" t="41473" r="65554" b="47882"/>
          <a:stretch/>
        </p:blipFill>
        <p:spPr>
          <a:xfrm>
            <a:off x="5143628" y="2858881"/>
            <a:ext cx="520386" cy="468017"/>
          </a:xfrm>
          <a:prstGeom prst="rect">
            <a:avLst/>
          </a:prstGeom>
        </p:spPr>
      </p:pic>
      <p:pic>
        <p:nvPicPr>
          <p:cNvPr id="49" name="Picture 48"/>
          <p:cNvPicPr>
            <a:picLocks noChangeAspect="1"/>
          </p:cNvPicPr>
          <p:nvPr/>
        </p:nvPicPr>
        <p:blipFill>
          <a:blip r:embed="rId5"/>
          <a:stretch>
            <a:fillRect/>
          </a:stretch>
        </p:blipFill>
        <p:spPr>
          <a:xfrm>
            <a:off x="5479842" y="3999725"/>
            <a:ext cx="191425" cy="241800"/>
          </a:xfrm>
          <a:prstGeom prst="rect">
            <a:avLst/>
          </a:prstGeom>
        </p:spPr>
      </p:pic>
      <p:pic>
        <p:nvPicPr>
          <p:cNvPr id="51" name="Picture 50"/>
          <p:cNvPicPr>
            <a:picLocks noChangeAspect="1"/>
          </p:cNvPicPr>
          <p:nvPr/>
        </p:nvPicPr>
        <p:blipFill>
          <a:blip r:embed="rId6"/>
          <a:stretch>
            <a:fillRect/>
          </a:stretch>
        </p:blipFill>
        <p:spPr>
          <a:xfrm>
            <a:off x="5160178" y="3471425"/>
            <a:ext cx="439203" cy="343377"/>
          </a:xfrm>
          <a:prstGeom prst="rect">
            <a:avLst/>
          </a:prstGeom>
        </p:spPr>
      </p:pic>
      <p:grpSp>
        <p:nvGrpSpPr>
          <p:cNvPr id="62" name="Group 61"/>
          <p:cNvGrpSpPr/>
          <p:nvPr/>
        </p:nvGrpSpPr>
        <p:grpSpPr>
          <a:xfrm>
            <a:off x="5053910" y="2189826"/>
            <a:ext cx="671027" cy="640398"/>
            <a:chOff x="7018250" y="2030159"/>
            <a:chExt cx="894702" cy="853864"/>
          </a:xfrm>
        </p:grpSpPr>
        <p:pic>
          <p:nvPicPr>
            <p:cNvPr id="53" name="Picture 52"/>
            <p:cNvPicPr>
              <a:picLocks noChangeAspect="1"/>
            </p:cNvPicPr>
            <p:nvPr/>
          </p:nvPicPr>
          <p:blipFill rotWithShape="1">
            <a:blip r:embed="rId7"/>
            <a:srcRect l="50253" t="46918" r="45317" b="41895"/>
            <a:stretch/>
          </p:blipFill>
          <p:spPr>
            <a:xfrm>
              <a:off x="7018250" y="2107786"/>
              <a:ext cx="365642" cy="386324"/>
            </a:xfrm>
            <a:prstGeom prst="rect">
              <a:avLst/>
            </a:prstGeom>
          </p:spPr>
        </p:pic>
        <p:pic>
          <p:nvPicPr>
            <p:cNvPr id="55" name="Picture 54"/>
            <p:cNvPicPr>
              <a:picLocks noChangeAspect="1"/>
            </p:cNvPicPr>
            <p:nvPr/>
          </p:nvPicPr>
          <p:blipFill rotWithShape="1">
            <a:blip r:embed="rId8"/>
            <a:srcRect l="57469" t="42380" r="39113" b="47969"/>
            <a:stretch/>
          </p:blipFill>
          <p:spPr>
            <a:xfrm>
              <a:off x="7354968" y="2555287"/>
              <a:ext cx="278224" cy="328736"/>
            </a:xfrm>
            <a:prstGeom prst="rect">
              <a:avLst/>
            </a:prstGeom>
          </p:spPr>
        </p:pic>
        <p:pic>
          <p:nvPicPr>
            <p:cNvPr id="56" name="Picture 55"/>
            <p:cNvPicPr>
              <a:picLocks noChangeAspect="1"/>
            </p:cNvPicPr>
            <p:nvPr/>
          </p:nvPicPr>
          <p:blipFill rotWithShape="1">
            <a:blip r:embed="rId9"/>
            <a:srcRect l="57595" t="42380" r="38608" b="47969"/>
            <a:stretch/>
          </p:blipFill>
          <p:spPr>
            <a:xfrm>
              <a:off x="7589824" y="2178334"/>
              <a:ext cx="276190" cy="293700"/>
            </a:xfrm>
            <a:prstGeom prst="rect">
              <a:avLst/>
            </a:prstGeom>
          </p:spPr>
        </p:pic>
        <p:pic>
          <p:nvPicPr>
            <p:cNvPr id="57" name="Picture 56"/>
            <p:cNvPicPr>
              <a:picLocks noChangeAspect="1"/>
            </p:cNvPicPr>
            <p:nvPr/>
          </p:nvPicPr>
          <p:blipFill rotWithShape="1">
            <a:blip r:embed="rId10"/>
            <a:srcRect l="29494" t="41473" r="66455" b="47968"/>
            <a:stretch/>
          </p:blipFill>
          <p:spPr>
            <a:xfrm>
              <a:off x="7326394" y="2030159"/>
              <a:ext cx="316808" cy="345537"/>
            </a:xfrm>
            <a:prstGeom prst="rect">
              <a:avLst/>
            </a:prstGeom>
          </p:spPr>
        </p:pic>
        <p:pic>
          <p:nvPicPr>
            <p:cNvPr id="58" name="Picture 57"/>
            <p:cNvPicPr>
              <a:picLocks noChangeAspect="1"/>
            </p:cNvPicPr>
            <p:nvPr/>
          </p:nvPicPr>
          <p:blipFill rotWithShape="1">
            <a:blip r:embed="rId11" cstate="print">
              <a:extLst>
                <a:ext uri="{28A0092B-C50C-407E-A947-70E740481C1C}">
                  <a14:useLocalDpi xmlns:a14="http://schemas.microsoft.com/office/drawing/2010/main" val="0"/>
                </a:ext>
              </a:extLst>
            </a:blip>
            <a:srcRect l="40253" t="42798" r="54936" b="47839"/>
            <a:stretch/>
          </p:blipFill>
          <p:spPr>
            <a:xfrm>
              <a:off x="7604268" y="2425469"/>
              <a:ext cx="308684" cy="323407"/>
            </a:xfrm>
            <a:prstGeom prst="rect">
              <a:avLst/>
            </a:prstGeom>
          </p:spPr>
        </p:pic>
        <p:pic>
          <p:nvPicPr>
            <p:cNvPr id="59" name="Picture 58"/>
            <p:cNvPicPr>
              <a:picLocks noChangeAspect="1"/>
            </p:cNvPicPr>
            <p:nvPr/>
          </p:nvPicPr>
          <p:blipFill rotWithShape="1">
            <a:blip r:embed="rId12" cstate="print">
              <a:extLst>
                <a:ext uri="{28A0092B-C50C-407E-A947-70E740481C1C}">
                  <a14:useLocalDpi xmlns:a14="http://schemas.microsoft.com/office/drawing/2010/main" val="0"/>
                </a:ext>
              </a:extLst>
            </a:blip>
            <a:srcRect l="67722" t="42798" r="27500" b="47839"/>
            <a:stretch/>
          </p:blipFill>
          <p:spPr>
            <a:xfrm>
              <a:off x="7091683" y="2406121"/>
              <a:ext cx="306653" cy="323407"/>
            </a:xfrm>
            <a:prstGeom prst="rect">
              <a:avLst/>
            </a:prstGeom>
          </p:spPr>
        </p:pic>
      </p:grpSp>
      <p:pic>
        <p:nvPicPr>
          <p:cNvPr id="61" name="Picture 60"/>
          <p:cNvPicPr>
            <a:picLocks noChangeAspect="1"/>
          </p:cNvPicPr>
          <p:nvPr/>
        </p:nvPicPr>
        <p:blipFill>
          <a:blip r:embed="rId13"/>
          <a:stretch>
            <a:fillRect/>
          </a:stretch>
        </p:blipFill>
        <p:spPr>
          <a:xfrm>
            <a:off x="5192856" y="4636556"/>
            <a:ext cx="376144" cy="376144"/>
          </a:xfrm>
          <a:prstGeom prst="rect">
            <a:avLst/>
          </a:prstGeom>
        </p:spPr>
      </p:pic>
      <p:pic>
        <p:nvPicPr>
          <p:cNvPr id="64" name="Picture 63"/>
          <p:cNvPicPr>
            <a:picLocks noChangeAspect="1"/>
          </p:cNvPicPr>
          <p:nvPr/>
        </p:nvPicPr>
        <p:blipFill>
          <a:blip r:embed="rId14"/>
          <a:stretch>
            <a:fillRect/>
          </a:stretch>
        </p:blipFill>
        <p:spPr>
          <a:xfrm>
            <a:off x="5053910" y="5158058"/>
            <a:ext cx="721595" cy="419531"/>
          </a:xfrm>
          <a:prstGeom prst="rect">
            <a:avLst/>
          </a:prstGeom>
        </p:spPr>
      </p:pic>
      <p:grpSp>
        <p:nvGrpSpPr>
          <p:cNvPr id="24" name="Group 23">
            <a:extLst>
              <a:ext uri="{FF2B5EF4-FFF2-40B4-BE49-F238E27FC236}">
                <a16:creationId xmlns:a16="http://schemas.microsoft.com/office/drawing/2014/main" id="{98EC95AC-6C02-4C4E-8C08-B1FECBCC0671}"/>
              </a:ext>
            </a:extLst>
          </p:cNvPr>
          <p:cNvGrpSpPr/>
          <p:nvPr/>
        </p:nvGrpSpPr>
        <p:grpSpPr>
          <a:xfrm>
            <a:off x="345159" y="2294585"/>
            <a:ext cx="2629268" cy="2689817"/>
            <a:chOff x="3958308" y="2090035"/>
            <a:chExt cx="4066128" cy="4035787"/>
          </a:xfrm>
        </p:grpSpPr>
        <p:pic>
          <p:nvPicPr>
            <p:cNvPr id="25" name="Picture 24">
              <a:extLst>
                <a:ext uri="{FF2B5EF4-FFF2-40B4-BE49-F238E27FC236}">
                  <a16:creationId xmlns:a16="http://schemas.microsoft.com/office/drawing/2014/main" id="{F55F3E3F-74B9-4E20-A20E-C529B6ED4E6F}"/>
                </a:ext>
              </a:extLst>
            </p:cNvPr>
            <p:cNvPicPr>
              <a:picLocks noChangeAspect="1"/>
            </p:cNvPicPr>
            <p:nvPr/>
          </p:nvPicPr>
          <p:blipFill rotWithShape="1">
            <a:blip r:embed="rId15"/>
            <a:srcRect l="15139" t="6083" r="44226" b="22172"/>
            <a:stretch/>
          </p:blipFill>
          <p:spPr>
            <a:xfrm>
              <a:off x="3958308" y="2090035"/>
              <a:ext cx="4066128" cy="3171100"/>
            </a:xfrm>
            <a:prstGeom prst="rect">
              <a:avLst/>
            </a:prstGeom>
          </p:spPr>
        </p:pic>
        <p:sp>
          <p:nvSpPr>
            <p:cNvPr id="26" name="TextBox 25">
              <a:extLst>
                <a:ext uri="{FF2B5EF4-FFF2-40B4-BE49-F238E27FC236}">
                  <a16:creationId xmlns:a16="http://schemas.microsoft.com/office/drawing/2014/main" id="{1A161771-AC12-41D2-8D25-4AFEBEF21C60}"/>
                </a:ext>
              </a:extLst>
            </p:cNvPr>
            <p:cNvSpPr txBox="1"/>
            <p:nvPr/>
          </p:nvSpPr>
          <p:spPr>
            <a:xfrm>
              <a:off x="4697215" y="5433142"/>
              <a:ext cx="2588313" cy="692680"/>
            </a:xfrm>
            <a:prstGeom prst="rect">
              <a:avLst/>
            </a:prstGeom>
            <a:noFill/>
          </p:spPr>
          <p:txBody>
            <a:bodyPr wrap="square" rtlCol="0">
              <a:spAutoFit/>
            </a:bodyPr>
            <a:lstStyle/>
            <a:p>
              <a:pPr defTabSz="685800" fontAlgn="auto">
                <a:spcBef>
                  <a:spcPts val="0"/>
                </a:spcBef>
                <a:spcAft>
                  <a:spcPts val="0"/>
                </a:spcAft>
              </a:pPr>
              <a:r>
                <a:rPr lang="en-US" sz="2400" dirty="0">
                  <a:solidFill>
                    <a:srgbClr val="FFFFFF"/>
                  </a:solidFill>
                  <a:latin typeface="IBM Plex Sans"/>
                </a:rPr>
                <a:t>IBM </a:t>
              </a:r>
              <a:r>
                <a:rPr lang="en-US" sz="2400" b="1" dirty="0">
                  <a:solidFill>
                    <a:srgbClr val="FFFFFF"/>
                  </a:solidFill>
                  <a:latin typeface="IBM Plex Sans"/>
                </a:rPr>
                <a:t>Cloud</a:t>
              </a:r>
            </a:p>
          </p:txBody>
        </p:sp>
      </p:grpSp>
    </p:spTree>
    <p:extLst>
      <p:ext uri="{BB962C8B-B14F-4D97-AF65-F5344CB8AC3E}">
        <p14:creationId xmlns:p14="http://schemas.microsoft.com/office/powerpoint/2010/main" val="206634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25476" y="223197"/>
            <a:ext cx="2751074" cy="461665"/>
          </a:xfrm>
          <a:prstGeom prst="rect">
            <a:avLst/>
          </a:prstGeom>
          <a:noFill/>
        </p:spPr>
        <p:txBody>
          <a:bodyPr wrap="none" rtlCol="0">
            <a:spAutoFit/>
          </a:bodyPr>
          <a:lstStyle/>
          <a:p>
            <a:r>
              <a:rPr lang="fr-FR" sz="2400" dirty="0" err="1">
                <a:solidFill>
                  <a:srgbClr val="7889FB"/>
                </a:solidFill>
                <a:latin typeface="+mj-lt"/>
                <a:ea typeface="+mj-ea"/>
                <a:cs typeface="+mj-cs"/>
              </a:rPr>
              <a:t>Industry</a:t>
            </a:r>
            <a:r>
              <a:rPr lang="fr-FR" sz="2400" dirty="0">
                <a:solidFill>
                  <a:srgbClr val="7889FB"/>
                </a:solidFill>
                <a:latin typeface="+mj-lt"/>
                <a:ea typeface="+mj-ea"/>
                <a:cs typeface="+mj-cs"/>
              </a:rPr>
              <a:t> use cases</a:t>
            </a:r>
            <a:endParaRPr lang="en-US" sz="2400" dirty="0">
              <a:solidFill>
                <a:srgbClr val="7889FB"/>
              </a:solidFill>
              <a:latin typeface="+mj-lt"/>
              <a:ea typeface="+mj-ea"/>
              <a:cs typeface="+mj-cs"/>
            </a:endParaRPr>
          </a:p>
        </p:txBody>
      </p:sp>
      <p:sp>
        <p:nvSpPr>
          <p:cNvPr id="5" name="Rectangle 4"/>
          <p:cNvSpPr>
            <a:spLocks noChangeArrowheads="1"/>
          </p:cNvSpPr>
          <p:nvPr/>
        </p:nvSpPr>
        <p:spPr bwMode="auto">
          <a:xfrm>
            <a:off x="0" y="1131939"/>
            <a:ext cx="9144000" cy="5013325"/>
          </a:xfrm>
          <a:prstGeom prst="rect">
            <a:avLst/>
          </a:prstGeom>
          <a:gradFill rotWithShape="1">
            <a:gsLst>
              <a:gs pos="0">
                <a:srgbClr val="B4E4FA"/>
              </a:gs>
              <a:gs pos="100000">
                <a:schemeClr val="bg1"/>
              </a:gs>
            </a:gsLst>
            <a:lin ang="5400000" scaled="1"/>
          </a:gradFill>
          <a:ln w="9525">
            <a:noFill/>
            <a:miter lim="800000"/>
            <a:headEnd/>
            <a:tailEnd/>
          </a:ln>
        </p:spPr>
        <p:txBody>
          <a:bodyPr anchor="ctr"/>
          <a:lstStyle/>
          <a:p>
            <a:pPr algn="ctr">
              <a:defRPr/>
            </a:pPr>
            <a:endParaRPr lang="en-US" sz="2400" dirty="0">
              <a:solidFill>
                <a:schemeClr val="lt1"/>
              </a:solidFill>
              <a:latin typeface="+mn-lt"/>
              <a:cs typeface="+mn-cs"/>
            </a:endParaRPr>
          </a:p>
        </p:txBody>
      </p:sp>
      <p:sp>
        <p:nvSpPr>
          <p:cNvPr id="7" name="AutoShape 43"/>
          <p:cNvSpPr>
            <a:spLocks noChangeArrowheads="1"/>
          </p:cNvSpPr>
          <p:nvPr/>
        </p:nvSpPr>
        <p:spPr bwMode="auto">
          <a:xfrm>
            <a:off x="147638" y="1192264"/>
            <a:ext cx="8824912" cy="4943475"/>
          </a:xfrm>
          <a:prstGeom prst="roundRect">
            <a:avLst>
              <a:gd name="adj" fmla="val 2718"/>
            </a:avLst>
          </a:prstGeom>
          <a:gradFill rotWithShape="1">
            <a:gsLst>
              <a:gs pos="0">
                <a:schemeClr val="bg1">
                  <a:alpha val="79999"/>
                </a:schemeClr>
              </a:gs>
              <a:gs pos="100000">
                <a:schemeClr val="bg1">
                  <a:alpha val="39998"/>
                </a:schemeClr>
              </a:gs>
            </a:gsLst>
            <a:lin ang="0" scaled="1"/>
          </a:gradFill>
          <a:ln w="9525">
            <a:solidFill>
              <a:schemeClr val="bg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sz="2200">
              <a:solidFill>
                <a:schemeClr val="hlink"/>
              </a:solidFill>
              <a:ea typeface="ＭＳ Ｐゴシック" panose="020B0600070205080204" pitchFamily="34" charset="-128"/>
            </a:endParaRPr>
          </a:p>
        </p:txBody>
      </p:sp>
      <p:pic>
        <p:nvPicPr>
          <p:cNvPr id="8"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 y="1200201"/>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4375" y="1200201"/>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31"/>
          <p:cNvSpPr txBox="1">
            <a:spLocks noChangeArrowheads="1"/>
          </p:cNvSpPr>
          <p:nvPr/>
        </p:nvSpPr>
        <p:spPr bwMode="auto">
          <a:xfrm>
            <a:off x="2565400" y="1395464"/>
            <a:ext cx="881063" cy="2667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Insurance</a:t>
            </a:r>
          </a:p>
        </p:txBody>
      </p:sp>
      <p:sp>
        <p:nvSpPr>
          <p:cNvPr id="11" name="Text Box 32"/>
          <p:cNvSpPr txBox="1">
            <a:spLocks noChangeArrowheads="1"/>
          </p:cNvSpPr>
          <p:nvPr/>
        </p:nvSpPr>
        <p:spPr bwMode="auto">
          <a:xfrm>
            <a:off x="2082800" y="1746301"/>
            <a:ext cx="1519238" cy="8636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Claims Fraud</a:t>
            </a:r>
          </a:p>
          <a:p>
            <a:pPr>
              <a:lnSpc>
                <a:spcPts val="975"/>
              </a:lnSpc>
              <a:spcAft>
                <a:spcPts val="300"/>
              </a:spcAft>
              <a:buFontTx/>
              <a:buChar char="•"/>
            </a:pPr>
            <a:r>
              <a:rPr lang="en-US" sz="900">
                <a:ea typeface="ＭＳ Ｐゴシック" panose="020B0600070205080204" pitchFamily="34" charset="-128"/>
              </a:rPr>
              <a:t>Customer Retention</a:t>
            </a:r>
          </a:p>
          <a:p>
            <a:pPr>
              <a:lnSpc>
                <a:spcPts val="975"/>
              </a:lnSpc>
              <a:spcAft>
                <a:spcPts val="300"/>
              </a:spcAft>
              <a:buFontTx/>
              <a:buChar char="•"/>
            </a:pPr>
            <a:r>
              <a:rPr lang="en-US" sz="900">
                <a:ea typeface="ＭＳ Ｐゴシック" panose="020B0600070205080204" pitchFamily="34" charset="-128"/>
              </a:rPr>
              <a:t>Catastrophe Modeling</a:t>
            </a:r>
          </a:p>
          <a:p>
            <a:pPr>
              <a:lnSpc>
                <a:spcPts val="975"/>
              </a:lnSpc>
              <a:spcAft>
                <a:spcPts val="300"/>
              </a:spcAft>
              <a:buFontTx/>
              <a:buChar char="•"/>
            </a:pPr>
            <a:r>
              <a:rPr lang="en-US" sz="900">
                <a:ea typeface="ＭＳ Ｐゴシック" panose="020B0600070205080204" pitchFamily="34" charset="-128"/>
              </a:rPr>
              <a:t>Telematics</a:t>
            </a:r>
          </a:p>
          <a:p>
            <a:pPr>
              <a:lnSpc>
                <a:spcPts val="975"/>
              </a:lnSpc>
              <a:spcAft>
                <a:spcPts val="300"/>
              </a:spcAft>
              <a:buFontTx/>
              <a:buChar char="•"/>
            </a:pPr>
            <a:r>
              <a:rPr lang="en-US" sz="900">
                <a:ea typeface="ＭＳ Ｐゴシック" panose="020B0600070205080204" pitchFamily="34" charset="-128"/>
              </a:rPr>
              <a:t>Producer Effectiveness</a:t>
            </a:r>
          </a:p>
        </p:txBody>
      </p:sp>
      <p:sp>
        <p:nvSpPr>
          <p:cNvPr id="12" name="Text Box 12"/>
          <p:cNvSpPr txBox="1">
            <a:spLocks noChangeArrowheads="1"/>
          </p:cNvSpPr>
          <p:nvPr/>
        </p:nvSpPr>
        <p:spPr bwMode="auto">
          <a:xfrm>
            <a:off x="782638" y="1395464"/>
            <a:ext cx="930275" cy="2667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Banking</a:t>
            </a:r>
          </a:p>
        </p:txBody>
      </p:sp>
      <p:sp>
        <p:nvSpPr>
          <p:cNvPr id="13" name="Text Box 13"/>
          <p:cNvSpPr txBox="1">
            <a:spLocks noChangeArrowheads="1"/>
          </p:cNvSpPr>
          <p:nvPr/>
        </p:nvSpPr>
        <p:spPr bwMode="auto">
          <a:xfrm>
            <a:off x="284163" y="1735189"/>
            <a:ext cx="1587500" cy="119697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Optimize Offers and Cross Sell</a:t>
            </a:r>
          </a:p>
          <a:p>
            <a:pPr>
              <a:lnSpc>
                <a:spcPts val="975"/>
              </a:lnSpc>
              <a:spcAft>
                <a:spcPts val="300"/>
              </a:spcAft>
              <a:buFontTx/>
              <a:buChar char="•"/>
            </a:pPr>
            <a:r>
              <a:rPr lang="en-US" sz="900">
                <a:ea typeface="ＭＳ Ｐゴシック" panose="020B0600070205080204" pitchFamily="34" charset="-128"/>
              </a:rPr>
              <a:t>Contact Center Efficiency and Problem Resolution </a:t>
            </a:r>
          </a:p>
          <a:p>
            <a:pPr>
              <a:lnSpc>
                <a:spcPts val="975"/>
              </a:lnSpc>
              <a:spcAft>
                <a:spcPts val="300"/>
              </a:spcAft>
              <a:buFontTx/>
              <a:buChar char="•"/>
            </a:pPr>
            <a:r>
              <a:rPr lang="en-US" sz="900">
                <a:ea typeface="ＭＳ Ｐゴシック" panose="020B0600070205080204" pitchFamily="34" charset="-128"/>
              </a:rPr>
              <a:t>Payment Fraud Detection &amp; Investigation</a:t>
            </a:r>
          </a:p>
          <a:p>
            <a:pPr>
              <a:lnSpc>
                <a:spcPts val="975"/>
              </a:lnSpc>
              <a:spcAft>
                <a:spcPts val="300"/>
              </a:spcAft>
              <a:buFontTx/>
              <a:buChar char="•"/>
            </a:pPr>
            <a:r>
              <a:rPr lang="en-US" sz="900">
                <a:ea typeface="ＭＳ Ｐゴシック" panose="020B0600070205080204" pitchFamily="34" charset="-128"/>
              </a:rPr>
              <a:t>Counterparty Credit Risk Management</a:t>
            </a:r>
          </a:p>
        </p:txBody>
      </p:sp>
      <p:sp>
        <p:nvSpPr>
          <p:cNvPr id="14" name="Oval 58"/>
          <p:cNvSpPr/>
          <p:nvPr/>
        </p:nvSpPr>
        <p:spPr>
          <a:xfrm>
            <a:off x="381000" y="1338314"/>
            <a:ext cx="412750" cy="411162"/>
          </a:xfrm>
          <a:prstGeom prst="ellipse">
            <a:avLst/>
          </a:prstGeom>
          <a:blipFill rotWithShape="1">
            <a:blip r:embed="rId4"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ts val="1380"/>
              </a:lnSpc>
              <a:defRPr/>
            </a:pPr>
            <a:endParaRPr lang="en-US" sz="1400"/>
          </a:p>
        </p:txBody>
      </p:sp>
      <p:sp>
        <p:nvSpPr>
          <p:cNvPr id="15" name="Oval 64"/>
          <p:cNvSpPr/>
          <p:nvPr/>
        </p:nvSpPr>
        <p:spPr>
          <a:xfrm>
            <a:off x="2162175" y="1338314"/>
            <a:ext cx="411163" cy="411162"/>
          </a:xfrm>
          <a:prstGeom prst="ellipse">
            <a:avLst/>
          </a:prstGeom>
          <a:blipFill rotWithShape="1">
            <a:blip r:embed="rId5"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ts val="1380"/>
              </a:lnSpc>
              <a:defRPr/>
            </a:pPr>
            <a:endParaRPr lang="en-US" sz="1400"/>
          </a:p>
        </p:txBody>
      </p:sp>
      <p:pic>
        <p:nvPicPr>
          <p:cNvPr id="16"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17925" y="1200201"/>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2"/>
          <p:cNvSpPr txBox="1">
            <a:spLocks noChangeArrowheads="1"/>
          </p:cNvSpPr>
          <p:nvPr/>
        </p:nvSpPr>
        <p:spPr bwMode="auto">
          <a:xfrm>
            <a:off x="4271963" y="1395464"/>
            <a:ext cx="930275" cy="2667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Telco</a:t>
            </a:r>
          </a:p>
        </p:txBody>
      </p:sp>
      <p:sp>
        <p:nvSpPr>
          <p:cNvPr id="18" name="Text Box 13"/>
          <p:cNvSpPr txBox="1">
            <a:spLocks noChangeArrowheads="1"/>
          </p:cNvSpPr>
          <p:nvPr/>
        </p:nvSpPr>
        <p:spPr bwMode="auto">
          <a:xfrm>
            <a:off x="3773488" y="1735189"/>
            <a:ext cx="1633537" cy="9874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Pro-active Call Center</a:t>
            </a:r>
          </a:p>
          <a:p>
            <a:pPr>
              <a:lnSpc>
                <a:spcPts val="975"/>
              </a:lnSpc>
              <a:spcAft>
                <a:spcPts val="300"/>
              </a:spcAft>
              <a:buFontTx/>
              <a:buChar char="•"/>
            </a:pPr>
            <a:r>
              <a:rPr lang="en-US" sz="900">
                <a:ea typeface="ＭＳ Ｐゴシック" panose="020B0600070205080204" pitchFamily="34" charset="-128"/>
              </a:rPr>
              <a:t>Network Analytics</a:t>
            </a:r>
          </a:p>
          <a:p>
            <a:pPr>
              <a:lnSpc>
                <a:spcPts val="975"/>
              </a:lnSpc>
              <a:spcAft>
                <a:spcPts val="300"/>
              </a:spcAft>
              <a:buFontTx/>
              <a:buChar char="•"/>
            </a:pPr>
            <a:r>
              <a:rPr lang="en-US" sz="900">
                <a:ea typeface="ＭＳ Ｐゴシック" panose="020B0600070205080204" pitchFamily="34" charset="-128"/>
              </a:rPr>
              <a:t>Location Based Services</a:t>
            </a:r>
          </a:p>
          <a:p>
            <a:pPr>
              <a:lnSpc>
                <a:spcPts val="975"/>
              </a:lnSpc>
              <a:spcAft>
                <a:spcPts val="300"/>
              </a:spcAft>
              <a:buFontTx/>
              <a:buChar char="•"/>
            </a:pPr>
            <a:r>
              <a:rPr lang="en-US" sz="900">
                <a:ea typeface="ＭＳ Ｐゴシック" panose="020B0600070205080204" pitchFamily="34" charset="-128"/>
              </a:rPr>
              <a:t>IT/Network Infrastructure Transformation</a:t>
            </a:r>
          </a:p>
          <a:p>
            <a:pPr>
              <a:lnSpc>
                <a:spcPts val="975"/>
              </a:lnSpc>
              <a:spcAft>
                <a:spcPts val="300"/>
              </a:spcAft>
              <a:buFontTx/>
              <a:buChar char="•"/>
            </a:pPr>
            <a:r>
              <a:rPr lang="en-US" sz="900">
                <a:ea typeface="ＭＳ Ｐゴシック" panose="020B0600070205080204" pitchFamily="34" charset="-128"/>
              </a:rPr>
              <a:t>Smarter Campaigns</a:t>
            </a:r>
          </a:p>
        </p:txBody>
      </p:sp>
      <p:sp>
        <p:nvSpPr>
          <p:cNvPr id="19" name="Oval 72"/>
          <p:cNvSpPr/>
          <p:nvPr/>
        </p:nvSpPr>
        <p:spPr>
          <a:xfrm>
            <a:off x="3875088" y="1338314"/>
            <a:ext cx="412750" cy="411162"/>
          </a:xfrm>
          <a:prstGeom prst="ellipse">
            <a:avLst/>
          </a:prstGeom>
          <a:blipFill rotWithShape="1">
            <a:blip r:embed="rId6"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ts val="1380"/>
              </a:lnSpc>
              <a:defRPr/>
            </a:pPr>
            <a:endParaRPr lang="en-US" sz="1400"/>
          </a:p>
        </p:txBody>
      </p:sp>
      <p:pic>
        <p:nvPicPr>
          <p:cNvPr id="20"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0363" y="1200201"/>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2"/>
          <p:cNvSpPr txBox="1">
            <a:spLocks noChangeArrowheads="1"/>
          </p:cNvSpPr>
          <p:nvPr/>
        </p:nvSpPr>
        <p:spPr bwMode="auto">
          <a:xfrm>
            <a:off x="5992813" y="1300214"/>
            <a:ext cx="930275" cy="4413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Energy &amp; Utilities</a:t>
            </a:r>
          </a:p>
        </p:txBody>
      </p:sp>
      <p:sp>
        <p:nvSpPr>
          <p:cNvPr id="22" name="Text Box 13"/>
          <p:cNvSpPr txBox="1">
            <a:spLocks noChangeArrowheads="1"/>
          </p:cNvSpPr>
          <p:nvPr/>
        </p:nvSpPr>
        <p:spPr bwMode="auto">
          <a:xfrm>
            <a:off x="5499100" y="1735189"/>
            <a:ext cx="1570038" cy="107315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Smart Meter Analytics</a:t>
            </a:r>
          </a:p>
          <a:p>
            <a:pPr>
              <a:lnSpc>
                <a:spcPts val="975"/>
              </a:lnSpc>
              <a:spcAft>
                <a:spcPts val="300"/>
              </a:spcAft>
              <a:buFontTx/>
              <a:buChar char="•"/>
            </a:pPr>
            <a:r>
              <a:rPr lang="en-US" sz="900">
                <a:ea typeface="ＭＳ Ｐゴシック" panose="020B0600070205080204" pitchFamily="34" charset="-128"/>
              </a:rPr>
              <a:t>Distribution Load Forecasting/Scheduling</a:t>
            </a:r>
          </a:p>
          <a:p>
            <a:pPr>
              <a:lnSpc>
                <a:spcPts val="975"/>
              </a:lnSpc>
              <a:spcAft>
                <a:spcPts val="300"/>
              </a:spcAft>
              <a:buFontTx/>
              <a:buChar char="•"/>
            </a:pPr>
            <a:r>
              <a:rPr lang="en-US" sz="900">
                <a:ea typeface="ＭＳ Ｐゴシック" panose="020B0600070205080204" pitchFamily="34" charset="-128"/>
              </a:rPr>
              <a:t>Condition Based Maintenance</a:t>
            </a:r>
          </a:p>
          <a:p>
            <a:pPr>
              <a:lnSpc>
                <a:spcPts val="975"/>
              </a:lnSpc>
              <a:spcAft>
                <a:spcPts val="300"/>
              </a:spcAft>
              <a:buFontTx/>
              <a:buChar char="•"/>
            </a:pPr>
            <a:r>
              <a:rPr lang="en-US" sz="900">
                <a:ea typeface="ＭＳ Ｐゴシック" panose="020B0600070205080204" pitchFamily="34" charset="-128"/>
              </a:rPr>
              <a:t>Create &amp; Target Customer Offerings</a:t>
            </a:r>
          </a:p>
        </p:txBody>
      </p:sp>
      <p:sp>
        <p:nvSpPr>
          <p:cNvPr id="23" name="Oval 65"/>
          <p:cNvSpPr/>
          <p:nvPr/>
        </p:nvSpPr>
        <p:spPr>
          <a:xfrm>
            <a:off x="5600700" y="1338314"/>
            <a:ext cx="412750" cy="411162"/>
          </a:xfrm>
          <a:prstGeom prst="ellipse">
            <a:avLst/>
          </a:prstGeom>
          <a:blipFill rotWithShape="1">
            <a:blip r:embed="rId7"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ts val="1380"/>
              </a:lnSpc>
              <a:defRPr/>
            </a:pPr>
            <a:endParaRPr lang="en-US" sz="1400"/>
          </a:p>
        </p:txBody>
      </p:sp>
      <p:pic>
        <p:nvPicPr>
          <p:cNvPr id="24"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5975" y="1200201"/>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12"/>
          <p:cNvSpPr txBox="1">
            <a:spLocks noChangeArrowheads="1"/>
          </p:cNvSpPr>
          <p:nvPr/>
        </p:nvSpPr>
        <p:spPr bwMode="auto">
          <a:xfrm>
            <a:off x="7720013" y="1289101"/>
            <a:ext cx="1058862" cy="4413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Media &amp; Entertainment</a:t>
            </a:r>
          </a:p>
        </p:txBody>
      </p:sp>
      <p:sp>
        <p:nvSpPr>
          <p:cNvPr id="26" name="Text Box 13"/>
          <p:cNvSpPr txBox="1">
            <a:spLocks noChangeArrowheads="1"/>
          </p:cNvSpPr>
          <p:nvPr/>
        </p:nvSpPr>
        <p:spPr bwMode="auto">
          <a:xfrm>
            <a:off x="7231063" y="1735189"/>
            <a:ext cx="1570037" cy="119697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Business process transformation</a:t>
            </a:r>
          </a:p>
          <a:p>
            <a:pPr>
              <a:lnSpc>
                <a:spcPts val="975"/>
              </a:lnSpc>
              <a:spcAft>
                <a:spcPts val="300"/>
              </a:spcAft>
              <a:buFontTx/>
              <a:buChar char="•"/>
            </a:pPr>
            <a:r>
              <a:rPr lang="en-US" sz="900">
                <a:ea typeface="ＭＳ Ｐゴシック" panose="020B0600070205080204" pitchFamily="34" charset="-128"/>
              </a:rPr>
              <a:t>Audience &amp; Marketing Optimization</a:t>
            </a:r>
          </a:p>
          <a:p>
            <a:pPr>
              <a:lnSpc>
                <a:spcPts val="975"/>
              </a:lnSpc>
              <a:spcAft>
                <a:spcPts val="300"/>
              </a:spcAft>
              <a:buFontTx/>
              <a:buChar char="•"/>
            </a:pPr>
            <a:r>
              <a:rPr lang="en-US" sz="900">
                <a:ea typeface="ＭＳ Ｐゴシック" panose="020B0600070205080204" pitchFamily="34" charset="-128"/>
              </a:rPr>
              <a:t>Multi-Channel Enablement</a:t>
            </a:r>
          </a:p>
          <a:p>
            <a:pPr>
              <a:lnSpc>
                <a:spcPts val="975"/>
              </a:lnSpc>
              <a:spcAft>
                <a:spcPts val="300"/>
              </a:spcAft>
              <a:buFontTx/>
              <a:buChar char="•"/>
            </a:pPr>
            <a:r>
              <a:rPr lang="en-US" sz="900">
                <a:ea typeface="ＭＳ Ｐゴシック" panose="020B0600070205080204" pitchFamily="34" charset="-128"/>
              </a:rPr>
              <a:t>Digital commerce optimization </a:t>
            </a:r>
          </a:p>
        </p:txBody>
      </p:sp>
      <p:sp>
        <p:nvSpPr>
          <p:cNvPr id="27" name="Oval 71"/>
          <p:cNvSpPr/>
          <p:nvPr/>
        </p:nvSpPr>
        <p:spPr>
          <a:xfrm>
            <a:off x="7337425" y="1338314"/>
            <a:ext cx="412750" cy="411162"/>
          </a:xfrm>
          <a:prstGeom prst="ellipse">
            <a:avLst/>
          </a:prstGeom>
          <a:blipFill rotWithShape="1">
            <a:blip r:embed="rId8"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ts val="1380"/>
              </a:lnSpc>
              <a:defRPr/>
            </a:pPr>
            <a:endParaRPr lang="en-US" sz="1100"/>
          </a:p>
        </p:txBody>
      </p:sp>
      <p:pic>
        <p:nvPicPr>
          <p:cNvPr id="28"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0663" y="2936926"/>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12"/>
          <p:cNvSpPr txBox="1">
            <a:spLocks noChangeArrowheads="1"/>
          </p:cNvSpPr>
          <p:nvPr/>
        </p:nvSpPr>
        <p:spPr bwMode="auto">
          <a:xfrm>
            <a:off x="774700" y="3133776"/>
            <a:ext cx="930275" cy="2667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Retail</a:t>
            </a:r>
          </a:p>
        </p:txBody>
      </p:sp>
      <p:sp>
        <p:nvSpPr>
          <p:cNvPr id="30" name="Text Box 13"/>
          <p:cNvSpPr txBox="1">
            <a:spLocks noChangeArrowheads="1"/>
          </p:cNvSpPr>
          <p:nvPr/>
        </p:nvSpPr>
        <p:spPr bwMode="auto">
          <a:xfrm>
            <a:off x="284163" y="3468739"/>
            <a:ext cx="1563687" cy="7874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Actionable Customer Insight</a:t>
            </a:r>
          </a:p>
          <a:p>
            <a:pPr>
              <a:lnSpc>
                <a:spcPts val="975"/>
              </a:lnSpc>
              <a:spcAft>
                <a:spcPts val="300"/>
              </a:spcAft>
              <a:buFontTx/>
              <a:buChar char="•"/>
            </a:pPr>
            <a:r>
              <a:rPr lang="en-US" sz="900">
                <a:ea typeface="ＭＳ Ｐゴシック" panose="020B0600070205080204" pitchFamily="34" charset="-128"/>
              </a:rPr>
              <a:t>Merchandise Optimization Playbook</a:t>
            </a:r>
          </a:p>
          <a:p>
            <a:pPr>
              <a:lnSpc>
                <a:spcPts val="975"/>
              </a:lnSpc>
              <a:spcAft>
                <a:spcPts val="300"/>
              </a:spcAft>
              <a:buFontTx/>
              <a:buChar char="•"/>
            </a:pPr>
            <a:r>
              <a:rPr lang="en-US" sz="900">
                <a:ea typeface="ＭＳ Ｐゴシック" panose="020B0600070205080204" pitchFamily="34" charset="-128"/>
              </a:rPr>
              <a:t>Dynamic Pricing</a:t>
            </a:r>
          </a:p>
        </p:txBody>
      </p:sp>
      <p:sp>
        <p:nvSpPr>
          <p:cNvPr id="31" name="Oval 67"/>
          <p:cNvSpPr/>
          <p:nvPr/>
        </p:nvSpPr>
        <p:spPr>
          <a:xfrm>
            <a:off x="382588" y="3075039"/>
            <a:ext cx="412750" cy="411162"/>
          </a:xfrm>
          <a:prstGeom prst="ellipse">
            <a:avLst/>
          </a:prstGeom>
          <a:blipFill rotWithShape="1">
            <a:blip r:embed="rId9"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nSpc>
                <a:spcPts val="1380"/>
              </a:lnSpc>
              <a:defRPr/>
            </a:pPr>
            <a:endParaRPr lang="en-US" sz="1400"/>
          </a:p>
        </p:txBody>
      </p:sp>
      <p:pic>
        <p:nvPicPr>
          <p:cNvPr id="32"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9138" y="2936926"/>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12"/>
          <p:cNvSpPr txBox="1">
            <a:spLocks noChangeArrowheads="1"/>
          </p:cNvSpPr>
          <p:nvPr/>
        </p:nvSpPr>
        <p:spPr bwMode="auto">
          <a:xfrm>
            <a:off x="2516188" y="3044876"/>
            <a:ext cx="930275" cy="4413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Travel &amp; Transport</a:t>
            </a:r>
          </a:p>
        </p:txBody>
      </p:sp>
      <p:sp>
        <p:nvSpPr>
          <p:cNvPr id="34" name="Text Box 13"/>
          <p:cNvSpPr txBox="1">
            <a:spLocks noChangeArrowheads="1"/>
          </p:cNvSpPr>
          <p:nvPr/>
        </p:nvSpPr>
        <p:spPr bwMode="auto">
          <a:xfrm>
            <a:off x="2039938" y="3468739"/>
            <a:ext cx="1573212" cy="9112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Customer Analytics &amp; Loyalty Marketing</a:t>
            </a:r>
          </a:p>
          <a:p>
            <a:pPr>
              <a:lnSpc>
                <a:spcPts val="975"/>
              </a:lnSpc>
              <a:spcAft>
                <a:spcPts val="300"/>
              </a:spcAft>
              <a:buFontTx/>
              <a:buChar char="•"/>
            </a:pPr>
            <a:r>
              <a:rPr lang="en-US" sz="900">
                <a:ea typeface="ＭＳ Ｐゴシック" panose="020B0600070205080204" pitchFamily="34" charset="-128"/>
              </a:rPr>
              <a:t>Capacity &amp; Pricing Optimization</a:t>
            </a:r>
          </a:p>
          <a:p>
            <a:pPr>
              <a:lnSpc>
                <a:spcPts val="975"/>
              </a:lnSpc>
              <a:spcAft>
                <a:spcPts val="300"/>
              </a:spcAft>
              <a:buFontTx/>
              <a:buChar char="•"/>
            </a:pPr>
            <a:r>
              <a:rPr lang="en-US" sz="900">
                <a:ea typeface="ＭＳ Ｐゴシック" panose="020B0600070205080204" pitchFamily="34" charset="-128"/>
              </a:rPr>
              <a:t>Predictive Maintenance Analytics</a:t>
            </a:r>
          </a:p>
        </p:txBody>
      </p:sp>
      <p:sp>
        <p:nvSpPr>
          <p:cNvPr id="35" name="Oval 69"/>
          <p:cNvSpPr/>
          <p:nvPr/>
        </p:nvSpPr>
        <p:spPr>
          <a:xfrm>
            <a:off x="2151063" y="3075039"/>
            <a:ext cx="412750" cy="411162"/>
          </a:xfrm>
          <a:prstGeom prst="ellipse">
            <a:avLst/>
          </a:prstGeom>
          <a:blipFill rotWithShape="1">
            <a:blip r:embed="rId10"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nSpc>
                <a:spcPts val="1380"/>
              </a:lnSpc>
              <a:defRPr/>
            </a:pPr>
            <a:endParaRPr lang="en-US" sz="1400"/>
          </a:p>
        </p:txBody>
      </p:sp>
      <p:pic>
        <p:nvPicPr>
          <p:cNvPr id="36"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25863" y="2936926"/>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2"/>
          <p:cNvSpPr txBox="1">
            <a:spLocks noChangeArrowheads="1"/>
          </p:cNvSpPr>
          <p:nvPr/>
        </p:nvSpPr>
        <p:spPr bwMode="auto">
          <a:xfrm>
            <a:off x="4256088" y="3044876"/>
            <a:ext cx="930275" cy="4413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Consumer Products</a:t>
            </a:r>
          </a:p>
        </p:txBody>
      </p:sp>
      <p:sp>
        <p:nvSpPr>
          <p:cNvPr id="38" name="Text Box 13"/>
          <p:cNvSpPr txBox="1">
            <a:spLocks noChangeArrowheads="1"/>
          </p:cNvSpPr>
          <p:nvPr/>
        </p:nvSpPr>
        <p:spPr bwMode="auto">
          <a:xfrm>
            <a:off x="3773488" y="3468739"/>
            <a:ext cx="1604962" cy="9112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Optimized Promotions Effectiveness</a:t>
            </a:r>
          </a:p>
          <a:p>
            <a:pPr>
              <a:lnSpc>
                <a:spcPts val="975"/>
              </a:lnSpc>
              <a:spcAft>
                <a:spcPts val="300"/>
              </a:spcAft>
              <a:buFontTx/>
              <a:buChar char="•"/>
            </a:pPr>
            <a:r>
              <a:rPr lang="en-US" sz="900">
                <a:ea typeface="ＭＳ Ｐゴシック" panose="020B0600070205080204" pitchFamily="34" charset="-128"/>
              </a:rPr>
              <a:t>Micro-Market Campaign Management </a:t>
            </a:r>
          </a:p>
          <a:p>
            <a:pPr>
              <a:lnSpc>
                <a:spcPts val="975"/>
              </a:lnSpc>
              <a:spcAft>
                <a:spcPts val="300"/>
              </a:spcAft>
              <a:buFontTx/>
              <a:buChar char="•"/>
            </a:pPr>
            <a:r>
              <a:rPr lang="en-US" sz="900">
                <a:ea typeface="ＭＳ Ｐゴシック" panose="020B0600070205080204" pitchFamily="34" charset="-128"/>
              </a:rPr>
              <a:t>Real Time Demand Forecast</a:t>
            </a:r>
          </a:p>
        </p:txBody>
      </p:sp>
      <p:pic>
        <p:nvPicPr>
          <p:cNvPr id="39"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4650" y="2936926"/>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12"/>
          <p:cNvSpPr txBox="1">
            <a:spLocks noChangeArrowheads="1"/>
          </p:cNvSpPr>
          <p:nvPr/>
        </p:nvSpPr>
        <p:spPr bwMode="auto">
          <a:xfrm>
            <a:off x="5994400" y="3122664"/>
            <a:ext cx="930275" cy="2667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Government</a:t>
            </a:r>
          </a:p>
        </p:txBody>
      </p:sp>
      <p:sp>
        <p:nvSpPr>
          <p:cNvPr id="41" name="Text Box 13"/>
          <p:cNvSpPr txBox="1">
            <a:spLocks noChangeArrowheads="1"/>
          </p:cNvSpPr>
          <p:nvPr/>
        </p:nvSpPr>
        <p:spPr bwMode="auto">
          <a:xfrm>
            <a:off x="5499100" y="3424289"/>
            <a:ext cx="1584325" cy="127317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000"/>
              </a:lnSpc>
              <a:spcAft>
                <a:spcPts val="100"/>
              </a:spcAft>
              <a:buFontTx/>
              <a:buChar char="•"/>
            </a:pPr>
            <a:r>
              <a:rPr lang="en-US" sz="900">
                <a:ea typeface="ＭＳ Ｐゴシック" panose="020B0600070205080204" pitchFamily="34" charset="-128"/>
              </a:rPr>
              <a:t>Threat Prediction and Prevention</a:t>
            </a:r>
          </a:p>
          <a:p>
            <a:pPr>
              <a:lnSpc>
                <a:spcPts val="1000"/>
              </a:lnSpc>
              <a:spcAft>
                <a:spcPts val="100"/>
              </a:spcAft>
              <a:buFontTx/>
              <a:buChar char="•"/>
            </a:pPr>
            <a:r>
              <a:rPr lang="en-US" sz="900">
                <a:ea typeface="ＭＳ Ｐゴシック" panose="020B0600070205080204" pitchFamily="34" charset="-128"/>
              </a:rPr>
              <a:t>Health and human services fraud, waste &amp; abuse</a:t>
            </a:r>
          </a:p>
          <a:p>
            <a:pPr>
              <a:lnSpc>
                <a:spcPts val="1000"/>
              </a:lnSpc>
              <a:spcAft>
                <a:spcPts val="100"/>
              </a:spcAft>
              <a:buFontTx/>
              <a:buChar char="•"/>
            </a:pPr>
            <a:r>
              <a:rPr lang="en-US" sz="900">
                <a:ea typeface="ＭＳ Ｐゴシック" panose="020B0600070205080204" pitchFamily="34" charset="-128"/>
              </a:rPr>
              <a:t>Tax compliance - fraud and abuse</a:t>
            </a:r>
          </a:p>
          <a:p>
            <a:pPr>
              <a:lnSpc>
                <a:spcPts val="1000"/>
              </a:lnSpc>
              <a:spcAft>
                <a:spcPts val="100"/>
              </a:spcAft>
              <a:buFontTx/>
              <a:buChar char="•"/>
            </a:pPr>
            <a:r>
              <a:rPr lang="en-US" sz="900">
                <a:ea typeface="ＭＳ Ｐゴシック" panose="020B0600070205080204" pitchFamily="34" charset="-128"/>
              </a:rPr>
              <a:t>Crime prevention and prediction</a:t>
            </a:r>
          </a:p>
        </p:txBody>
      </p:sp>
      <p:sp>
        <p:nvSpPr>
          <p:cNvPr id="42" name="Oval 68"/>
          <p:cNvSpPr/>
          <p:nvPr/>
        </p:nvSpPr>
        <p:spPr>
          <a:xfrm>
            <a:off x="5610225" y="3075039"/>
            <a:ext cx="411163" cy="411162"/>
          </a:xfrm>
          <a:prstGeom prst="ellipse">
            <a:avLst/>
          </a:prstGeom>
          <a:blipFill rotWithShape="1">
            <a:blip r:embed="rId11"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nSpc>
                <a:spcPts val="1380"/>
              </a:lnSpc>
              <a:defRPr/>
            </a:pPr>
            <a:endParaRPr lang="en-US" sz="1400"/>
          </a:p>
        </p:txBody>
      </p:sp>
      <p:pic>
        <p:nvPicPr>
          <p:cNvPr id="43"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81850" y="2936926"/>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2"/>
          <p:cNvSpPr txBox="1">
            <a:spLocks noChangeArrowheads="1"/>
          </p:cNvSpPr>
          <p:nvPr/>
        </p:nvSpPr>
        <p:spPr bwMode="auto">
          <a:xfrm>
            <a:off x="7727950" y="3122664"/>
            <a:ext cx="930275" cy="2667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Healthcare</a:t>
            </a:r>
          </a:p>
        </p:txBody>
      </p:sp>
      <p:sp>
        <p:nvSpPr>
          <p:cNvPr id="45" name="Text Box 13"/>
          <p:cNvSpPr txBox="1">
            <a:spLocks noChangeArrowheads="1"/>
          </p:cNvSpPr>
          <p:nvPr/>
        </p:nvSpPr>
        <p:spPr bwMode="auto">
          <a:xfrm>
            <a:off x="7231063" y="3468739"/>
            <a:ext cx="1598612" cy="62547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Measure &amp; Act on Population Health</a:t>
            </a:r>
          </a:p>
          <a:p>
            <a:pPr>
              <a:lnSpc>
                <a:spcPts val="975"/>
              </a:lnSpc>
              <a:spcAft>
                <a:spcPts val="300"/>
              </a:spcAft>
              <a:buFontTx/>
              <a:buChar char="•"/>
            </a:pPr>
            <a:r>
              <a:rPr lang="en-US" sz="900">
                <a:ea typeface="ＭＳ Ｐゴシック" panose="020B0600070205080204" pitchFamily="34" charset="-128"/>
              </a:rPr>
              <a:t>Engage Consumers in their Healthcare</a:t>
            </a:r>
          </a:p>
        </p:txBody>
      </p:sp>
      <p:sp>
        <p:nvSpPr>
          <p:cNvPr id="46" name="Oval 70"/>
          <p:cNvSpPr/>
          <p:nvPr/>
        </p:nvSpPr>
        <p:spPr>
          <a:xfrm>
            <a:off x="7339013" y="3075039"/>
            <a:ext cx="412750" cy="411162"/>
          </a:xfrm>
          <a:prstGeom prst="ellipse">
            <a:avLst/>
          </a:prstGeom>
          <a:blipFill rotWithShape="1">
            <a:blip r:embed="rId12"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nSpc>
                <a:spcPts val="1380"/>
              </a:lnSpc>
              <a:defRPr/>
            </a:pPr>
            <a:endParaRPr lang="en-US" sz="1400"/>
          </a:p>
        </p:txBody>
      </p:sp>
      <p:sp>
        <p:nvSpPr>
          <p:cNvPr id="47" name="Oval 69"/>
          <p:cNvSpPr/>
          <p:nvPr/>
        </p:nvSpPr>
        <p:spPr>
          <a:xfrm>
            <a:off x="3876675" y="3075039"/>
            <a:ext cx="411163" cy="411162"/>
          </a:xfrm>
          <a:prstGeom prst="ellipse">
            <a:avLst/>
          </a:prstGeom>
          <a:blipFill rotWithShape="1">
            <a:blip r:embed="rId13"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nSpc>
                <a:spcPts val="1380"/>
              </a:lnSpc>
              <a:defRPr/>
            </a:pPr>
            <a:endParaRPr lang="en-US" sz="1100"/>
          </a:p>
        </p:txBody>
      </p:sp>
      <p:pic>
        <p:nvPicPr>
          <p:cNvPr id="48"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188" y="4666284"/>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 Box 12"/>
          <p:cNvSpPr txBox="1">
            <a:spLocks noChangeArrowheads="1"/>
          </p:cNvSpPr>
          <p:nvPr/>
        </p:nvSpPr>
        <p:spPr bwMode="auto">
          <a:xfrm>
            <a:off x="784225" y="4876851"/>
            <a:ext cx="930275" cy="2667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Automotive</a:t>
            </a:r>
          </a:p>
        </p:txBody>
      </p:sp>
      <p:sp>
        <p:nvSpPr>
          <p:cNvPr id="50" name="Text Box 13"/>
          <p:cNvSpPr txBox="1">
            <a:spLocks noChangeArrowheads="1"/>
          </p:cNvSpPr>
          <p:nvPr/>
        </p:nvSpPr>
        <p:spPr bwMode="auto">
          <a:xfrm>
            <a:off x="284163" y="5211814"/>
            <a:ext cx="1576387" cy="107315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Data Warehouse Optimization</a:t>
            </a:r>
          </a:p>
          <a:p>
            <a:pPr>
              <a:lnSpc>
                <a:spcPts val="975"/>
              </a:lnSpc>
              <a:spcAft>
                <a:spcPts val="300"/>
              </a:spcAft>
              <a:buFontTx/>
              <a:buChar char="•"/>
            </a:pPr>
            <a:r>
              <a:rPr lang="en-US" sz="900">
                <a:ea typeface="ＭＳ Ｐゴシック" panose="020B0600070205080204" pitchFamily="34" charset="-128"/>
              </a:rPr>
              <a:t>Predictive Asset Optimization (PAO)</a:t>
            </a:r>
          </a:p>
          <a:p>
            <a:pPr>
              <a:lnSpc>
                <a:spcPts val="975"/>
              </a:lnSpc>
              <a:spcAft>
                <a:spcPts val="300"/>
              </a:spcAft>
              <a:buFontTx/>
              <a:buChar char="•"/>
            </a:pPr>
            <a:r>
              <a:rPr lang="en-US" sz="900">
                <a:ea typeface="ＭＳ Ｐゴシック" panose="020B0600070205080204" pitchFamily="34" charset="-128"/>
              </a:rPr>
              <a:t>Actionable Customer Intelligence</a:t>
            </a:r>
          </a:p>
          <a:p>
            <a:pPr>
              <a:lnSpc>
                <a:spcPts val="975"/>
              </a:lnSpc>
              <a:spcAft>
                <a:spcPts val="300"/>
              </a:spcAft>
              <a:buFontTx/>
              <a:buChar char="•"/>
            </a:pPr>
            <a:r>
              <a:rPr lang="en-US" sz="900">
                <a:ea typeface="ＭＳ Ｐゴシック" panose="020B0600070205080204" pitchFamily="34" charset="-128"/>
              </a:rPr>
              <a:t>Connected vehicle</a:t>
            </a:r>
          </a:p>
        </p:txBody>
      </p:sp>
      <p:sp>
        <p:nvSpPr>
          <p:cNvPr id="51" name="Oval 71"/>
          <p:cNvSpPr/>
          <p:nvPr/>
        </p:nvSpPr>
        <p:spPr>
          <a:xfrm>
            <a:off x="396875" y="4816526"/>
            <a:ext cx="412750" cy="411163"/>
          </a:xfrm>
          <a:prstGeom prst="ellipse">
            <a:avLst/>
          </a:prstGeom>
          <a:blipFill rotWithShape="1">
            <a:blip r:embed="rId14"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nSpc>
                <a:spcPts val="1380"/>
              </a:lnSpc>
              <a:defRPr/>
            </a:pPr>
            <a:endParaRPr lang="en-US" sz="1400"/>
          </a:p>
        </p:txBody>
      </p:sp>
      <p:pic>
        <p:nvPicPr>
          <p:cNvPr id="52"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89788" y="4666284"/>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Box 12"/>
          <p:cNvSpPr txBox="1">
            <a:spLocks noChangeArrowheads="1"/>
          </p:cNvSpPr>
          <p:nvPr/>
        </p:nvSpPr>
        <p:spPr bwMode="auto">
          <a:xfrm>
            <a:off x="7727950" y="4781601"/>
            <a:ext cx="930275" cy="4413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Life Sciences</a:t>
            </a:r>
          </a:p>
        </p:txBody>
      </p:sp>
      <p:sp>
        <p:nvSpPr>
          <p:cNvPr id="54" name="Text Box 13"/>
          <p:cNvSpPr txBox="1">
            <a:spLocks noChangeArrowheads="1"/>
          </p:cNvSpPr>
          <p:nvPr/>
        </p:nvSpPr>
        <p:spPr bwMode="auto">
          <a:xfrm>
            <a:off x="7231063" y="5211814"/>
            <a:ext cx="1593850" cy="62547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Increase visibility into drug safety and effectiveness</a:t>
            </a:r>
          </a:p>
          <a:p>
            <a:pPr>
              <a:lnSpc>
                <a:spcPts val="975"/>
              </a:lnSpc>
              <a:spcAft>
                <a:spcPts val="300"/>
              </a:spcAft>
              <a:buFontTx/>
              <a:buChar char="•"/>
            </a:pPr>
            <a:endParaRPr lang="en-US" sz="900">
              <a:ea typeface="ＭＳ Ｐゴシック" panose="020B0600070205080204" pitchFamily="34" charset="-128"/>
            </a:endParaRPr>
          </a:p>
        </p:txBody>
      </p:sp>
      <p:pic>
        <p:nvPicPr>
          <p:cNvPr id="55"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98663" y="4666284"/>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 Box 12"/>
          <p:cNvSpPr txBox="1">
            <a:spLocks noChangeArrowheads="1"/>
          </p:cNvSpPr>
          <p:nvPr/>
        </p:nvSpPr>
        <p:spPr bwMode="auto">
          <a:xfrm>
            <a:off x="2544763" y="4792714"/>
            <a:ext cx="930275" cy="4413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Chemical &amp; Petroleum</a:t>
            </a:r>
          </a:p>
        </p:txBody>
      </p:sp>
      <p:sp>
        <p:nvSpPr>
          <p:cNvPr id="57" name="Text Box 13"/>
          <p:cNvSpPr txBox="1">
            <a:spLocks noChangeArrowheads="1"/>
          </p:cNvSpPr>
          <p:nvPr/>
        </p:nvSpPr>
        <p:spPr bwMode="auto">
          <a:xfrm>
            <a:off x="2051050" y="5211814"/>
            <a:ext cx="1681163" cy="9112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009900"/>
              </a:buClr>
              <a:buFontTx/>
              <a:buChar char="•"/>
            </a:pPr>
            <a:r>
              <a:rPr lang="en-US" sz="900">
                <a:ea typeface="ＭＳ Ｐゴシック" panose="020B0600070205080204" pitchFamily="34" charset="-128"/>
              </a:rPr>
              <a:t>EDW Smart Consolidation &amp; Augmentation</a:t>
            </a:r>
          </a:p>
          <a:p>
            <a:pPr>
              <a:buClr>
                <a:srgbClr val="009900"/>
              </a:buClr>
              <a:buFontTx/>
              <a:buChar char="•"/>
            </a:pPr>
            <a:r>
              <a:rPr lang="en-US" sz="900">
                <a:ea typeface="ＭＳ Ｐゴシック" panose="020B0600070205080204" pitchFamily="34" charset="-128"/>
              </a:rPr>
              <a:t>Operational Surveillance, Analysis &amp; Optimization</a:t>
            </a:r>
          </a:p>
          <a:p>
            <a:pPr>
              <a:buClr>
                <a:srgbClr val="009900"/>
              </a:buClr>
              <a:buFontTx/>
              <a:buChar char="•"/>
            </a:pPr>
            <a:r>
              <a:rPr lang="en-US" sz="900">
                <a:ea typeface="ＭＳ Ｐゴシック" panose="020B0600070205080204" pitchFamily="34" charset="-128"/>
              </a:rPr>
              <a:t>Engineering &amp; Operational Data Exploration &amp; Mining</a:t>
            </a:r>
          </a:p>
        </p:txBody>
      </p:sp>
      <p:sp>
        <p:nvSpPr>
          <p:cNvPr id="58" name="Oval 73"/>
          <p:cNvSpPr/>
          <p:nvPr/>
        </p:nvSpPr>
        <p:spPr>
          <a:xfrm>
            <a:off x="2155825" y="4816526"/>
            <a:ext cx="412750" cy="411163"/>
          </a:xfrm>
          <a:prstGeom prst="ellipse">
            <a:avLst/>
          </a:prstGeom>
          <a:blipFill rotWithShape="1">
            <a:blip r:embed="rId15"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nSpc>
                <a:spcPts val="1380"/>
              </a:lnSpc>
              <a:defRPr/>
            </a:pPr>
            <a:endParaRPr lang="en-US" sz="1400"/>
          </a:p>
        </p:txBody>
      </p:sp>
      <p:pic>
        <p:nvPicPr>
          <p:cNvPr id="59"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25863" y="4666284"/>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 Box 12"/>
          <p:cNvSpPr txBox="1">
            <a:spLocks noChangeArrowheads="1"/>
          </p:cNvSpPr>
          <p:nvPr/>
        </p:nvSpPr>
        <p:spPr bwMode="auto">
          <a:xfrm>
            <a:off x="4283075" y="4781601"/>
            <a:ext cx="930275" cy="4413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Aerospace &amp; Defense</a:t>
            </a:r>
          </a:p>
        </p:txBody>
      </p:sp>
      <p:sp>
        <p:nvSpPr>
          <p:cNvPr id="61" name="Text Box 13"/>
          <p:cNvSpPr txBox="1">
            <a:spLocks noChangeArrowheads="1"/>
          </p:cNvSpPr>
          <p:nvPr/>
        </p:nvSpPr>
        <p:spPr bwMode="auto">
          <a:xfrm>
            <a:off x="3773488" y="5199114"/>
            <a:ext cx="1592262" cy="91122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Uniform Information Access Platform</a:t>
            </a:r>
          </a:p>
          <a:p>
            <a:pPr>
              <a:lnSpc>
                <a:spcPts val="975"/>
              </a:lnSpc>
              <a:spcAft>
                <a:spcPts val="300"/>
              </a:spcAft>
              <a:buFontTx/>
              <a:buChar char="•"/>
            </a:pPr>
            <a:r>
              <a:rPr lang="en-US" sz="900">
                <a:ea typeface="ＭＳ Ｐゴシック" panose="020B0600070205080204" pitchFamily="34" charset="-128"/>
              </a:rPr>
              <a:t>Data Warehouse Optimization</a:t>
            </a:r>
          </a:p>
          <a:p>
            <a:pPr>
              <a:lnSpc>
                <a:spcPts val="975"/>
              </a:lnSpc>
              <a:spcAft>
                <a:spcPts val="300"/>
              </a:spcAft>
              <a:buFontTx/>
              <a:buChar char="•"/>
            </a:pPr>
            <a:r>
              <a:rPr lang="en-US" sz="900">
                <a:ea typeface="ＭＳ Ｐゴシック" panose="020B0600070205080204" pitchFamily="34" charset="-128"/>
              </a:rPr>
              <a:t>Predictive Asset Optimization (PAO)</a:t>
            </a:r>
          </a:p>
        </p:txBody>
      </p:sp>
      <p:pic>
        <p:nvPicPr>
          <p:cNvPr id="62" name="Picture 4" descr="button-liblue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64175" y="4666284"/>
            <a:ext cx="1784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 Box 12"/>
          <p:cNvSpPr txBox="1">
            <a:spLocks noChangeArrowheads="1"/>
          </p:cNvSpPr>
          <p:nvPr/>
        </p:nvSpPr>
        <p:spPr bwMode="auto">
          <a:xfrm>
            <a:off x="6021388" y="4765726"/>
            <a:ext cx="930275" cy="61595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375"/>
              </a:lnSpc>
            </a:pPr>
            <a:r>
              <a:rPr lang="en-US" sz="1200" b="1">
                <a:latin typeface="Arial Narrow" panose="020B0606020202030204" pitchFamily="34" charset="0"/>
                <a:ea typeface="ＭＳ Ｐゴシック" panose="020B0600070205080204" pitchFamily="34" charset="-128"/>
              </a:rPr>
              <a:t>Electronics / Industrial Products</a:t>
            </a:r>
          </a:p>
        </p:txBody>
      </p:sp>
      <p:sp>
        <p:nvSpPr>
          <p:cNvPr id="64" name="Text Box 13"/>
          <p:cNvSpPr txBox="1">
            <a:spLocks noChangeArrowheads="1"/>
          </p:cNvSpPr>
          <p:nvPr/>
        </p:nvSpPr>
        <p:spPr bwMode="auto">
          <a:xfrm>
            <a:off x="5499100" y="5311826"/>
            <a:ext cx="1608138" cy="74930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975"/>
              </a:lnSpc>
              <a:spcAft>
                <a:spcPts val="300"/>
              </a:spcAft>
              <a:buFontTx/>
              <a:buChar char="•"/>
            </a:pPr>
            <a:r>
              <a:rPr lang="en-US" sz="900">
                <a:ea typeface="ＭＳ Ｐゴシック" panose="020B0600070205080204" pitchFamily="34" charset="-128"/>
              </a:rPr>
              <a:t>Channel Driven Customer Analytics (CDCA)</a:t>
            </a:r>
          </a:p>
          <a:p>
            <a:pPr>
              <a:lnSpc>
                <a:spcPts val="975"/>
              </a:lnSpc>
              <a:spcAft>
                <a:spcPts val="300"/>
              </a:spcAft>
              <a:buFontTx/>
              <a:buChar char="•"/>
            </a:pPr>
            <a:r>
              <a:rPr lang="en-US" sz="900">
                <a:ea typeface="ＭＳ Ｐゴシック" panose="020B0600070205080204" pitchFamily="34" charset="-128"/>
              </a:rPr>
              <a:t>Predictive Asset Optimization (PAO) </a:t>
            </a:r>
          </a:p>
        </p:txBody>
      </p:sp>
      <p:grpSp>
        <p:nvGrpSpPr>
          <p:cNvPr id="65" name="Group 113"/>
          <p:cNvGrpSpPr>
            <a:grpSpLocks/>
          </p:cNvGrpSpPr>
          <p:nvPr/>
        </p:nvGrpSpPr>
        <p:grpSpPr bwMode="auto">
          <a:xfrm>
            <a:off x="3889375" y="4805414"/>
            <a:ext cx="411163" cy="411162"/>
            <a:chOff x="-547" y="2246"/>
            <a:chExt cx="393" cy="393"/>
          </a:xfrm>
        </p:grpSpPr>
        <p:sp>
          <p:nvSpPr>
            <p:cNvPr id="66" name="Oval 85"/>
            <p:cNvSpPr/>
            <p:nvPr/>
          </p:nvSpPr>
          <p:spPr>
            <a:xfrm>
              <a:off x="-547" y="2246"/>
              <a:ext cx="393" cy="393"/>
            </a:xfrm>
            <a:prstGeom prst="ellipse">
              <a:avLst/>
            </a:prstGeom>
            <a:blipFill rotWithShape="1">
              <a:blip r:embed="rId16"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nSpc>
                  <a:spcPts val="1380"/>
                </a:lnSpc>
                <a:defRPr/>
              </a:pPr>
              <a:endParaRPr lang="en-US" sz="1100"/>
            </a:p>
          </p:txBody>
        </p:sp>
        <p:pic>
          <p:nvPicPr>
            <p:cNvPr id="67" name="Picture 3" descr="IndustryIconOnly-Aerospace&amp;Def.jp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95" y="2298"/>
              <a:ext cx="2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Oval 72"/>
          <p:cNvSpPr/>
          <p:nvPr/>
        </p:nvSpPr>
        <p:spPr>
          <a:xfrm>
            <a:off x="5629275" y="4816526"/>
            <a:ext cx="411163" cy="411163"/>
          </a:xfrm>
          <a:prstGeom prst="ellipse">
            <a:avLst/>
          </a:prstGeom>
          <a:blipFill rotWithShape="1">
            <a:blip r:embed="rId18"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a:lnSpc>
                <a:spcPts val="1380"/>
              </a:lnSpc>
              <a:defRPr/>
            </a:pPr>
            <a:endParaRPr lang="en-US" sz="1100"/>
          </a:p>
        </p:txBody>
      </p:sp>
      <p:sp>
        <p:nvSpPr>
          <p:cNvPr id="69" name="Oval 70"/>
          <p:cNvSpPr/>
          <p:nvPr/>
        </p:nvSpPr>
        <p:spPr>
          <a:xfrm>
            <a:off x="7335838" y="4807001"/>
            <a:ext cx="411162" cy="411163"/>
          </a:xfrm>
          <a:prstGeom prst="ellipse">
            <a:avLst/>
          </a:prstGeom>
          <a:blipFill rotWithShape="1">
            <a:blip r:embed="rId19" cstate="email">
              <a:extLst>
                <a:ext uri="{28A0092B-C50C-407E-A947-70E740481C1C}">
                  <a14:useLocalDpi xmlns:a14="http://schemas.microsoft.com/office/drawing/2010/main"/>
                </a:ext>
              </a:extLst>
            </a:blip>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a:p>
        </p:txBody>
      </p:sp>
    </p:spTree>
    <p:extLst>
      <p:ext uri="{BB962C8B-B14F-4D97-AF65-F5344CB8AC3E}">
        <p14:creationId xmlns:p14="http://schemas.microsoft.com/office/powerpoint/2010/main" val="2392774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bwMode="black">
          <a:xfrm>
            <a:off x="182564" y="6551613"/>
            <a:ext cx="5619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1" latinLnBrk="0" hangingPunct="1">
              <a:lnSpc>
                <a:spcPct val="100000"/>
              </a:lnSpc>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601D659-B482-4D2C-B656-D7DA2CC0406A}" type="slidenum">
              <a:rPr lang="en-US" smtClean="0">
                <a:solidFill>
                  <a:srgbClr val="000000"/>
                </a:solidFill>
              </a:rPr>
              <a:pPr>
                <a:defRPr/>
              </a:pPr>
              <a:t>16</a:t>
            </a:fld>
            <a:endParaRPr lang="en-US"/>
          </a:p>
        </p:txBody>
      </p:sp>
      <p:sp>
        <p:nvSpPr>
          <p:cNvPr id="13" name="Title 1">
            <a:extLst>
              <a:ext uri="{FF2B5EF4-FFF2-40B4-BE49-F238E27FC236}">
                <a16:creationId xmlns:a16="http://schemas.microsoft.com/office/drawing/2014/main" id="{3AEC30B6-B723-C94B-AEA3-210032723E47}"/>
              </a:ext>
            </a:extLst>
          </p:cNvPr>
          <p:cNvSpPr txBox="1">
            <a:spLocks/>
          </p:cNvSpPr>
          <p:nvPr/>
        </p:nvSpPr>
        <p:spPr bwMode="auto">
          <a:xfrm>
            <a:off x="179512" y="228755"/>
            <a:ext cx="6697806" cy="502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fontAlgn="base" hangingPunct="0">
              <a:lnSpc>
                <a:spcPct val="90000"/>
              </a:lnSpc>
              <a:spcBef>
                <a:spcPct val="0"/>
              </a:spcBef>
              <a:spcAft>
                <a:spcPct val="0"/>
              </a:spcAft>
              <a:defRPr sz="2400">
                <a:solidFill>
                  <a:srgbClr val="7889FB"/>
                </a:solidFill>
                <a:latin typeface="+mj-lt"/>
                <a:ea typeface="+mj-ea"/>
                <a:cs typeface="+mj-cs"/>
              </a:defRPr>
            </a:lvl1pPr>
            <a:lvl2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2pPr>
            <a:lvl3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3pPr>
            <a:lvl4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4pPr>
            <a:lvl5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5pPr>
            <a:lvl6pPr marL="3429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6pPr>
            <a:lvl7pPr marL="6858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7pPr>
            <a:lvl8pPr marL="10287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8pPr>
            <a:lvl9pPr marL="13716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9pPr>
          </a:lstStyle>
          <a:p>
            <a:r>
              <a:rPr lang="fr-FR" dirty="0"/>
              <a:t>Data Science use case #1</a:t>
            </a:r>
          </a:p>
          <a:p>
            <a:r>
              <a:rPr lang="en-GB" dirty="0"/>
              <a:t>Store Revenue Prediction</a:t>
            </a:r>
          </a:p>
        </p:txBody>
      </p:sp>
      <p:sp>
        <p:nvSpPr>
          <p:cNvPr id="4" name="Espace réservé du contenu 3">
            <a:extLst>
              <a:ext uri="{FF2B5EF4-FFF2-40B4-BE49-F238E27FC236}">
                <a16:creationId xmlns:a16="http://schemas.microsoft.com/office/drawing/2014/main" id="{659EAF98-9FA5-294F-B2A8-0CE37E9C15CB}"/>
              </a:ext>
            </a:extLst>
          </p:cNvPr>
          <p:cNvSpPr>
            <a:spLocks noGrp="1"/>
          </p:cNvSpPr>
          <p:nvPr>
            <p:ph idx="1"/>
          </p:nvPr>
        </p:nvSpPr>
        <p:spPr/>
        <p:txBody>
          <a:bodyPr/>
          <a:lstStyle/>
          <a:p>
            <a:r>
              <a:rPr lang="en-US" dirty="0" err="1"/>
              <a:t>Mettre</a:t>
            </a:r>
            <a:r>
              <a:rPr lang="en-US" dirty="0"/>
              <a:t> </a:t>
            </a:r>
            <a:r>
              <a:rPr lang="en-US" dirty="0" err="1"/>
              <a:t>tes</a:t>
            </a:r>
            <a:r>
              <a:rPr lang="en-US" dirty="0"/>
              <a:t> </a:t>
            </a:r>
            <a:r>
              <a:rPr lang="en-US" dirty="0" err="1"/>
              <a:t>propres</a:t>
            </a:r>
            <a:r>
              <a:rPr lang="en-US" dirty="0"/>
              <a:t> experiences sur les </a:t>
            </a:r>
            <a:r>
              <a:rPr lang="en-US" dirty="0" err="1"/>
              <a:t>projets</a:t>
            </a:r>
            <a:r>
              <a:rPr lang="en-US" dirty="0"/>
              <a:t> </a:t>
            </a:r>
            <a:r>
              <a:rPr lang="en-US" dirty="0" err="1"/>
              <a:t>menés</a:t>
            </a:r>
            <a:endParaRPr lang="en-US" dirty="0"/>
          </a:p>
        </p:txBody>
      </p:sp>
    </p:spTree>
    <p:extLst>
      <p:ext uri="{BB962C8B-B14F-4D97-AF65-F5344CB8AC3E}">
        <p14:creationId xmlns:p14="http://schemas.microsoft.com/office/powerpoint/2010/main" val="2402213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bwMode="black">
          <a:xfrm>
            <a:off x="182564" y="6551613"/>
            <a:ext cx="5619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1" latinLnBrk="0" hangingPunct="1">
              <a:lnSpc>
                <a:spcPct val="100000"/>
              </a:lnSpc>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601D659-B482-4D2C-B656-D7DA2CC0406A}" type="slidenum">
              <a:rPr lang="en-US" smtClean="0">
                <a:solidFill>
                  <a:srgbClr val="000000"/>
                </a:solidFill>
              </a:rPr>
              <a:pPr>
                <a:defRPr/>
              </a:pPr>
              <a:t>17</a:t>
            </a:fld>
            <a:endParaRPr lang="en-US"/>
          </a:p>
        </p:txBody>
      </p:sp>
      <p:sp>
        <p:nvSpPr>
          <p:cNvPr id="13" name="Title 1">
            <a:extLst>
              <a:ext uri="{FF2B5EF4-FFF2-40B4-BE49-F238E27FC236}">
                <a16:creationId xmlns:a16="http://schemas.microsoft.com/office/drawing/2014/main" id="{3AEC30B6-B723-C94B-AEA3-210032723E47}"/>
              </a:ext>
            </a:extLst>
          </p:cNvPr>
          <p:cNvSpPr txBox="1">
            <a:spLocks/>
          </p:cNvSpPr>
          <p:nvPr/>
        </p:nvSpPr>
        <p:spPr bwMode="auto">
          <a:xfrm>
            <a:off x="179512" y="228755"/>
            <a:ext cx="6697806" cy="502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fontAlgn="base" hangingPunct="0">
              <a:lnSpc>
                <a:spcPct val="90000"/>
              </a:lnSpc>
              <a:spcBef>
                <a:spcPct val="0"/>
              </a:spcBef>
              <a:spcAft>
                <a:spcPct val="0"/>
              </a:spcAft>
              <a:defRPr sz="2400">
                <a:solidFill>
                  <a:srgbClr val="7889FB"/>
                </a:solidFill>
                <a:latin typeface="+mj-lt"/>
                <a:ea typeface="+mj-ea"/>
                <a:cs typeface="+mj-cs"/>
              </a:defRPr>
            </a:lvl1pPr>
            <a:lvl2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2pPr>
            <a:lvl3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3pPr>
            <a:lvl4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4pPr>
            <a:lvl5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5pPr>
            <a:lvl6pPr marL="3429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6pPr>
            <a:lvl7pPr marL="6858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7pPr>
            <a:lvl8pPr marL="10287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8pPr>
            <a:lvl9pPr marL="13716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9pPr>
          </a:lstStyle>
          <a:p>
            <a:r>
              <a:rPr lang="fr-FR" dirty="0"/>
              <a:t>Data Science use case #2</a:t>
            </a:r>
          </a:p>
          <a:p>
            <a:r>
              <a:rPr lang="en-GB" dirty="0"/>
              <a:t>Store Revenue Prediction</a:t>
            </a:r>
          </a:p>
        </p:txBody>
      </p:sp>
      <p:sp>
        <p:nvSpPr>
          <p:cNvPr id="4" name="Espace réservé du contenu 3">
            <a:extLst>
              <a:ext uri="{FF2B5EF4-FFF2-40B4-BE49-F238E27FC236}">
                <a16:creationId xmlns:a16="http://schemas.microsoft.com/office/drawing/2014/main" id="{659EAF98-9FA5-294F-B2A8-0CE37E9C15CB}"/>
              </a:ext>
            </a:extLst>
          </p:cNvPr>
          <p:cNvSpPr>
            <a:spLocks noGrp="1"/>
          </p:cNvSpPr>
          <p:nvPr>
            <p:ph idx="1"/>
          </p:nvPr>
        </p:nvSpPr>
        <p:spPr/>
        <p:txBody>
          <a:bodyPr/>
          <a:lstStyle/>
          <a:p>
            <a:r>
              <a:rPr lang="en-US" dirty="0" err="1"/>
              <a:t>Mettre</a:t>
            </a:r>
            <a:r>
              <a:rPr lang="en-US" dirty="0"/>
              <a:t> </a:t>
            </a:r>
            <a:r>
              <a:rPr lang="en-US" dirty="0" err="1"/>
              <a:t>tes</a:t>
            </a:r>
            <a:r>
              <a:rPr lang="en-US" dirty="0"/>
              <a:t> </a:t>
            </a:r>
            <a:r>
              <a:rPr lang="en-US" dirty="0" err="1"/>
              <a:t>propres</a:t>
            </a:r>
            <a:r>
              <a:rPr lang="en-US" dirty="0"/>
              <a:t> experiences sur les </a:t>
            </a:r>
            <a:r>
              <a:rPr lang="en-US" dirty="0" err="1"/>
              <a:t>projets</a:t>
            </a:r>
            <a:r>
              <a:rPr lang="en-US" dirty="0"/>
              <a:t> </a:t>
            </a:r>
            <a:r>
              <a:rPr lang="en-US" dirty="0" err="1"/>
              <a:t>menés</a:t>
            </a:r>
            <a:endParaRPr lang="en-US" dirty="0"/>
          </a:p>
        </p:txBody>
      </p:sp>
    </p:spTree>
    <p:extLst>
      <p:ext uri="{BB962C8B-B14F-4D97-AF65-F5344CB8AC3E}">
        <p14:creationId xmlns:p14="http://schemas.microsoft.com/office/powerpoint/2010/main" val="158450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bwMode="black">
          <a:xfrm>
            <a:off x="182564" y="6551613"/>
            <a:ext cx="5619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1" latinLnBrk="0" hangingPunct="1">
              <a:lnSpc>
                <a:spcPct val="100000"/>
              </a:lnSpc>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601D659-B482-4D2C-B656-D7DA2CC0406A}" type="slidenum">
              <a:rPr lang="en-US" smtClean="0">
                <a:solidFill>
                  <a:srgbClr val="000000"/>
                </a:solidFill>
              </a:rPr>
              <a:pPr>
                <a:defRPr/>
              </a:pPr>
              <a:t>18</a:t>
            </a:fld>
            <a:endParaRPr lang="en-US"/>
          </a:p>
        </p:txBody>
      </p:sp>
      <p:sp>
        <p:nvSpPr>
          <p:cNvPr id="13" name="Title 1">
            <a:extLst>
              <a:ext uri="{FF2B5EF4-FFF2-40B4-BE49-F238E27FC236}">
                <a16:creationId xmlns:a16="http://schemas.microsoft.com/office/drawing/2014/main" id="{3AEC30B6-B723-C94B-AEA3-210032723E47}"/>
              </a:ext>
            </a:extLst>
          </p:cNvPr>
          <p:cNvSpPr txBox="1">
            <a:spLocks/>
          </p:cNvSpPr>
          <p:nvPr/>
        </p:nvSpPr>
        <p:spPr bwMode="auto">
          <a:xfrm>
            <a:off x="179512" y="228755"/>
            <a:ext cx="6697806" cy="502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fontAlgn="base" hangingPunct="0">
              <a:lnSpc>
                <a:spcPct val="90000"/>
              </a:lnSpc>
              <a:spcBef>
                <a:spcPct val="0"/>
              </a:spcBef>
              <a:spcAft>
                <a:spcPct val="0"/>
              </a:spcAft>
              <a:defRPr sz="2400">
                <a:solidFill>
                  <a:srgbClr val="7889FB"/>
                </a:solidFill>
                <a:latin typeface="+mj-lt"/>
                <a:ea typeface="+mj-ea"/>
                <a:cs typeface="+mj-cs"/>
              </a:defRPr>
            </a:lvl1pPr>
            <a:lvl2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2pPr>
            <a:lvl3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3pPr>
            <a:lvl4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4pPr>
            <a:lvl5pPr eaLnBrk="0" fontAlgn="base" hangingPunct="0">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5pPr>
            <a:lvl6pPr marL="3429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6pPr>
            <a:lvl7pPr marL="6858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7pPr>
            <a:lvl8pPr marL="10287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8pPr>
            <a:lvl9pPr marL="1371600" fontAlgn="base">
              <a:lnSpc>
                <a:spcPct val="90000"/>
              </a:lnSpc>
              <a:spcBef>
                <a:spcPct val="0"/>
              </a:spcBef>
              <a:spcAft>
                <a:spcPct val="0"/>
              </a:spcAft>
              <a:defRPr sz="1650">
                <a:solidFill>
                  <a:srgbClr val="7889FB"/>
                </a:solidFill>
                <a:latin typeface="Arial" panose="020B0604020202020204" pitchFamily="34" charset="0"/>
                <a:cs typeface="Arial" panose="020B0604020202020204" pitchFamily="34" charset="0"/>
              </a:defRPr>
            </a:lvl9pPr>
          </a:lstStyle>
          <a:p>
            <a:r>
              <a:rPr lang="fr-FR" dirty="0"/>
              <a:t>Data Science use case #3</a:t>
            </a:r>
          </a:p>
          <a:p>
            <a:r>
              <a:rPr lang="en-GB" dirty="0"/>
              <a:t>Store Revenue Prediction</a:t>
            </a:r>
          </a:p>
        </p:txBody>
      </p:sp>
      <p:sp>
        <p:nvSpPr>
          <p:cNvPr id="4" name="Espace réservé du contenu 3">
            <a:extLst>
              <a:ext uri="{FF2B5EF4-FFF2-40B4-BE49-F238E27FC236}">
                <a16:creationId xmlns:a16="http://schemas.microsoft.com/office/drawing/2014/main" id="{659EAF98-9FA5-294F-B2A8-0CE37E9C15CB}"/>
              </a:ext>
            </a:extLst>
          </p:cNvPr>
          <p:cNvSpPr>
            <a:spLocks noGrp="1"/>
          </p:cNvSpPr>
          <p:nvPr>
            <p:ph idx="1"/>
          </p:nvPr>
        </p:nvSpPr>
        <p:spPr/>
        <p:txBody>
          <a:bodyPr/>
          <a:lstStyle/>
          <a:p>
            <a:r>
              <a:rPr lang="en-US" dirty="0" err="1"/>
              <a:t>Mettre</a:t>
            </a:r>
            <a:r>
              <a:rPr lang="en-US" dirty="0"/>
              <a:t> </a:t>
            </a:r>
            <a:r>
              <a:rPr lang="en-US" dirty="0" err="1"/>
              <a:t>tes</a:t>
            </a:r>
            <a:r>
              <a:rPr lang="en-US" dirty="0"/>
              <a:t> </a:t>
            </a:r>
            <a:r>
              <a:rPr lang="en-US" dirty="0" err="1"/>
              <a:t>propres</a:t>
            </a:r>
            <a:r>
              <a:rPr lang="en-US" dirty="0"/>
              <a:t> experiences sur les </a:t>
            </a:r>
            <a:r>
              <a:rPr lang="en-US" dirty="0" err="1"/>
              <a:t>projets</a:t>
            </a:r>
            <a:r>
              <a:rPr lang="en-US" dirty="0"/>
              <a:t> </a:t>
            </a:r>
            <a:r>
              <a:rPr lang="en-US" dirty="0" err="1"/>
              <a:t>menés</a:t>
            </a:r>
            <a:endParaRPr lang="en-US" dirty="0"/>
          </a:p>
        </p:txBody>
      </p:sp>
    </p:spTree>
    <p:extLst>
      <p:ext uri="{BB962C8B-B14F-4D97-AF65-F5344CB8AC3E}">
        <p14:creationId xmlns:p14="http://schemas.microsoft.com/office/powerpoint/2010/main" val="333393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23717"/>
            <a:ext cx="8545512" cy="59068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sz="2800" dirty="0">
                <a:solidFill>
                  <a:srgbClr val="7889FB"/>
                </a:solidFill>
              </a:rPr>
              <a:t>Definition of the Data Science</a:t>
            </a:r>
          </a:p>
        </p:txBody>
      </p:sp>
      <p:sp>
        <p:nvSpPr>
          <p:cNvPr id="3" name="Content Placeholder 2"/>
          <p:cNvSpPr>
            <a:spLocks noGrp="1"/>
          </p:cNvSpPr>
          <p:nvPr>
            <p:ph idx="1"/>
          </p:nvPr>
        </p:nvSpPr>
        <p:spPr>
          <a:xfrm>
            <a:off x="0" y="1257954"/>
            <a:ext cx="8542338" cy="4495800"/>
          </a:xfrm>
        </p:spPr>
        <p:txBody>
          <a:bodyPr>
            <a:noAutofit/>
          </a:bodyPr>
          <a:lstStyle/>
          <a:p>
            <a:pPr marL="0" indent="0" algn="ctr">
              <a:buNone/>
            </a:pPr>
            <a:r>
              <a:rPr lang="en-US" sz="2000" dirty="0">
                <a:solidFill>
                  <a:srgbClr val="7889FB"/>
                </a:solidFill>
                <a:latin typeface="+mj-lt"/>
                <a:ea typeface="+mj-ea"/>
                <a:cs typeface="+mj-cs"/>
              </a:rPr>
              <a:t>Data Science </a:t>
            </a:r>
            <a:r>
              <a:rPr lang="en-US" sz="2000" dirty="0"/>
              <a:t>is </a:t>
            </a:r>
          </a:p>
          <a:p>
            <a:pPr marL="0" indent="0" algn="ctr">
              <a:buNone/>
            </a:pPr>
            <a:endParaRPr lang="en-US" sz="2000" dirty="0"/>
          </a:p>
          <a:p>
            <a:pPr marL="0" indent="0" algn="ctr">
              <a:buNone/>
            </a:pPr>
            <a:r>
              <a:rPr lang="en-US" sz="2000" dirty="0"/>
              <a:t>the practice of various </a:t>
            </a:r>
            <a:r>
              <a:rPr lang="en-US" sz="2000" dirty="0">
                <a:solidFill>
                  <a:srgbClr val="7889FB"/>
                </a:solidFill>
                <a:latin typeface="+mj-lt"/>
                <a:ea typeface="+mj-ea"/>
                <a:cs typeface="+mj-cs"/>
              </a:rPr>
              <a:t>scientific fields</a:t>
            </a:r>
            <a:r>
              <a:rPr lang="en-US" sz="2000" dirty="0"/>
              <a:t>, </a:t>
            </a:r>
          </a:p>
          <a:p>
            <a:pPr marL="0" indent="0" algn="ctr">
              <a:buNone/>
            </a:pPr>
            <a:endParaRPr lang="en-US" sz="2000" dirty="0"/>
          </a:p>
          <a:p>
            <a:pPr marL="0" indent="0" algn="ctr">
              <a:buNone/>
            </a:pPr>
            <a:r>
              <a:rPr lang="en-US" sz="2000" dirty="0"/>
              <a:t>their </a:t>
            </a:r>
            <a:r>
              <a:rPr lang="en-US" sz="2000" dirty="0">
                <a:solidFill>
                  <a:srgbClr val="7889FB"/>
                </a:solidFill>
                <a:latin typeface="+mj-lt"/>
                <a:ea typeface="+mj-ea"/>
                <a:cs typeface="+mj-cs"/>
              </a:rPr>
              <a:t>algorithms, approaches and processes</a:t>
            </a:r>
            <a:r>
              <a:rPr lang="en-US" sz="2000" dirty="0"/>
              <a:t>, </a:t>
            </a:r>
          </a:p>
          <a:p>
            <a:pPr marL="0" indent="0" algn="ctr">
              <a:buNone/>
            </a:pPr>
            <a:endParaRPr lang="en-US" sz="2000" dirty="0"/>
          </a:p>
          <a:p>
            <a:pPr marL="0" indent="0" algn="ctr">
              <a:buNone/>
            </a:pPr>
            <a:r>
              <a:rPr lang="en-US" sz="2000" dirty="0"/>
              <a:t>through the use of </a:t>
            </a:r>
            <a:r>
              <a:rPr lang="en-US" sz="2000" dirty="0">
                <a:solidFill>
                  <a:srgbClr val="7889FB"/>
                </a:solidFill>
                <a:latin typeface="+mj-lt"/>
                <a:ea typeface="+mj-ea"/>
                <a:cs typeface="+mj-cs"/>
              </a:rPr>
              <a:t>programming languages and software frameworks</a:t>
            </a:r>
            <a:r>
              <a:rPr lang="en-US" sz="2000" dirty="0">
                <a:solidFill>
                  <a:schemeClr val="accent6"/>
                </a:solidFill>
              </a:rPr>
              <a:t>,</a:t>
            </a:r>
          </a:p>
          <a:p>
            <a:pPr marL="0" indent="0" algn="ctr">
              <a:buNone/>
            </a:pPr>
            <a:endParaRPr lang="en-US" sz="2000" dirty="0"/>
          </a:p>
          <a:p>
            <a:pPr marL="0" indent="0" algn="ctr">
              <a:buNone/>
            </a:pPr>
            <a:r>
              <a:rPr lang="en-US" sz="2000" dirty="0"/>
              <a:t>that aims to </a:t>
            </a:r>
            <a:r>
              <a:rPr lang="en-US" sz="2000" dirty="0">
                <a:solidFill>
                  <a:srgbClr val="7889FB"/>
                </a:solidFill>
                <a:latin typeface="+mj-lt"/>
                <a:ea typeface="+mj-ea"/>
                <a:cs typeface="+mj-cs"/>
              </a:rPr>
              <a:t>extract knowledge, insights and recommendations </a:t>
            </a:r>
            <a:r>
              <a:rPr lang="en-US" sz="2000" dirty="0"/>
              <a:t>from data,</a:t>
            </a:r>
          </a:p>
          <a:p>
            <a:pPr marL="0" indent="0" algn="ctr">
              <a:buNone/>
            </a:pPr>
            <a:endParaRPr lang="en-US" sz="2000" dirty="0"/>
          </a:p>
          <a:p>
            <a:pPr marL="0" indent="0" algn="ctr">
              <a:buNone/>
            </a:pPr>
            <a:r>
              <a:rPr lang="en-US" sz="2000" dirty="0"/>
              <a:t>and deliver them to business users and consumers in </a:t>
            </a:r>
            <a:r>
              <a:rPr lang="en-US" sz="2000" dirty="0">
                <a:solidFill>
                  <a:srgbClr val="7889FB"/>
                </a:solidFill>
                <a:latin typeface="+mj-lt"/>
                <a:ea typeface="+mj-ea"/>
                <a:cs typeface="+mj-cs"/>
              </a:rPr>
              <a:t>consumable applications</a:t>
            </a:r>
            <a:r>
              <a:rPr lang="en-US" sz="2000" dirty="0"/>
              <a:t>.</a:t>
            </a:r>
          </a:p>
        </p:txBody>
      </p:sp>
    </p:spTree>
    <p:extLst>
      <p:ext uri="{BB962C8B-B14F-4D97-AF65-F5344CB8AC3E}">
        <p14:creationId xmlns:p14="http://schemas.microsoft.com/office/powerpoint/2010/main" val="757210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1">
            <a:extLst>
              <a:ext uri="{FF2B5EF4-FFF2-40B4-BE49-F238E27FC236}">
                <a16:creationId xmlns:a16="http://schemas.microsoft.com/office/drawing/2014/main" id="{FD4508CE-70A6-4713-9212-51659F10DF52}"/>
              </a:ext>
            </a:extLst>
          </p:cNvPr>
          <p:cNvSpPr txBox="1">
            <a:spLocks/>
          </p:cNvSpPr>
          <p:nvPr/>
        </p:nvSpPr>
        <p:spPr>
          <a:xfrm>
            <a:off x="6140827" y="2581153"/>
            <a:ext cx="2882984" cy="2566128"/>
          </a:xfrm>
          <a:prstGeom prst="rect">
            <a:avLst/>
          </a:prstGeom>
          <a:solidFill>
            <a:srgbClr val="69A6FF"/>
          </a:solidFill>
        </p:spPr>
        <p:txBody>
          <a:bodyPr vert="horz" lIns="171450" tIns="144018" rIns="171450" bIns="17145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fontAlgn="auto">
              <a:spcBef>
                <a:spcPts val="1100"/>
              </a:spcBef>
              <a:spcAft>
                <a:spcPts val="0"/>
              </a:spcAft>
              <a:tabLst>
                <a:tab pos="1028700" algn="l"/>
              </a:tabLst>
              <a:defRPr/>
            </a:pPr>
            <a:r>
              <a:rPr lang="en-US" sz="1950" b="1" dirty="0">
                <a:solidFill>
                  <a:srgbClr val="0064FF"/>
                </a:solidFill>
                <a:latin typeface="IBM Plex Sans"/>
              </a:rPr>
              <a:t>	</a:t>
            </a:r>
          </a:p>
        </p:txBody>
      </p:sp>
      <p:sp>
        <p:nvSpPr>
          <p:cNvPr id="24" name="Content Placeholder 2">
            <a:extLst>
              <a:ext uri="{FF2B5EF4-FFF2-40B4-BE49-F238E27FC236}">
                <a16:creationId xmlns:a16="http://schemas.microsoft.com/office/drawing/2014/main" id="{1027056A-924E-4503-97A2-D3A94AC59702}"/>
              </a:ext>
            </a:extLst>
          </p:cNvPr>
          <p:cNvSpPr txBox="1">
            <a:spLocks/>
          </p:cNvSpPr>
          <p:nvPr/>
        </p:nvSpPr>
        <p:spPr>
          <a:xfrm>
            <a:off x="86868" y="2585174"/>
            <a:ext cx="2882983" cy="2569986"/>
          </a:xfrm>
          <a:prstGeom prst="rect">
            <a:avLst/>
          </a:prstGeom>
          <a:solidFill>
            <a:srgbClr val="003BC9"/>
          </a:solidFill>
        </p:spPr>
        <p:txBody>
          <a:bodyPr vert="horz" lIns="171450" tIns="144018" rIns="171450" bIns="17145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fontAlgn="auto">
              <a:spcBef>
                <a:spcPts val="1100"/>
              </a:spcBef>
              <a:spcAft>
                <a:spcPts val="0"/>
              </a:spcAft>
              <a:tabLst>
                <a:tab pos="1028700" algn="l"/>
              </a:tabLst>
              <a:defRPr/>
            </a:pPr>
            <a:endParaRPr lang="en-US" sz="1950" b="1" dirty="0">
              <a:solidFill>
                <a:srgbClr val="69A6FF"/>
              </a:solidFill>
              <a:latin typeface="IBM Plex Sans"/>
            </a:endParaRPr>
          </a:p>
          <a:p>
            <a:pPr defTabSz="457189" fontAlgn="auto">
              <a:spcBef>
                <a:spcPts val="1100"/>
              </a:spcBef>
              <a:spcAft>
                <a:spcPts val="0"/>
              </a:spcAft>
              <a:tabLst>
                <a:tab pos="1028700" algn="l"/>
              </a:tabLst>
              <a:defRPr/>
            </a:pPr>
            <a:endParaRPr lang="en-US" sz="1950" b="1" dirty="0">
              <a:solidFill>
                <a:srgbClr val="69A6FF"/>
              </a:solidFill>
              <a:latin typeface="IBM Plex Sans"/>
            </a:endParaRPr>
          </a:p>
          <a:p>
            <a:pPr defTabSz="457189" fontAlgn="auto">
              <a:spcBef>
                <a:spcPts val="1100"/>
              </a:spcBef>
              <a:spcAft>
                <a:spcPts val="0"/>
              </a:spcAft>
              <a:tabLst>
                <a:tab pos="1028700" algn="l"/>
              </a:tabLst>
              <a:defRPr/>
            </a:pPr>
            <a:endParaRPr lang="en-US" sz="1950" b="1" dirty="0">
              <a:solidFill>
                <a:srgbClr val="69A6FF"/>
              </a:solidFill>
              <a:latin typeface="IBM Plex Sans"/>
            </a:endParaRPr>
          </a:p>
          <a:p>
            <a:pPr defTabSz="457189" fontAlgn="auto">
              <a:spcBef>
                <a:spcPts val="1100"/>
              </a:spcBef>
              <a:spcAft>
                <a:spcPts val="0"/>
              </a:spcAft>
              <a:tabLst>
                <a:tab pos="1028700" algn="l"/>
              </a:tabLst>
              <a:defRPr/>
            </a:pPr>
            <a:endParaRPr lang="en-US" sz="1950" b="1" dirty="0">
              <a:solidFill>
                <a:srgbClr val="69A6FF"/>
              </a:solidFill>
              <a:latin typeface="IBM Plex Sans"/>
            </a:endParaRPr>
          </a:p>
          <a:p>
            <a:pPr defTabSz="457189" fontAlgn="auto">
              <a:spcBef>
                <a:spcPts val="1100"/>
              </a:spcBef>
              <a:spcAft>
                <a:spcPts val="0"/>
              </a:spcAft>
              <a:tabLst>
                <a:tab pos="1028700" algn="l"/>
              </a:tabLst>
              <a:defRPr/>
            </a:pPr>
            <a:endParaRPr lang="en-US" sz="1950" b="1" dirty="0">
              <a:solidFill>
                <a:srgbClr val="69A6FF"/>
              </a:solidFill>
              <a:latin typeface="IBM Plex Sans"/>
            </a:endParaRPr>
          </a:p>
          <a:p>
            <a:pPr defTabSz="457189" fontAlgn="auto">
              <a:spcBef>
                <a:spcPts val="1100"/>
              </a:spcBef>
              <a:spcAft>
                <a:spcPts val="0"/>
              </a:spcAft>
              <a:tabLst>
                <a:tab pos="1028700" algn="l"/>
              </a:tabLst>
              <a:defRPr/>
            </a:pPr>
            <a:endParaRPr lang="en-US" sz="1950" b="1" dirty="0">
              <a:solidFill>
                <a:srgbClr val="69A6FF"/>
              </a:solidFill>
              <a:latin typeface="IBM Plex Sans"/>
            </a:endParaRPr>
          </a:p>
          <a:p>
            <a:pPr defTabSz="457189" fontAlgn="auto">
              <a:spcBef>
                <a:spcPts val="1100"/>
              </a:spcBef>
              <a:spcAft>
                <a:spcPts val="0"/>
              </a:spcAft>
              <a:tabLst>
                <a:tab pos="1028700" algn="l"/>
              </a:tabLst>
              <a:defRPr/>
            </a:pPr>
            <a:endParaRPr lang="en-US" sz="1950" b="1" dirty="0">
              <a:solidFill>
                <a:srgbClr val="69A6FF"/>
              </a:solidFill>
              <a:latin typeface="IBM Plex Sans"/>
            </a:endParaRPr>
          </a:p>
          <a:p>
            <a:pPr defTabSz="457189" fontAlgn="auto">
              <a:spcBef>
                <a:spcPts val="1100"/>
              </a:spcBef>
              <a:spcAft>
                <a:spcPts val="0"/>
              </a:spcAft>
              <a:tabLst>
                <a:tab pos="1028700" algn="l"/>
              </a:tabLst>
              <a:defRPr/>
            </a:pPr>
            <a:endParaRPr lang="en-US" sz="1950" b="1" dirty="0">
              <a:solidFill>
                <a:srgbClr val="69A6FF"/>
              </a:solidFill>
              <a:latin typeface="IBM Plex Sans"/>
            </a:endParaRPr>
          </a:p>
          <a:p>
            <a:pPr defTabSz="457189" fontAlgn="auto">
              <a:spcBef>
                <a:spcPts val="1100"/>
              </a:spcBef>
              <a:spcAft>
                <a:spcPts val="0"/>
              </a:spcAft>
              <a:tabLst>
                <a:tab pos="1028700" algn="l"/>
              </a:tabLst>
              <a:defRPr/>
            </a:pPr>
            <a:endParaRPr lang="en-US" sz="1950" b="1" dirty="0">
              <a:solidFill>
                <a:srgbClr val="69A6FF"/>
              </a:solidFill>
              <a:latin typeface="IBM Plex Sans"/>
            </a:endParaRPr>
          </a:p>
          <a:p>
            <a:pPr defTabSz="457189" fontAlgn="auto">
              <a:spcBef>
                <a:spcPts val="1100"/>
              </a:spcBef>
              <a:spcAft>
                <a:spcPts val="0"/>
              </a:spcAft>
              <a:tabLst>
                <a:tab pos="1028700" algn="l"/>
              </a:tabLst>
              <a:defRPr/>
            </a:pPr>
            <a:endParaRPr lang="en-US" sz="1950" b="1" dirty="0">
              <a:solidFill>
                <a:srgbClr val="69A6FF"/>
              </a:solidFill>
              <a:latin typeface="IBM Plex Sans"/>
            </a:endParaRPr>
          </a:p>
        </p:txBody>
      </p:sp>
      <p:sp>
        <p:nvSpPr>
          <p:cNvPr id="25" name="Content Placeholder 3">
            <a:extLst>
              <a:ext uri="{FF2B5EF4-FFF2-40B4-BE49-F238E27FC236}">
                <a16:creationId xmlns:a16="http://schemas.microsoft.com/office/drawing/2014/main" id="{9116F75C-73A6-4ECB-AF94-613F7B9A0A56}"/>
              </a:ext>
            </a:extLst>
          </p:cNvPr>
          <p:cNvSpPr txBox="1">
            <a:spLocks/>
          </p:cNvSpPr>
          <p:nvPr/>
        </p:nvSpPr>
        <p:spPr>
          <a:xfrm>
            <a:off x="3130506" y="2574611"/>
            <a:ext cx="2882984" cy="2571399"/>
          </a:xfrm>
          <a:prstGeom prst="rect">
            <a:avLst/>
          </a:prstGeom>
          <a:solidFill>
            <a:srgbClr val="0064FF"/>
          </a:solidFill>
        </p:spPr>
        <p:txBody>
          <a:bodyPr vert="horz" lIns="171450" tIns="144018" rIns="171450" bIns="17145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fontAlgn="auto">
              <a:spcBef>
                <a:spcPts val="1100"/>
              </a:spcBef>
              <a:spcAft>
                <a:spcPts val="0"/>
              </a:spcAft>
              <a:tabLst>
                <a:tab pos="1028700" algn="l"/>
              </a:tabLst>
              <a:defRPr/>
            </a:pPr>
            <a:r>
              <a:rPr lang="en-US" sz="1950" b="1" dirty="0">
                <a:solidFill>
                  <a:srgbClr val="1FB3CF">
                    <a:lumMod val="40000"/>
                    <a:lumOff val="60000"/>
                  </a:srgbClr>
                </a:solidFill>
                <a:latin typeface="IBM Plex Sans"/>
              </a:rPr>
              <a:t>	</a:t>
            </a:r>
          </a:p>
        </p:txBody>
      </p:sp>
      <p:sp>
        <p:nvSpPr>
          <p:cNvPr id="2" name="Footer Placeholder 1">
            <a:extLst>
              <a:ext uri="{FF2B5EF4-FFF2-40B4-BE49-F238E27FC236}">
                <a16:creationId xmlns:a16="http://schemas.microsoft.com/office/drawing/2014/main" id="{0A32A1C1-DA14-471A-9168-0FFE06796157}"/>
              </a:ext>
            </a:extLst>
          </p:cNvPr>
          <p:cNvSpPr>
            <a:spLocks noGrp="1"/>
          </p:cNvSpPr>
          <p:nvPr>
            <p:ph type="ftr" sz="quarter" idx="10"/>
          </p:nvPr>
        </p:nvSpPr>
        <p:spPr/>
        <p:txBody>
          <a:bodyPr/>
          <a:lstStyle/>
          <a:p>
            <a:pPr defTabSz="685800" fontAlgn="auto">
              <a:spcBef>
                <a:spcPts val="0"/>
              </a:spcBef>
              <a:spcAft>
                <a:spcPts val="0"/>
              </a:spcAft>
            </a:pPr>
            <a:r>
              <a:rPr lang="en-US">
                <a:solidFill>
                  <a:srgbClr val="000000"/>
                </a:solidFill>
                <a:latin typeface="IBM Plex Sans"/>
              </a:rPr>
              <a:t>Accelerate digital transformation with Cloud &amp; AI / July 2018 / © 2018 IBM Corporation</a:t>
            </a:r>
            <a:endParaRPr lang="en-US" dirty="0">
              <a:solidFill>
                <a:srgbClr val="000000"/>
              </a:solidFill>
              <a:latin typeface="IBM Plex Sans"/>
            </a:endParaRPr>
          </a:p>
        </p:txBody>
      </p:sp>
      <p:sp>
        <p:nvSpPr>
          <p:cNvPr id="3" name="Slide Number Placeholder 2">
            <a:extLst>
              <a:ext uri="{FF2B5EF4-FFF2-40B4-BE49-F238E27FC236}">
                <a16:creationId xmlns:a16="http://schemas.microsoft.com/office/drawing/2014/main" id="{8E4EE571-B752-4095-9E5E-96B8A774274A}"/>
              </a:ext>
            </a:extLst>
          </p:cNvPr>
          <p:cNvSpPr>
            <a:spLocks noGrp="1"/>
          </p:cNvSpPr>
          <p:nvPr>
            <p:ph type="sldNum" sz="quarter" idx="11"/>
          </p:nvPr>
        </p:nvSpPr>
        <p:spPr/>
        <p:txBody>
          <a:bodyPr/>
          <a:lstStyle/>
          <a:p>
            <a:pPr defTabSz="685800" fontAlgn="auto">
              <a:spcBef>
                <a:spcPts val="0"/>
              </a:spcBef>
              <a:spcAft>
                <a:spcPts val="0"/>
              </a:spcAft>
            </a:pPr>
            <a:fld id="{3FD999D4-B456-9943-89B7-30D56181CE18}" type="slidenum">
              <a:rPr lang="en-US">
                <a:solidFill>
                  <a:srgbClr val="000000"/>
                </a:solidFill>
                <a:latin typeface="IBM Plex Sans"/>
              </a:rPr>
              <a:pPr defTabSz="685800" fontAlgn="auto">
                <a:spcBef>
                  <a:spcPts val="0"/>
                </a:spcBef>
                <a:spcAft>
                  <a:spcPts val="0"/>
                </a:spcAft>
              </a:pPr>
              <a:t>2</a:t>
            </a:fld>
            <a:endParaRPr lang="en-US" dirty="0">
              <a:solidFill>
                <a:srgbClr val="000000"/>
              </a:solidFill>
              <a:latin typeface="IBM Plex Sans"/>
            </a:endParaRPr>
          </a:p>
        </p:txBody>
      </p:sp>
      <p:sp>
        <p:nvSpPr>
          <p:cNvPr id="4" name="Title 3">
            <a:extLst>
              <a:ext uri="{FF2B5EF4-FFF2-40B4-BE49-F238E27FC236}">
                <a16:creationId xmlns:a16="http://schemas.microsoft.com/office/drawing/2014/main" id="{D57B761F-B837-4D7C-AA7D-A7094868EE5E}"/>
              </a:ext>
            </a:extLst>
          </p:cNvPr>
          <p:cNvSpPr>
            <a:spLocks noGrp="1"/>
          </p:cNvSpPr>
          <p:nvPr>
            <p:ph type="title"/>
          </p:nvPr>
        </p:nvSpPr>
        <p:spPr>
          <a:xfrm>
            <a:off x="228600" y="1258559"/>
            <a:ext cx="8634556" cy="4493752"/>
          </a:xfrm>
        </p:spPr>
        <p:txBody>
          <a:bodyPr/>
          <a:lstStyle/>
          <a:p>
            <a:r>
              <a:rPr lang="en-US" sz="3600" b="1" dirty="0"/>
              <a:t>Clients expect more, and today’s enterprises must respond to compete</a:t>
            </a:r>
          </a:p>
        </p:txBody>
      </p:sp>
      <p:sp>
        <p:nvSpPr>
          <p:cNvPr id="8" name="Content Placeholder 1">
            <a:extLst>
              <a:ext uri="{FF2B5EF4-FFF2-40B4-BE49-F238E27FC236}">
                <a16:creationId xmlns:a16="http://schemas.microsoft.com/office/drawing/2014/main" id="{C53214C4-9D18-45A8-AFFF-6850AD496176}"/>
              </a:ext>
            </a:extLst>
          </p:cNvPr>
          <p:cNvSpPr txBox="1">
            <a:spLocks/>
          </p:cNvSpPr>
          <p:nvPr/>
        </p:nvSpPr>
        <p:spPr>
          <a:xfrm>
            <a:off x="353673" y="3766290"/>
            <a:ext cx="2428941" cy="2486606"/>
          </a:xfrm>
          <a:prstGeom prst="rect">
            <a:avLst/>
          </a:prstGeom>
          <a:noFill/>
        </p:spPr>
        <p:txBody>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defTabSz="822960" fontAlgn="auto">
              <a:spcBef>
                <a:spcPts val="900"/>
              </a:spcBef>
              <a:spcAft>
                <a:spcPts val="0"/>
              </a:spcAft>
              <a:defRPr/>
            </a:pPr>
            <a:r>
              <a:rPr lang="en-US" sz="1500" dirty="0">
                <a:solidFill>
                  <a:srgbClr val="FFFFFF"/>
                </a:solidFill>
              </a:rPr>
              <a:t>of consumers expect companies to understand their needs and expectations</a:t>
            </a:r>
          </a:p>
        </p:txBody>
      </p:sp>
      <p:sp>
        <p:nvSpPr>
          <p:cNvPr id="9" name="TextBox 8">
            <a:extLst>
              <a:ext uri="{FF2B5EF4-FFF2-40B4-BE49-F238E27FC236}">
                <a16:creationId xmlns:a16="http://schemas.microsoft.com/office/drawing/2014/main" id="{FA2DC44F-4347-46E6-B3D0-D8AB6735D50F}"/>
              </a:ext>
            </a:extLst>
          </p:cNvPr>
          <p:cNvSpPr txBox="1"/>
          <p:nvPr/>
        </p:nvSpPr>
        <p:spPr>
          <a:xfrm>
            <a:off x="384559" y="2773789"/>
            <a:ext cx="2167178" cy="923330"/>
          </a:xfrm>
          <a:prstGeom prst="rect">
            <a:avLst/>
          </a:prstGeom>
          <a:noFill/>
        </p:spPr>
        <p:txBody>
          <a:bodyPr wrap="square" lIns="0" tIns="0" rIns="0" bIns="0" rtlCol="0">
            <a:spAutoFit/>
          </a:bodyPr>
          <a:lstStyle/>
          <a:p>
            <a:pPr algn="ctr" defTabSz="822960" fontAlgn="auto">
              <a:spcBef>
                <a:spcPts val="0"/>
              </a:spcBef>
              <a:spcAft>
                <a:spcPts val="0"/>
              </a:spcAft>
              <a:defRPr/>
            </a:pPr>
            <a:r>
              <a:rPr lang="en-US" sz="6000" b="1" dirty="0">
                <a:solidFill>
                  <a:srgbClr val="FFFFFF"/>
                </a:solidFill>
                <a:latin typeface="IBM Plex Sans Light" charset="0"/>
                <a:ea typeface="IBM Plex Sans Light" charset="0"/>
                <a:cs typeface="IBM Plex Sans Light" charset="0"/>
              </a:rPr>
              <a:t>76</a:t>
            </a:r>
            <a:r>
              <a:rPr lang="en-US" sz="4500" dirty="0">
                <a:solidFill>
                  <a:srgbClr val="FFFFFF"/>
                </a:solidFill>
                <a:latin typeface="IBM Plex Sans Light" charset="0"/>
                <a:ea typeface="IBM Plex Sans Light" charset="0"/>
                <a:cs typeface="IBM Plex Sans Light" charset="0"/>
              </a:rPr>
              <a:t>%</a:t>
            </a:r>
          </a:p>
        </p:txBody>
      </p:sp>
      <p:sp>
        <p:nvSpPr>
          <p:cNvPr id="10" name="Rectangle 9">
            <a:extLst>
              <a:ext uri="{FF2B5EF4-FFF2-40B4-BE49-F238E27FC236}">
                <a16:creationId xmlns:a16="http://schemas.microsoft.com/office/drawing/2014/main" id="{6D80BB6F-E8A7-48DD-9296-7FFA1E1124B9}"/>
              </a:ext>
            </a:extLst>
          </p:cNvPr>
          <p:cNvSpPr/>
          <p:nvPr/>
        </p:nvSpPr>
        <p:spPr>
          <a:xfrm>
            <a:off x="6255165" y="3858156"/>
            <a:ext cx="2801968" cy="1015663"/>
          </a:xfrm>
          <a:prstGeom prst="rect">
            <a:avLst/>
          </a:prstGeom>
        </p:spPr>
        <p:txBody>
          <a:bodyPr wrap="square">
            <a:spAutoFit/>
          </a:bodyPr>
          <a:lstStyle/>
          <a:p>
            <a:pPr defTabSz="685800" fontAlgn="auto">
              <a:spcBef>
                <a:spcPts val="0"/>
              </a:spcBef>
              <a:spcAft>
                <a:spcPts val="0"/>
              </a:spcAft>
            </a:pPr>
            <a:r>
              <a:rPr lang="en-US" sz="1500" dirty="0">
                <a:solidFill>
                  <a:srgbClr val="FFFFFF"/>
                </a:solidFill>
                <a:latin typeface="IBM Plex Sans" panose="020B0503050203000203" pitchFamily="34" charset="0"/>
              </a:rPr>
              <a:t>of ‘leaders’ (vs challengers) report they’re very effective at uncovering new or unmet customer needs using data</a:t>
            </a:r>
            <a:endParaRPr lang="en-US" sz="1500" dirty="0">
              <a:solidFill>
                <a:srgbClr val="FFFFFF"/>
              </a:solidFill>
              <a:latin typeface="IBM Plex Sans"/>
            </a:endParaRPr>
          </a:p>
        </p:txBody>
      </p:sp>
      <p:sp>
        <p:nvSpPr>
          <p:cNvPr id="12" name="TextBox 11">
            <a:extLst>
              <a:ext uri="{FF2B5EF4-FFF2-40B4-BE49-F238E27FC236}">
                <a16:creationId xmlns:a16="http://schemas.microsoft.com/office/drawing/2014/main" id="{0B3C9AEF-0D67-475E-A4A8-B96736680D3E}"/>
              </a:ext>
            </a:extLst>
          </p:cNvPr>
          <p:cNvSpPr txBox="1"/>
          <p:nvPr/>
        </p:nvSpPr>
        <p:spPr>
          <a:xfrm>
            <a:off x="6664580" y="2819654"/>
            <a:ext cx="1594650" cy="923330"/>
          </a:xfrm>
          <a:prstGeom prst="rect">
            <a:avLst/>
          </a:prstGeom>
          <a:noFill/>
        </p:spPr>
        <p:txBody>
          <a:bodyPr wrap="square" lIns="0" tIns="0" rIns="0" bIns="0" rtlCol="0">
            <a:spAutoFit/>
          </a:bodyPr>
          <a:lstStyle/>
          <a:p>
            <a:pPr algn="ctr" defTabSz="822960" fontAlgn="auto">
              <a:spcBef>
                <a:spcPts val="0"/>
              </a:spcBef>
              <a:spcAft>
                <a:spcPts val="0"/>
              </a:spcAft>
              <a:defRPr/>
            </a:pPr>
            <a:r>
              <a:rPr lang="en-US" sz="6000" b="1" dirty="0">
                <a:solidFill>
                  <a:srgbClr val="FFFFFF"/>
                </a:solidFill>
                <a:latin typeface="IBM Plex Sans Light" charset="0"/>
                <a:ea typeface="IBM Plex Sans Light" charset="0"/>
                <a:cs typeface="IBM Plex Sans Light" charset="0"/>
              </a:rPr>
              <a:t>80</a:t>
            </a:r>
            <a:r>
              <a:rPr lang="en-US" sz="4500" dirty="0">
                <a:solidFill>
                  <a:srgbClr val="FFFFFF"/>
                </a:solidFill>
                <a:latin typeface="IBM Plex Sans Light" charset="0"/>
                <a:ea typeface="IBM Plex Sans Light" charset="0"/>
                <a:cs typeface="IBM Plex Sans Light" charset="0"/>
              </a:rPr>
              <a:t>%</a:t>
            </a:r>
          </a:p>
        </p:txBody>
      </p:sp>
      <p:sp>
        <p:nvSpPr>
          <p:cNvPr id="15" name="Rectangle 14">
            <a:extLst>
              <a:ext uri="{FF2B5EF4-FFF2-40B4-BE49-F238E27FC236}">
                <a16:creationId xmlns:a16="http://schemas.microsoft.com/office/drawing/2014/main" id="{61A74A37-E50D-466C-AF66-86F5640A564E}"/>
              </a:ext>
            </a:extLst>
          </p:cNvPr>
          <p:cNvSpPr/>
          <p:nvPr/>
        </p:nvSpPr>
        <p:spPr>
          <a:xfrm>
            <a:off x="3393794" y="3858157"/>
            <a:ext cx="2489788" cy="1246495"/>
          </a:xfrm>
          <a:prstGeom prst="rect">
            <a:avLst/>
          </a:prstGeom>
        </p:spPr>
        <p:txBody>
          <a:bodyPr wrap="square">
            <a:spAutoFit/>
          </a:bodyPr>
          <a:lstStyle/>
          <a:p>
            <a:pPr defTabSz="685800" fontAlgn="auto">
              <a:spcBef>
                <a:spcPts val="0"/>
              </a:spcBef>
              <a:spcAft>
                <a:spcPts val="0"/>
              </a:spcAft>
            </a:pPr>
            <a:r>
              <a:rPr lang="en-US" sz="1500" dirty="0">
                <a:solidFill>
                  <a:srgbClr val="FFFFFF"/>
                </a:solidFill>
                <a:latin typeface="IBM Plex Sans"/>
              </a:rPr>
              <a:t>of customers say understanding how they use products and services is very important to winning their business.</a:t>
            </a:r>
          </a:p>
        </p:txBody>
      </p:sp>
      <p:sp>
        <p:nvSpPr>
          <p:cNvPr id="16" name="TextBox 15">
            <a:extLst>
              <a:ext uri="{FF2B5EF4-FFF2-40B4-BE49-F238E27FC236}">
                <a16:creationId xmlns:a16="http://schemas.microsoft.com/office/drawing/2014/main" id="{993ADD62-00FA-496E-84A9-226EBAFF25D2}"/>
              </a:ext>
            </a:extLst>
          </p:cNvPr>
          <p:cNvSpPr txBox="1"/>
          <p:nvPr/>
        </p:nvSpPr>
        <p:spPr>
          <a:xfrm>
            <a:off x="3656323" y="2819654"/>
            <a:ext cx="1587764" cy="923330"/>
          </a:xfrm>
          <a:prstGeom prst="rect">
            <a:avLst/>
          </a:prstGeom>
          <a:noFill/>
        </p:spPr>
        <p:txBody>
          <a:bodyPr wrap="square" lIns="0" tIns="0" rIns="0" bIns="0" rtlCol="0">
            <a:spAutoFit/>
          </a:bodyPr>
          <a:lstStyle/>
          <a:p>
            <a:pPr algn="ctr" defTabSz="822960" fontAlgn="auto">
              <a:spcBef>
                <a:spcPts val="0"/>
              </a:spcBef>
              <a:spcAft>
                <a:spcPts val="0"/>
              </a:spcAft>
              <a:defRPr/>
            </a:pPr>
            <a:r>
              <a:rPr lang="en-US" sz="6000" b="1" dirty="0">
                <a:solidFill>
                  <a:srgbClr val="FFFFFF"/>
                </a:solidFill>
                <a:latin typeface="IBM Plex Sans Light" charset="0"/>
                <a:ea typeface="IBM Plex Sans Light" charset="0"/>
                <a:cs typeface="IBM Plex Sans Light" charset="0"/>
              </a:rPr>
              <a:t>70</a:t>
            </a:r>
            <a:r>
              <a:rPr lang="en-US" sz="4500" dirty="0">
                <a:solidFill>
                  <a:srgbClr val="FFFFFF"/>
                </a:solidFill>
                <a:latin typeface="IBM Plex Sans Light" charset="0"/>
                <a:ea typeface="IBM Plex Sans Light" charset="0"/>
                <a:cs typeface="IBM Plex Sans Light" charset="0"/>
              </a:rPr>
              <a:t>%</a:t>
            </a:r>
          </a:p>
        </p:txBody>
      </p:sp>
      <p:sp>
        <p:nvSpPr>
          <p:cNvPr id="5" name="TextBox 4">
            <a:extLst>
              <a:ext uri="{FF2B5EF4-FFF2-40B4-BE49-F238E27FC236}">
                <a16:creationId xmlns:a16="http://schemas.microsoft.com/office/drawing/2014/main" id="{E092B2A9-E4C8-40E6-B25E-4BCCCF1B97DC}"/>
              </a:ext>
            </a:extLst>
          </p:cNvPr>
          <p:cNvSpPr txBox="1"/>
          <p:nvPr/>
        </p:nvSpPr>
        <p:spPr>
          <a:xfrm>
            <a:off x="228601" y="5616852"/>
            <a:ext cx="4317207" cy="219291"/>
          </a:xfrm>
          <a:prstGeom prst="rect">
            <a:avLst/>
          </a:prstGeom>
          <a:noFill/>
        </p:spPr>
        <p:txBody>
          <a:bodyPr wrap="none" rtlCol="0">
            <a:spAutoFit/>
          </a:bodyPr>
          <a:lstStyle/>
          <a:p>
            <a:pPr defTabSz="685800" fontAlgn="auto">
              <a:spcBef>
                <a:spcPts val="0"/>
              </a:spcBef>
              <a:spcAft>
                <a:spcPts val="0"/>
              </a:spcAft>
            </a:pPr>
            <a:r>
              <a:rPr lang="en-US" sz="825" dirty="0">
                <a:solidFill>
                  <a:srgbClr val="FFFFFF"/>
                </a:solidFill>
                <a:latin typeface="IBM Plex Sans"/>
              </a:rPr>
              <a:t>Sources: Salesforce, State of the connected customer report; IBM  Global C-Suite Study</a:t>
            </a:r>
          </a:p>
        </p:txBody>
      </p:sp>
    </p:spTree>
    <p:extLst>
      <p:ext uri="{BB962C8B-B14F-4D97-AF65-F5344CB8AC3E}">
        <p14:creationId xmlns:p14="http://schemas.microsoft.com/office/powerpoint/2010/main" val="1863285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252663" y="274493"/>
            <a:ext cx="4483920" cy="461665"/>
          </a:xfrm>
          <a:prstGeom prst="rect">
            <a:avLst/>
          </a:prstGeom>
          <a:noFill/>
        </p:spPr>
        <p:txBody>
          <a:bodyPr wrap="none" rtlCol="0">
            <a:spAutoFit/>
          </a:bodyPr>
          <a:lstStyle/>
          <a:p>
            <a:r>
              <a:rPr lang="fr-FR" sz="2400" dirty="0" err="1">
                <a:solidFill>
                  <a:srgbClr val="7889FB"/>
                </a:solidFill>
                <a:latin typeface="+mj-lt"/>
                <a:ea typeface="+mj-ea"/>
                <a:cs typeface="+mj-cs"/>
              </a:rPr>
              <a:t>Augmented</a:t>
            </a:r>
            <a:r>
              <a:rPr lang="fr-FR" sz="2400" dirty="0">
                <a:solidFill>
                  <a:srgbClr val="7889FB"/>
                </a:solidFill>
                <a:latin typeface="+mj-lt"/>
                <a:ea typeface="+mj-ea"/>
                <a:cs typeface="+mj-cs"/>
              </a:rPr>
              <a:t> </a:t>
            </a:r>
            <a:r>
              <a:rPr lang="fr-FR" sz="2400" dirty="0" err="1">
                <a:solidFill>
                  <a:srgbClr val="7889FB"/>
                </a:solidFill>
                <a:latin typeface="+mj-lt"/>
                <a:ea typeface="+mj-ea"/>
                <a:cs typeface="+mj-cs"/>
              </a:rPr>
              <a:t>Human</a:t>
            </a:r>
            <a:r>
              <a:rPr lang="fr-FR" sz="2400" dirty="0">
                <a:solidFill>
                  <a:srgbClr val="7889FB"/>
                </a:solidFill>
                <a:latin typeface="+mj-lt"/>
                <a:ea typeface="+mj-ea"/>
                <a:cs typeface="+mj-cs"/>
              </a:rPr>
              <a:t> Intelligence</a:t>
            </a:r>
            <a:endParaRPr lang="en-US" sz="2400" dirty="0">
              <a:solidFill>
                <a:srgbClr val="7889FB"/>
              </a:solidFill>
              <a:latin typeface="+mj-lt"/>
              <a:ea typeface="+mj-ea"/>
              <a:cs typeface="+mj-cs"/>
            </a:endParaRPr>
          </a:p>
        </p:txBody>
      </p:sp>
      <p:pic>
        <p:nvPicPr>
          <p:cNvPr id="5" name="Imag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0038" y="1372264"/>
            <a:ext cx="9113091" cy="4980410"/>
          </a:xfrm>
          <a:prstGeom prst="rect">
            <a:avLst/>
          </a:prstGeom>
        </p:spPr>
      </p:pic>
    </p:spTree>
    <p:extLst>
      <p:ext uri="{BB962C8B-B14F-4D97-AF65-F5344CB8AC3E}">
        <p14:creationId xmlns:p14="http://schemas.microsoft.com/office/powerpoint/2010/main" val="1265490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184895" y="183240"/>
            <a:ext cx="8394700" cy="7676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US" sz="2400" kern="1200" dirty="0">
                <a:solidFill>
                  <a:srgbClr val="7889FB"/>
                </a:solidFill>
              </a:rPr>
              <a:t>Predictive Analytics</a:t>
            </a:r>
          </a:p>
        </p:txBody>
      </p:sp>
      <p:sp>
        <p:nvSpPr>
          <p:cNvPr id="17411" name="Rectangle 3"/>
          <p:cNvSpPr>
            <a:spLocks noGrp="1" noChangeArrowheads="1"/>
          </p:cNvSpPr>
          <p:nvPr>
            <p:ph type="body" idx="4294967295"/>
          </p:nvPr>
        </p:nvSpPr>
        <p:spPr>
          <a:xfrm>
            <a:off x="152312" y="1553629"/>
            <a:ext cx="7924800" cy="2438400"/>
          </a:xfrm>
        </p:spPr>
        <p:txBody>
          <a:bodyPr lIns="91440" tIns="45720" rIns="91440" bIns="45720"/>
          <a:lstStyle/>
          <a:p>
            <a:pPr marL="228600" indent="-228600" defTabSz="914400">
              <a:spcBef>
                <a:spcPts val="0"/>
              </a:spcBef>
              <a:buFont typeface="Wingdings" pitchFamily="2" charset="2"/>
              <a:buNone/>
            </a:pPr>
            <a:r>
              <a:rPr lang="en-US" sz="2000" i="1"/>
              <a:t>Predictive analytics helps connect</a:t>
            </a:r>
            <a:r>
              <a:rPr lang="en-US" sz="2000" i="1">
                <a:solidFill>
                  <a:schemeClr val="accent2"/>
                </a:solidFill>
              </a:rPr>
              <a:t> </a:t>
            </a:r>
            <a:r>
              <a:rPr lang="en-US" sz="2000" i="1">
                <a:solidFill>
                  <a:srgbClr val="FF0000"/>
                </a:solidFill>
              </a:rPr>
              <a:t>data</a:t>
            </a:r>
            <a:r>
              <a:rPr lang="en-US" sz="2000" i="1"/>
              <a:t> to </a:t>
            </a:r>
            <a:r>
              <a:rPr lang="en-US" sz="2000" i="1">
                <a:solidFill>
                  <a:srgbClr val="FF0000"/>
                </a:solidFill>
              </a:rPr>
              <a:t>effective action </a:t>
            </a:r>
          </a:p>
          <a:p>
            <a:pPr marL="228600" indent="-228600" defTabSz="914400">
              <a:spcBef>
                <a:spcPts val="0"/>
              </a:spcBef>
              <a:buFont typeface="Wingdings" pitchFamily="2" charset="2"/>
              <a:buNone/>
            </a:pPr>
            <a:r>
              <a:rPr lang="en-US" sz="2000" i="1"/>
              <a:t>by drawing reliable conclusions about current conditions </a:t>
            </a:r>
          </a:p>
          <a:p>
            <a:pPr marL="228600" indent="-228600" defTabSz="914400">
              <a:spcBef>
                <a:spcPts val="0"/>
              </a:spcBef>
              <a:buFont typeface="Wingdings" pitchFamily="2" charset="2"/>
              <a:buNone/>
            </a:pPr>
            <a:r>
              <a:rPr lang="en-US" sz="2000" i="1"/>
              <a:t>and future events.</a:t>
            </a:r>
          </a:p>
          <a:p>
            <a:pPr marL="228600" indent="-228600" defTabSz="914400">
              <a:buFont typeface="Wingdings" pitchFamily="2" charset="2"/>
              <a:buNone/>
            </a:pPr>
            <a:r>
              <a:rPr lang="en-US" sz="2000" i="1"/>
              <a:t>— </a:t>
            </a:r>
            <a:r>
              <a:rPr lang="en-US" sz="2000"/>
              <a:t>Gareth Herschel, Research Director, Gartner Group</a:t>
            </a:r>
          </a:p>
        </p:txBody>
      </p:sp>
      <p:sp>
        <p:nvSpPr>
          <p:cNvPr id="17414" name="Rectangle 3"/>
          <p:cNvSpPr>
            <a:spLocks noChangeArrowheads="1"/>
          </p:cNvSpPr>
          <p:nvPr/>
        </p:nvSpPr>
        <p:spPr bwMode="auto">
          <a:xfrm>
            <a:off x="6781800" y="4119563"/>
            <a:ext cx="1600200" cy="228600"/>
          </a:xfrm>
          <a:prstGeom prst="rect">
            <a:avLst/>
          </a:prstGeom>
          <a:solidFill>
            <a:schemeClr val="accent2"/>
          </a:solidFill>
          <a:ln w="9525" algn="ctr">
            <a:solidFill>
              <a:srgbClr val="0066FF"/>
            </a:solidFill>
            <a:miter lim="800000"/>
            <a:headEnd/>
            <a:tailEnd/>
          </a:ln>
          <a:effectLst/>
        </p:spPr>
        <p:txBody>
          <a:bodyPr wrap="none" lIns="90000" tIns="46800" rIns="90000" bIns="46800" anchor="ctr"/>
          <a:lstStyle/>
          <a:p>
            <a:pPr algn="ctr" defTabSz="914400">
              <a:lnSpc>
                <a:spcPct val="100000"/>
              </a:lnSpc>
              <a:buClrTx/>
              <a:buSzTx/>
              <a:buFontTx/>
              <a:buNone/>
            </a:pPr>
            <a:r>
              <a:rPr lang="en-US" sz="1400" b="1">
                <a:solidFill>
                  <a:schemeClr val="bg1"/>
                </a:solidFill>
                <a:ea typeface="MS PGothic" pitchFamily="34" charset="-128"/>
                <a:cs typeface="Arial" pitchFamily="34" charset="0"/>
              </a:rPr>
              <a:t>Data Mining</a:t>
            </a:r>
          </a:p>
        </p:txBody>
      </p:sp>
      <p:sp>
        <p:nvSpPr>
          <p:cNvPr id="45060" name="Text Box 4"/>
          <p:cNvSpPr txBox="1">
            <a:spLocks noChangeArrowheads="1"/>
          </p:cNvSpPr>
          <p:nvPr/>
        </p:nvSpPr>
        <p:spPr bwMode="auto">
          <a:xfrm>
            <a:off x="6781800" y="4348163"/>
            <a:ext cx="1600200" cy="1165225"/>
          </a:xfrm>
          <a:prstGeom prst="rect">
            <a:avLst/>
          </a:prstGeom>
          <a:noFill/>
          <a:ln w="9525" algn="ctr">
            <a:solidFill>
              <a:srgbClr val="0066FF"/>
            </a:solidFill>
            <a:miter lim="800000"/>
            <a:headEnd/>
            <a:tailEnd/>
          </a:ln>
          <a:effectLst/>
        </p:spPr>
        <p:txBody>
          <a:bodyPr lIns="90000" tIns="46800" rIns="90000" bIns="46800">
            <a:spAutoFit/>
          </a:bodyPr>
          <a:lstStyle/>
          <a:p>
            <a:pPr defTabSz="914400">
              <a:lnSpc>
                <a:spcPct val="100000"/>
              </a:lnSpc>
              <a:spcBef>
                <a:spcPct val="50000"/>
              </a:spcBef>
              <a:buClrTx/>
              <a:buSzTx/>
              <a:buFontTx/>
              <a:buNone/>
            </a:pPr>
            <a:r>
              <a:rPr lang="en-US" sz="1400" b="1">
                <a:solidFill>
                  <a:schemeClr val="tx1"/>
                </a:solidFill>
                <a:ea typeface="MS PGothic" pitchFamily="34" charset="-128"/>
                <a:cs typeface="Arial" pitchFamily="34" charset="0"/>
              </a:rPr>
              <a:t>Data mining</a:t>
            </a:r>
            <a:r>
              <a:rPr lang="en-US" sz="1400">
                <a:solidFill>
                  <a:schemeClr val="tx1"/>
                </a:solidFill>
                <a:ea typeface="MS PGothic" pitchFamily="34" charset="-128"/>
                <a:cs typeface="Arial" pitchFamily="34" charset="0"/>
              </a:rPr>
              <a:t> is the process of extracting patterns from data. </a:t>
            </a:r>
          </a:p>
        </p:txBody>
      </p:sp>
      <p:sp>
        <p:nvSpPr>
          <p:cNvPr id="17416" name="Rectangle 5"/>
          <p:cNvSpPr>
            <a:spLocks noChangeArrowheads="1"/>
          </p:cNvSpPr>
          <p:nvPr/>
        </p:nvSpPr>
        <p:spPr bwMode="auto">
          <a:xfrm>
            <a:off x="685800" y="4119563"/>
            <a:ext cx="2286000" cy="228600"/>
          </a:xfrm>
          <a:prstGeom prst="rect">
            <a:avLst/>
          </a:prstGeom>
          <a:solidFill>
            <a:schemeClr val="accent2"/>
          </a:solidFill>
          <a:ln w="9525" algn="ctr">
            <a:solidFill>
              <a:srgbClr val="0066FF"/>
            </a:solidFill>
            <a:miter lim="800000"/>
            <a:headEnd/>
            <a:tailEnd/>
          </a:ln>
          <a:effectLst/>
        </p:spPr>
        <p:txBody>
          <a:bodyPr wrap="none" lIns="90000" tIns="46800" rIns="90000" bIns="46800" anchor="ctr"/>
          <a:lstStyle/>
          <a:p>
            <a:pPr algn="ctr" defTabSz="914400">
              <a:lnSpc>
                <a:spcPct val="100000"/>
              </a:lnSpc>
              <a:buClrTx/>
              <a:buSzTx/>
              <a:buFontTx/>
              <a:buNone/>
            </a:pPr>
            <a:r>
              <a:rPr lang="en-US" sz="1400" b="1">
                <a:solidFill>
                  <a:schemeClr val="bg1"/>
                </a:solidFill>
                <a:ea typeface="MS PGothic" pitchFamily="34" charset="-128"/>
                <a:cs typeface="Arial" pitchFamily="34" charset="0"/>
              </a:rPr>
              <a:t>Analytics</a:t>
            </a:r>
          </a:p>
        </p:txBody>
      </p:sp>
      <p:sp>
        <p:nvSpPr>
          <p:cNvPr id="45062" name="Text Box 6"/>
          <p:cNvSpPr txBox="1">
            <a:spLocks noChangeArrowheads="1"/>
          </p:cNvSpPr>
          <p:nvPr/>
        </p:nvSpPr>
        <p:spPr bwMode="auto">
          <a:xfrm>
            <a:off x="685800" y="4348163"/>
            <a:ext cx="2286000" cy="1165225"/>
          </a:xfrm>
          <a:prstGeom prst="rect">
            <a:avLst/>
          </a:prstGeom>
          <a:noFill/>
          <a:ln w="9525" algn="ctr">
            <a:solidFill>
              <a:srgbClr val="0066FF"/>
            </a:solidFill>
            <a:miter lim="800000"/>
            <a:headEnd/>
            <a:tailEnd/>
          </a:ln>
          <a:effectLst/>
        </p:spPr>
        <p:txBody>
          <a:bodyPr lIns="90000" tIns="46800" rIns="90000" bIns="46800">
            <a:spAutoFit/>
          </a:bodyPr>
          <a:lstStyle/>
          <a:p>
            <a:pPr defTabSz="914400">
              <a:lnSpc>
                <a:spcPct val="100000"/>
              </a:lnSpc>
              <a:spcBef>
                <a:spcPct val="50000"/>
              </a:spcBef>
              <a:buClrTx/>
              <a:buSzTx/>
              <a:buFontTx/>
              <a:buNone/>
            </a:pPr>
            <a:r>
              <a:rPr lang="en-US" sz="1400" b="1" dirty="0">
                <a:solidFill>
                  <a:schemeClr val="tx1"/>
                </a:solidFill>
                <a:ea typeface="MS PGothic" pitchFamily="34" charset="-128"/>
                <a:cs typeface="Arial" pitchFamily="34" charset="0"/>
              </a:rPr>
              <a:t>Analytics</a:t>
            </a:r>
            <a:r>
              <a:rPr lang="en-US" sz="1400" dirty="0">
                <a:solidFill>
                  <a:schemeClr val="tx1"/>
                </a:solidFill>
                <a:ea typeface="MS PGothic" pitchFamily="34" charset="-128"/>
                <a:cs typeface="Arial" pitchFamily="34" charset="0"/>
              </a:rPr>
              <a:t> is how an entity (i.e., business) arrives at an optimal or realistic decision based on existing data. </a:t>
            </a:r>
          </a:p>
        </p:txBody>
      </p:sp>
      <p:sp>
        <p:nvSpPr>
          <p:cNvPr id="17418" name="Rectangle 7"/>
          <p:cNvSpPr>
            <a:spLocks noChangeArrowheads="1"/>
          </p:cNvSpPr>
          <p:nvPr/>
        </p:nvSpPr>
        <p:spPr bwMode="auto">
          <a:xfrm>
            <a:off x="3276600" y="4119563"/>
            <a:ext cx="3276600" cy="228600"/>
          </a:xfrm>
          <a:prstGeom prst="rect">
            <a:avLst/>
          </a:prstGeom>
          <a:solidFill>
            <a:schemeClr val="accent2"/>
          </a:solidFill>
          <a:ln w="9525" algn="ctr">
            <a:solidFill>
              <a:srgbClr val="0066FF"/>
            </a:solidFill>
            <a:miter lim="800000"/>
            <a:headEnd/>
            <a:tailEnd/>
          </a:ln>
          <a:effectLst/>
        </p:spPr>
        <p:txBody>
          <a:bodyPr wrap="none" lIns="90000" tIns="46800" rIns="90000" bIns="46800" anchor="ctr"/>
          <a:lstStyle/>
          <a:p>
            <a:pPr algn="ctr" defTabSz="914400">
              <a:lnSpc>
                <a:spcPct val="100000"/>
              </a:lnSpc>
              <a:buClrTx/>
              <a:buSzTx/>
              <a:buFontTx/>
              <a:buNone/>
            </a:pPr>
            <a:r>
              <a:rPr lang="en-US" sz="1400" b="1">
                <a:solidFill>
                  <a:schemeClr val="bg1"/>
                </a:solidFill>
                <a:ea typeface="MS PGothic" pitchFamily="34" charset="-128"/>
                <a:cs typeface="Arial" pitchFamily="34" charset="0"/>
              </a:rPr>
              <a:t>Predictive Analytics</a:t>
            </a:r>
          </a:p>
        </p:txBody>
      </p:sp>
      <p:sp>
        <p:nvSpPr>
          <p:cNvPr id="45064" name="Text Box 8"/>
          <p:cNvSpPr txBox="1">
            <a:spLocks noChangeArrowheads="1"/>
          </p:cNvSpPr>
          <p:nvPr/>
        </p:nvSpPr>
        <p:spPr bwMode="auto">
          <a:xfrm>
            <a:off x="3276600" y="4357688"/>
            <a:ext cx="3276600" cy="1165225"/>
          </a:xfrm>
          <a:prstGeom prst="rect">
            <a:avLst/>
          </a:prstGeom>
          <a:noFill/>
          <a:ln w="9525" algn="ctr">
            <a:solidFill>
              <a:srgbClr val="0066FF"/>
            </a:solidFill>
            <a:miter lim="800000"/>
            <a:headEnd/>
            <a:tailEnd/>
          </a:ln>
          <a:effectLst/>
        </p:spPr>
        <p:txBody>
          <a:bodyPr lIns="90000" tIns="46800" rIns="90000" bIns="46800">
            <a:spAutoFit/>
          </a:bodyPr>
          <a:lstStyle/>
          <a:p>
            <a:pPr defTabSz="914400">
              <a:lnSpc>
                <a:spcPct val="100000"/>
              </a:lnSpc>
              <a:spcBef>
                <a:spcPct val="50000"/>
              </a:spcBef>
              <a:buClrTx/>
              <a:buSzTx/>
              <a:buFontTx/>
              <a:buNone/>
            </a:pPr>
            <a:r>
              <a:rPr lang="en-US" sz="1400" b="1">
                <a:solidFill>
                  <a:schemeClr val="tx1"/>
                </a:solidFill>
                <a:ea typeface="MS PGothic" pitchFamily="34" charset="-128"/>
                <a:cs typeface="Arial" pitchFamily="34" charset="0"/>
              </a:rPr>
              <a:t>Predictive analytics</a:t>
            </a:r>
            <a:r>
              <a:rPr lang="en-US" sz="1400">
                <a:solidFill>
                  <a:schemeClr val="tx1"/>
                </a:solidFill>
                <a:ea typeface="MS PGothic" pitchFamily="34" charset="-128"/>
                <a:cs typeface="Arial" pitchFamily="34" charset="0"/>
              </a:rPr>
              <a:t> encompasses a variety of techniques (statistics, data mining) that analyze current and historical facts to make predictions about future events. </a:t>
            </a:r>
          </a:p>
        </p:txBody>
      </p:sp>
    </p:spTree>
    <p:extLst>
      <p:ext uri="{BB962C8B-B14F-4D97-AF65-F5344CB8AC3E}">
        <p14:creationId xmlns:p14="http://schemas.microsoft.com/office/powerpoint/2010/main" val="213987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p:cNvSpPr txBox="1">
            <a:spLocks noChangeArrowheads="1"/>
          </p:cNvSpPr>
          <p:nvPr/>
        </p:nvSpPr>
        <p:spPr bwMode="auto">
          <a:xfrm>
            <a:off x="182563" y="260648"/>
            <a:ext cx="803910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90000"/>
              </a:lnSpc>
              <a:defRPr sz="2400">
                <a:solidFill>
                  <a:srgbClr val="7889FB"/>
                </a:solidFill>
                <a:latin typeface="+mj-lt"/>
                <a:ea typeface="+mj-ea"/>
                <a:cs typeface="+mj-cs"/>
              </a:defRPr>
            </a:lvl1pPr>
            <a:lvl2pPr>
              <a:lnSpc>
                <a:spcPct val="90000"/>
              </a:lnSpc>
              <a:defRPr>
                <a:solidFill>
                  <a:srgbClr val="7889FB"/>
                </a:solidFill>
              </a:defRPr>
            </a:lvl2pPr>
            <a:lvl3pPr>
              <a:lnSpc>
                <a:spcPct val="90000"/>
              </a:lnSpc>
              <a:defRPr>
                <a:solidFill>
                  <a:srgbClr val="7889FB"/>
                </a:solidFill>
              </a:defRPr>
            </a:lvl3pPr>
            <a:lvl4pPr>
              <a:lnSpc>
                <a:spcPct val="90000"/>
              </a:lnSpc>
              <a:defRPr>
                <a:solidFill>
                  <a:srgbClr val="7889FB"/>
                </a:solidFill>
              </a:defRPr>
            </a:lvl4pPr>
            <a:lvl5pPr>
              <a:lnSpc>
                <a:spcPct val="90000"/>
              </a:lnSpc>
              <a:defRPr>
                <a:solidFill>
                  <a:srgbClr val="7889FB"/>
                </a:solidFill>
              </a:defRPr>
            </a:lvl5pPr>
            <a:lvl6pPr marL="457200" fontAlgn="base">
              <a:lnSpc>
                <a:spcPct val="90000"/>
              </a:lnSpc>
              <a:spcBef>
                <a:spcPct val="0"/>
              </a:spcBef>
              <a:spcAft>
                <a:spcPct val="0"/>
              </a:spcAft>
              <a:defRPr>
                <a:solidFill>
                  <a:srgbClr val="7889FB"/>
                </a:solidFill>
              </a:defRPr>
            </a:lvl6pPr>
            <a:lvl7pPr marL="914400" fontAlgn="base">
              <a:lnSpc>
                <a:spcPct val="90000"/>
              </a:lnSpc>
              <a:spcBef>
                <a:spcPct val="0"/>
              </a:spcBef>
              <a:spcAft>
                <a:spcPct val="0"/>
              </a:spcAft>
              <a:defRPr>
                <a:solidFill>
                  <a:srgbClr val="7889FB"/>
                </a:solidFill>
              </a:defRPr>
            </a:lvl7pPr>
            <a:lvl8pPr marL="1371600" fontAlgn="base">
              <a:lnSpc>
                <a:spcPct val="90000"/>
              </a:lnSpc>
              <a:spcBef>
                <a:spcPct val="0"/>
              </a:spcBef>
              <a:spcAft>
                <a:spcPct val="0"/>
              </a:spcAft>
              <a:defRPr>
                <a:solidFill>
                  <a:srgbClr val="7889FB"/>
                </a:solidFill>
              </a:defRPr>
            </a:lvl8pPr>
            <a:lvl9pPr marL="1828800" fontAlgn="base">
              <a:lnSpc>
                <a:spcPct val="90000"/>
              </a:lnSpc>
              <a:spcBef>
                <a:spcPct val="0"/>
              </a:spcBef>
              <a:spcAft>
                <a:spcPct val="0"/>
              </a:spcAft>
              <a:defRPr>
                <a:solidFill>
                  <a:srgbClr val="7889FB"/>
                </a:solidFill>
              </a:defRPr>
            </a:lvl9pPr>
          </a:lstStyle>
          <a:p>
            <a:r>
              <a:rPr lang="en-GB" altLang="en-US" dirty="0"/>
              <a:t>Data Mining</a:t>
            </a:r>
          </a:p>
        </p:txBody>
      </p:sp>
      <p:sp>
        <p:nvSpPr>
          <p:cNvPr id="57347" name="Text Box 2"/>
          <p:cNvSpPr txBox="1">
            <a:spLocks noChangeArrowheads="1"/>
          </p:cNvSpPr>
          <p:nvPr/>
        </p:nvSpPr>
        <p:spPr bwMode="auto">
          <a:xfrm>
            <a:off x="182562" y="1076325"/>
            <a:ext cx="8853933"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169863" indent="-169863" eaLnBrk="0" hangingPunc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sz="2200">
                <a:solidFill>
                  <a:schemeClr val="bg1"/>
                </a:solidFill>
                <a:latin typeface="Arial" panose="020B0604020202020204" pitchFamily="34" charset="0"/>
                <a:cs typeface="Arial" panose="020B0604020202020204" pitchFamily="34" charset="0"/>
              </a:defRPr>
            </a:lvl1pPr>
            <a:lvl2pPr marL="506413" indent="-161925" eaLnBrk="0" hangingPunc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sz="2200">
                <a:solidFill>
                  <a:schemeClr val="bg1"/>
                </a:solidFill>
                <a:latin typeface="Arial" panose="020B0604020202020204" pitchFamily="34" charset="0"/>
                <a:cs typeface="Arial" panose="020B0604020202020204" pitchFamily="34" charset="0"/>
              </a:defRPr>
            </a:lvl2pPr>
            <a:lvl3pPr marL="1022350" indent="-339725" eaLnBrk="0" hangingPunc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sz="2200">
                <a:solidFill>
                  <a:schemeClr val="bg1"/>
                </a:solidFill>
                <a:latin typeface="Arial" panose="020B0604020202020204" pitchFamily="34" charset="0"/>
                <a:cs typeface="Arial" panose="020B0604020202020204" pitchFamily="34" charset="0"/>
              </a:defRPr>
            </a:lvl3pPr>
            <a:lvl4pPr eaLnBrk="0" hangingPunc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sz="2200">
                <a:solidFill>
                  <a:schemeClr val="bg1"/>
                </a:solidFill>
                <a:latin typeface="Arial" panose="020B0604020202020204" pitchFamily="34" charset="0"/>
                <a:cs typeface="Arial" panose="020B0604020202020204" pitchFamily="34" charset="0"/>
              </a:defRPr>
            </a:lvl4pPr>
            <a:lvl5pPr eaLnBrk="0" hangingPunc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sz="2200">
                <a:solidFill>
                  <a:schemeClr val="bg1"/>
                </a:solidFill>
                <a:latin typeface="Arial" panose="020B0604020202020204" pitchFamily="34" charset="0"/>
                <a:cs typeface="Arial" panose="020B0604020202020204" pitchFamily="34" charset="0"/>
              </a:defRPr>
            </a:lvl9pPr>
          </a:lstStyle>
          <a:p>
            <a:pPr marL="342900" indent="-342900" eaLnBrk="1" hangingPunct="1">
              <a:buFont typeface="Wingdings" panose="05000000000000000000" pitchFamily="2" charset="2"/>
              <a:buChar char="§"/>
            </a:pPr>
            <a:r>
              <a:rPr lang="en-GB" altLang="en-US" dirty="0">
                <a:solidFill>
                  <a:srgbClr val="000000"/>
                </a:solidFill>
              </a:rPr>
              <a:t>The Data Mining creates patterns by </a:t>
            </a:r>
            <a:r>
              <a:rPr lang="en-GB" altLang="en-US" dirty="0" err="1">
                <a:solidFill>
                  <a:srgbClr val="000000"/>
                </a:solidFill>
              </a:rPr>
              <a:t>analyzing</a:t>
            </a:r>
            <a:r>
              <a:rPr lang="en-GB" altLang="en-US" dirty="0">
                <a:solidFill>
                  <a:srgbClr val="000000"/>
                </a:solidFill>
              </a:rPr>
              <a:t> the data automatically</a:t>
            </a:r>
          </a:p>
          <a:p>
            <a:pPr marL="342900" indent="-342900" eaLnBrk="1" hangingPunct="1">
              <a:buFont typeface="Wingdings" panose="05000000000000000000" pitchFamily="2" charset="2"/>
              <a:buChar char="§"/>
            </a:pPr>
            <a:endParaRPr lang="en-GB" altLang="en-US" dirty="0">
              <a:solidFill>
                <a:srgbClr val="000000"/>
              </a:solidFill>
            </a:endParaRPr>
          </a:p>
          <a:p>
            <a:pPr marL="342900" indent="-342900" eaLnBrk="1" hangingPunct="1">
              <a:buFont typeface="Wingdings" panose="05000000000000000000" pitchFamily="2" charset="2"/>
              <a:buChar char="§"/>
            </a:pPr>
            <a:r>
              <a:rPr lang="en-GB" altLang="en-US" dirty="0">
                <a:solidFill>
                  <a:srgbClr val="000000"/>
                </a:solidFill>
              </a:rPr>
              <a:t>Patterns that have been found can tell us:</a:t>
            </a:r>
          </a:p>
          <a:p>
            <a:pPr marL="509588" lvl="1" indent="-163513">
              <a:buClr>
                <a:schemeClr val="tx1"/>
              </a:buClr>
              <a:buFont typeface="Arial" panose="020B0604020202020204" pitchFamily="34" charset="0"/>
              <a:buChar char="–"/>
            </a:pPr>
            <a:r>
              <a:rPr lang="fr-FR" altLang="en-US" sz="1800" dirty="0">
                <a:solidFill>
                  <a:schemeClr val="tx1"/>
                </a:solidFill>
                <a:latin typeface="+mn-lt"/>
                <a:cs typeface="+mn-cs"/>
              </a:rPr>
              <a:t> </a:t>
            </a:r>
            <a:r>
              <a:rPr lang="fr-FR" altLang="en-US" sz="1800" dirty="0" err="1">
                <a:solidFill>
                  <a:schemeClr val="tx1"/>
                </a:solidFill>
                <a:latin typeface="+mn-lt"/>
                <a:cs typeface="+mn-cs"/>
              </a:rPr>
              <a:t>What’s</a:t>
            </a:r>
            <a:r>
              <a:rPr lang="fr-FR" altLang="en-US" sz="1800" dirty="0">
                <a:solidFill>
                  <a:schemeClr val="tx1"/>
                </a:solidFill>
                <a:latin typeface="+mn-lt"/>
                <a:cs typeface="+mn-cs"/>
              </a:rPr>
              <a:t> happening</a:t>
            </a:r>
          </a:p>
          <a:p>
            <a:pPr marL="509588" lvl="1" indent="-163513">
              <a:buClr>
                <a:schemeClr val="tx1"/>
              </a:buClr>
              <a:buFont typeface="Arial" panose="020B0604020202020204" pitchFamily="34" charset="0"/>
              <a:buChar char="–"/>
            </a:pPr>
            <a:r>
              <a:rPr lang="fr-FR" altLang="en-US" sz="1800" dirty="0">
                <a:solidFill>
                  <a:schemeClr val="tx1"/>
                </a:solidFill>
                <a:latin typeface="+mn-lt"/>
                <a:cs typeface="+mn-cs"/>
              </a:rPr>
              <a:t> </a:t>
            </a:r>
            <a:r>
              <a:rPr lang="fr-FR" altLang="en-US" sz="1800" dirty="0" err="1">
                <a:solidFill>
                  <a:schemeClr val="tx1"/>
                </a:solidFill>
                <a:latin typeface="+mn-lt"/>
                <a:cs typeface="+mn-cs"/>
              </a:rPr>
              <a:t>What’s</a:t>
            </a:r>
            <a:r>
              <a:rPr lang="fr-FR" altLang="en-US" sz="1800" dirty="0">
                <a:solidFill>
                  <a:schemeClr val="tx1"/>
                </a:solidFill>
                <a:latin typeface="+mn-lt"/>
                <a:cs typeface="+mn-cs"/>
              </a:rPr>
              <a:t> </a:t>
            </a:r>
            <a:r>
              <a:rPr lang="fr-FR" altLang="en-US" sz="1800" dirty="0" err="1">
                <a:solidFill>
                  <a:schemeClr val="tx1"/>
                </a:solidFill>
                <a:latin typeface="+mn-lt"/>
                <a:cs typeface="+mn-cs"/>
              </a:rPr>
              <a:t>likely</a:t>
            </a:r>
            <a:r>
              <a:rPr lang="fr-FR" altLang="en-US" sz="1800" dirty="0">
                <a:solidFill>
                  <a:schemeClr val="tx1"/>
                </a:solidFill>
                <a:latin typeface="+mn-lt"/>
                <a:cs typeface="+mn-cs"/>
              </a:rPr>
              <a:t> to </a:t>
            </a:r>
            <a:r>
              <a:rPr lang="fr-FR" altLang="en-US" sz="1800" dirty="0" err="1">
                <a:solidFill>
                  <a:schemeClr val="tx1"/>
                </a:solidFill>
                <a:latin typeface="+mn-lt"/>
                <a:cs typeface="+mn-cs"/>
              </a:rPr>
              <a:t>happen</a:t>
            </a:r>
            <a:endParaRPr lang="fr-FR" altLang="en-US" sz="1800" dirty="0">
              <a:solidFill>
                <a:schemeClr val="tx1"/>
              </a:solidFill>
              <a:latin typeface="+mn-lt"/>
              <a:cs typeface="+mn-cs"/>
            </a:endParaRPr>
          </a:p>
          <a:p>
            <a:pPr marL="509588" lvl="1" indent="-163513">
              <a:buClr>
                <a:schemeClr val="tx1"/>
              </a:buClr>
              <a:buFont typeface="Arial" panose="020B0604020202020204" pitchFamily="34" charset="0"/>
              <a:buChar char="–"/>
            </a:pPr>
            <a:r>
              <a:rPr lang="fr-FR" altLang="en-US" sz="1800" dirty="0">
                <a:solidFill>
                  <a:schemeClr val="tx1"/>
                </a:solidFill>
                <a:latin typeface="+mn-lt"/>
                <a:cs typeface="+mn-cs"/>
              </a:rPr>
              <a:t> </a:t>
            </a:r>
            <a:r>
              <a:rPr lang="fr-FR" altLang="en-US" sz="1800" dirty="0" err="1">
                <a:solidFill>
                  <a:schemeClr val="tx1"/>
                </a:solidFill>
                <a:latin typeface="+mn-lt"/>
                <a:cs typeface="+mn-cs"/>
              </a:rPr>
              <a:t>What</a:t>
            </a:r>
            <a:r>
              <a:rPr lang="fr-FR" altLang="en-US" sz="1800" dirty="0">
                <a:solidFill>
                  <a:schemeClr val="tx1"/>
                </a:solidFill>
                <a:latin typeface="+mn-lt"/>
                <a:cs typeface="+mn-cs"/>
              </a:rPr>
              <a:t> actions are </a:t>
            </a:r>
            <a:r>
              <a:rPr lang="fr-FR" altLang="en-US" sz="1800" dirty="0" err="1">
                <a:solidFill>
                  <a:schemeClr val="tx1"/>
                </a:solidFill>
                <a:latin typeface="+mn-lt"/>
                <a:cs typeface="+mn-cs"/>
              </a:rPr>
              <a:t>likely</a:t>
            </a:r>
            <a:r>
              <a:rPr lang="fr-FR" altLang="en-US" sz="1800" dirty="0">
                <a:solidFill>
                  <a:schemeClr val="tx1"/>
                </a:solidFill>
                <a:latin typeface="+mn-lt"/>
                <a:cs typeface="+mn-cs"/>
              </a:rPr>
              <a:t> to </a:t>
            </a:r>
            <a:r>
              <a:rPr lang="fr-FR" altLang="en-US" sz="1800" dirty="0" err="1">
                <a:solidFill>
                  <a:schemeClr val="tx1"/>
                </a:solidFill>
                <a:latin typeface="+mn-lt"/>
                <a:cs typeface="+mn-cs"/>
              </a:rPr>
              <a:t>be</a:t>
            </a:r>
            <a:r>
              <a:rPr lang="fr-FR" altLang="en-US" sz="1800" dirty="0">
                <a:solidFill>
                  <a:schemeClr val="tx1"/>
                </a:solidFill>
                <a:latin typeface="+mn-lt"/>
                <a:cs typeface="+mn-cs"/>
              </a:rPr>
              <a:t> effective</a:t>
            </a:r>
          </a:p>
          <a:p>
            <a:pPr marL="509588" lvl="1" indent="-163513">
              <a:buClr>
                <a:schemeClr val="tx1"/>
              </a:buClr>
              <a:buFont typeface="Arial" panose="020B0604020202020204" pitchFamily="34" charset="0"/>
              <a:buChar char="–"/>
            </a:pPr>
            <a:endParaRPr lang="fr-FR" altLang="en-US" dirty="0">
              <a:solidFill>
                <a:schemeClr val="tx1"/>
              </a:solidFill>
              <a:latin typeface="+mn-lt"/>
              <a:cs typeface="+mn-cs"/>
            </a:endParaRPr>
          </a:p>
          <a:p>
            <a:pPr marL="342900" indent="-342900" eaLnBrk="1" hangingPunct="1">
              <a:buFont typeface="Wingdings" panose="05000000000000000000" pitchFamily="2" charset="2"/>
              <a:buChar char="§"/>
            </a:pPr>
            <a:r>
              <a:rPr lang="fr-FR" altLang="en-US" dirty="0">
                <a:solidFill>
                  <a:srgbClr val="000000"/>
                </a:solidFill>
              </a:rPr>
              <a:t>Patterns are </a:t>
            </a:r>
            <a:r>
              <a:rPr lang="fr-FR" altLang="en-US" dirty="0" err="1">
                <a:solidFill>
                  <a:srgbClr val="000000"/>
                </a:solidFill>
              </a:rPr>
              <a:t>used</a:t>
            </a:r>
            <a:r>
              <a:rPr lang="fr-FR" altLang="en-US" dirty="0">
                <a:solidFill>
                  <a:srgbClr val="000000"/>
                </a:solidFill>
              </a:rPr>
              <a:t> to </a:t>
            </a:r>
            <a:r>
              <a:rPr lang="fr-FR" altLang="en-US" dirty="0" err="1">
                <a:solidFill>
                  <a:srgbClr val="000000"/>
                </a:solidFill>
              </a:rPr>
              <a:t>make</a:t>
            </a:r>
            <a:r>
              <a:rPr lang="fr-FR" altLang="en-US" dirty="0">
                <a:solidFill>
                  <a:srgbClr val="000000"/>
                </a:solidFill>
              </a:rPr>
              <a:t> </a:t>
            </a:r>
            <a:r>
              <a:rPr lang="fr-FR" altLang="en-US" dirty="0" err="1">
                <a:solidFill>
                  <a:srgbClr val="000000"/>
                </a:solidFill>
              </a:rPr>
              <a:t>predictions</a:t>
            </a:r>
            <a:r>
              <a:rPr lang="fr-FR" altLang="en-US" dirty="0">
                <a:solidFill>
                  <a:srgbClr val="000000"/>
                </a:solidFill>
              </a:rPr>
              <a:t>, </a:t>
            </a:r>
            <a:r>
              <a:rPr lang="fr-FR" altLang="en-US" dirty="0" err="1">
                <a:solidFill>
                  <a:srgbClr val="000000"/>
                </a:solidFill>
              </a:rPr>
              <a:t>like</a:t>
            </a:r>
            <a:r>
              <a:rPr lang="fr-FR" altLang="en-US" dirty="0">
                <a:solidFill>
                  <a:srgbClr val="000000"/>
                </a:solidFill>
              </a:rPr>
              <a:t>: </a:t>
            </a:r>
          </a:p>
          <a:p>
            <a:pPr marL="509588" lvl="1" indent="-163513">
              <a:buClr>
                <a:schemeClr val="tx1"/>
              </a:buClr>
              <a:buFont typeface="Arial" panose="020B0604020202020204" pitchFamily="34" charset="0"/>
              <a:buChar char="–"/>
            </a:pPr>
            <a:r>
              <a:rPr lang="en-GB" altLang="en-US" sz="1800" dirty="0">
                <a:solidFill>
                  <a:srgbClr val="000000"/>
                </a:solidFill>
                <a:latin typeface="+mn-lt"/>
              </a:rPr>
              <a:t> </a:t>
            </a:r>
            <a:r>
              <a:rPr lang="en-GB" altLang="en-US" sz="1800" dirty="0">
                <a:solidFill>
                  <a:schemeClr val="tx1"/>
                </a:solidFill>
                <a:latin typeface="+mn-lt"/>
                <a:cs typeface="+mn-cs"/>
              </a:rPr>
              <a:t>Customer likely to churn</a:t>
            </a:r>
          </a:p>
          <a:p>
            <a:pPr marL="509588" lvl="1" indent="-163513">
              <a:buClr>
                <a:schemeClr val="tx1"/>
              </a:buClr>
              <a:buFont typeface="Arial" panose="020B0604020202020204" pitchFamily="34" charset="0"/>
              <a:buChar char="–"/>
            </a:pPr>
            <a:r>
              <a:rPr lang="en-GB" altLang="en-US" sz="1800" dirty="0">
                <a:solidFill>
                  <a:schemeClr val="tx1"/>
                </a:solidFill>
                <a:latin typeface="+mn-lt"/>
                <a:cs typeface="+mn-cs"/>
              </a:rPr>
              <a:t> Typical high-value customer</a:t>
            </a:r>
          </a:p>
          <a:p>
            <a:pPr marL="509588" lvl="1" indent="-163513">
              <a:buClr>
                <a:schemeClr val="tx1"/>
              </a:buClr>
              <a:buFont typeface="Arial" panose="020B0604020202020204" pitchFamily="34" charset="0"/>
              <a:buChar char="–"/>
            </a:pPr>
            <a:r>
              <a:rPr lang="en-GB" altLang="en-US" sz="1800" dirty="0">
                <a:solidFill>
                  <a:schemeClr val="tx1"/>
                </a:solidFill>
                <a:latin typeface="+mn-lt"/>
                <a:cs typeface="+mn-cs"/>
              </a:rPr>
              <a:t> High or low credit risk</a:t>
            </a:r>
          </a:p>
          <a:p>
            <a:pPr marL="509588" lvl="1" indent="-163513">
              <a:buClr>
                <a:schemeClr val="tx1"/>
              </a:buClr>
              <a:buFont typeface="Arial" panose="020B0604020202020204" pitchFamily="34" charset="0"/>
              <a:buChar char="–"/>
            </a:pPr>
            <a:r>
              <a:rPr lang="en-GB" altLang="en-US" sz="1800" dirty="0">
                <a:solidFill>
                  <a:schemeClr val="tx1"/>
                </a:solidFill>
                <a:latin typeface="+mn-lt"/>
                <a:cs typeface="+mn-cs"/>
              </a:rPr>
              <a:t> Suspect transaction</a:t>
            </a:r>
          </a:p>
          <a:p>
            <a:pPr marL="509588" lvl="1" indent="-163513">
              <a:buClr>
                <a:schemeClr val="tx1"/>
              </a:buClr>
              <a:buFont typeface="Arial" panose="020B0604020202020204" pitchFamily="34" charset="0"/>
              <a:buChar char="–"/>
            </a:pPr>
            <a:r>
              <a:rPr lang="en-GB" altLang="en-US" sz="1800" dirty="0">
                <a:solidFill>
                  <a:schemeClr val="tx1"/>
                </a:solidFill>
                <a:latin typeface="+mn-lt"/>
                <a:cs typeface="+mn-cs"/>
              </a:rPr>
              <a:t> Looks like </a:t>
            </a:r>
            <a:r>
              <a:rPr lang="en-GB" altLang="en-US" sz="1800" dirty="0" err="1">
                <a:solidFill>
                  <a:schemeClr val="tx1"/>
                </a:solidFill>
                <a:latin typeface="+mn-lt"/>
                <a:cs typeface="+mn-cs"/>
              </a:rPr>
              <a:t>tumor</a:t>
            </a:r>
            <a:r>
              <a:rPr lang="en-GB" altLang="en-US" sz="1800" dirty="0">
                <a:solidFill>
                  <a:schemeClr val="tx1"/>
                </a:solidFill>
                <a:latin typeface="+mn-lt"/>
                <a:cs typeface="+mn-cs"/>
              </a:rPr>
              <a:t> type B</a:t>
            </a:r>
          </a:p>
          <a:p>
            <a:pPr marL="509588" lvl="1" indent="-163513">
              <a:buClr>
                <a:schemeClr val="tx1"/>
              </a:buClr>
              <a:buFont typeface="Arial" panose="020B0604020202020204" pitchFamily="34" charset="0"/>
              <a:buChar char="–"/>
            </a:pPr>
            <a:r>
              <a:rPr lang="en-GB" altLang="en-US" sz="1800" dirty="0">
                <a:solidFill>
                  <a:schemeClr val="tx1"/>
                </a:solidFill>
                <a:latin typeface="+mn-lt"/>
                <a:cs typeface="+mn-cs"/>
              </a:rPr>
              <a:t>…</a:t>
            </a:r>
          </a:p>
        </p:txBody>
      </p:sp>
      <p:grpSp>
        <p:nvGrpSpPr>
          <p:cNvPr id="5" name="Group 3"/>
          <p:cNvGrpSpPr>
            <a:grpSpLocks/>
          </p:cNvGrpSpPr>
          <p:nvPr/>
        </p:nvGrpSpPr>
        <p:grpSpPr bwMode="auto">
          <a:xfrm>
            <a:off x="6637383" y="1844824"/>
            <a:ext cx="2216150" cy="2978150"/>
            <a:chOff x="4342" y="858"/>
            <a:chExt cx="1396" cy="1876"/>
          </a:xfrm>
        </p:grpSpPr>
        <p:graphicFrame>
          <p:nvGraphicFramePr>
            <p:cNvPr id="6" name="Object 4"/>
            <p:cNvGraphicFramePr>
              <a:graphicFrameLocks noChangeAspect="1"/>
            </p:cNvGraphicFramePr>
            <p:nvPr/>
          </p:nvGraphicFramePr>
          <p:xfrm>
            <a:off x="4342" y="858"/>
            <a:ext cx="1396" cy="1876"/>
          </p:xfrm>
          <a:graphic>
            <a:graphicData uri="http://schemas.openxmlformats.org/presentationml/2006/ole">
              <mc:AlternateContent xmlns:mc="http://schemas.openxmlformats.org/markup-compatibility/2006">
                <mc:Choice xmlns:v="urn:schemas-microsoft-com:vml" Requires="v">
                  <p:oleObj spid="_x0000_s1052" r:id="rId4" imgW="2219635" imgH="2980952" progId="">
                    <p:embed/>
                  </p:oleObj>
                </mc:Choice>
                <mc:Fallback>
                  <p:oleObj r:id="rId4" imgW="2219635" imgH="2980952" progId="">
                    <p:embed/>
                    <p:pic>
                      <p:nvPicPr>
                        <p:cNvPr id="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2" y="858"/>
                          <a:ext cx="1396" cy="187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5"/>
            <p:cNvSpPr txBox="1">
              <a:spLocks noChangeArrowheads="1"/>
            </p:cNvSpPr>
            <p:nvPr/>
          </p:nvSpPr>
          <p:spPr bwMode="auto">
            <a:xfrm>
              <a:off x="4342" y="858"/>
              <a:ext cx="1396" cy="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grpSp>
    </p:spTree>
    <p:extLst>
      <p:ext uri="{BB962C8B-B14F-4D97-AF65-F5344CB8AC3E}">
        <p14:creationId xmlns:p14="http://schemas.microsoft.com/office/powerpoint/2010/main" val="424200204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1"/>
          <p:cNvSpPr txBox="1">
            <a:spLocks noChangeArrowheads="1"/>
          </p:cNvSpPr>
          <p:nvPr/>
        </p:nvSpPr>
        <p:spPr bwMode="auto">
          <a:xfrm>
            <a:off x="323528" y="245403"/>
            <a:ext cx="803910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nSpc>
                <a:spcPct val="90000"/>
              </a:lnSpc>
              <a:defRPr sz="2400">
                <a:solidFill>
                  <a:srgbClr val="7889FB"/>
                </a:solidFill>
                <a:latin typeface="+mj-lt"/>
                <a:ea typeface="+mj-ea"/>
                <a:cs typeface="+mj-cs"/>
              </a:defRPr>
            </a:lvl1pPr>
            <a:lvl2pPr>
              <a:lnSpc>
                <a:spcPct val="90000"/>
              </a:lnSpc>
              <a:defRPr>
                <a:solidFill>
                  <a:srgbClr val="7889FB"/>
                </a:solidFill>
              </a:defRPr>
            </a:lvl2pPr>
            <a:lvl3pPr>
              <a:lnSpc>
                <a:spcPct val="90000"/>
              </a:lnSpc>
              <a:defRPr>
                <a:solidFill>
                  <a:srgbClr val="7889FB"/>
                </a:solidFill>
              </a:defRPr>
            </a:lvl3pPr>
            <a:lvl4pPr>
              <a:lnSpc>
                <a:spcPct val="90000"/>
              </a:lnSpc>
              <a:defRPr>
                <a:solidFill>
                  <a:srgbClr val="7889FB"/>
                </a:solidFill>
              </a:defRPr>
            </a:lvl4pPr>
            <a:lvl5pPr>
              <a:lnSpc>
                <a:spcPct val="90000"/>
              </a:lnSpc>
              <a:defRPr>
                <a:solidFill>
                  <a:srgbClr val="7889FB"/>
                </a:solidFill>
              </a:defRPr>
            </a:lvl5pPr>
            <a:lvl6pPr marL="457200" fontAlgn="base">
              <a:lnSpc>
                <a:spcPct val="90000"/>
              </a:lnSpc>
              <a:spcBef>
                <a:spcPct val="0"/>
              </a:spcBef>
              <a:spcAft>
                <a:spcPct val="0"/>
              </a:spcAft>
              <a:defRPr>
                <a:solidFill>
                  <a:srgbClr val="7889FB"/>
                </a:solidFill>
              </a:defRPr>
            </a:lvl6pPr>
            <a:lvl7pPr marL="914400" fontAlgn="base">
              <a:lnSpc>
                <a:spcPct val="90000"/>
              </a:lnSpc>
              <a:spcBef>
                <a:spcPct val="0"/>
              </a:spcBef>
              <a:spcAft>
                <a:spcPct val="0"/>
              </a:spcAft>
              <a:defRPr>
                <a:solidFill>
                  <a:srgbClr val="7889FB"/>
                </a:solidFill>
              </a:defRPr>
            </a:lvl7pPr>
            <a:lvl8pPr marL="1371600" fontAlgn="base">
              <a:lnSpc>
                <a:spcPct val="90000"/>
              </a:lnSpc>
              <a:spcBef>
                <a:spcPct val="0"/>
              </a:spcBef>
              <a:spcAft>
                <a:spcPct val="0"/>
              </a:spcAft>
              <a:defRPr>
                <a:solidFill>
                  <a:srgbClr val="7889FB"/>
                </a:solidFill>
              </a:defRPr>
            </a:lvl8pPr>
            <a:lvl9pPr marL="1828800" fontAlgn="base">
              <a:lnSpc>
                <a:spcPct val="90000"/>
              </a:lnSpc>
              <a:spcBef>
                <a:spcPct val="0"/>
              </a:spcBef>
              <a:spcAft>
                <a:spcPct val="0"/>
              </a:spcAft>
              <a:defRPr>
                <a:solidFill>
                  <a:srgbClr val="7889FB"/>
                </a:solidFill>
              </a:defRPr>
            </a:lvl9pPr>
          </a:lstStyle>
          <a:p>
            <a:r>
              <a:rPr lang="en-GB" altLang="en-US" dirty="0"/>
              <a:t>Capabilities for the Data Mining</a:t>
            </a:r>
          </a:p>
        </p:txBody>
      </p:sp>
      <p:sp>
        <p:nvSpPr>
          <p:cNvPr id="2052" name="Text Box 2"/>
          <p:cNvSpPr txBox="1">
            <a:spLocks noChangeArrowheads="1"/>
          </p:cNvSpPr>
          <p:nvPr/>
        </p:nvSpPr>
        <p:spPr bwMode="auto">
          <a:xfrm>
            <a:off x="685800" y="1577975"/>
            <a:ext cx="703421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173038" indent="-169863" eaLnBrk="0" hangingPunct="0">
              <a:tabLst>
                <a:tab pos="173038" algn="l"/>
                <a:tab pos="620713" algn="l"/>
                <a:tab pos="1069975" algn="l"/>
                <a:tab pos="1519238" algn="l"/>
                <a:tab pos="1968500" algn="l"/>
                <a:tab pos="2417763" algn="l"/>
                <a:tab pos="2867025" algn="l"/>
                <a:tab pos="3316288" algn="l"/>
                <a:tab pos="3765550" algn="l"/>
                <a:tab pos="4214813" algn="l"/>
                <a:tab pos="4664075" algn="l"/>
                <a:tab pos="5113338" algn="l"/>
                <a:tab pos="5562600" algn="l"/>
                <a:tab pos="6011863" algn="l"/>
                <a:tab pos="6461125" algn="l"/>
                <a:tab pos="6910388" algn="l"/>
                <a:tab pos="7359650" algn="l"/>
                <a:tab pos="7808913" algn="l"/>
                <a:tab pos="8258175" algn="l"/>
                <a:tab pos="8707438" algn="l"/>
                <a:tab pos="9156700" algn="l"/>
              </a:tabLst>
              <a:defRPr sz="2200">
                <a:solidFill>
                  <a:schemeClr val="bg1"/>
                </a:solidFill>
                <a:latin typeface="Arial" panose="020B0604020202020204" pitchFamily="34" charset="0"/>
                <a:cs typeface="Arial" panose="020B0604020202020204" pitchFamily="34" charset="0"/>
              </a:defRPr>
            </a:lvl1pPr>
            <a:lvl2pPr eaLnBrk="0" hangingPunct="0">
              <a:tabLst>
                <a:tab pos="173038" algn="l"/>
                <a:tab pos="620713" algn="l"/>
                <a:tab pos="1069975" algn="l"/>
                <a:tab pos="1519238" algn="l"/>
                <a:tab pos="1968500" algn="l"/>
                <a:tab pos="2417763" algn="l"/>
                <a:tab pos="2867025" algn="l"/>
                <a:tab pos="3316288" algn="l"/>
                <a:tab pos="3765550" algn="l"/>
                <a:tab pos="4214813" algn="l"/>
                <a:tab pos="4664075" algn="l"/>
                <a:tab pos="5113338" algn="l"/>
                <a:tab pos="5562600" algn="l"/>
                <a:tab pos="6011863" algn="l"/>
                <a:tab pos="6461125" algn="l"/>
                <a:tab pos="6910388" algn="l"/>
                <a:tab pos="7359650" algn="l"/>
                <a:tab pos="7808913" algn="l"/>
                <a:tab pos="8258175" algn="l"/>
                <a:tab pos="8707438" algn="l"/>
                <a:tab pos="9156700" algn="l"/>
              </a:tabLst>
              <a:defRPr sz="2200">
                <a:solidFill>
                  <a:schemeClr val="bg1"/>
                </a:solidFill>
                <a:latin typeface="Arial" panose="020B0604020202020204" pitchFamily="34" charset="0"/>
                <a:cs typeface="Arial" panose="020B0604020202020204" pitchFamily="34" charset="0"/>
              </a:defRPr>
            </a:lvl2pPr>
            <a:lvl3pPr eaLnBrk="0" hangingPunct="0">
              <a:tabLst>
                <a:tab pos="173038" algn="l"/>
                <a:tab pos="620713" algn="l"/>
                <a:tab pos="1069975" algn="l"/>
                <a:tab pos="1519238" algn="l"/>
                <a:tab pos="1968500" algn="l"/>
                <a:tab pos="2417763" algn="l"/>
                <a:tab pos="2867025" algn="l"/>
                <a:tab pos="3316288" algn="l"/>
                <a:tab pos="3765550" algn="l"/>
                <a:tab pos="4214813" algn="l"/>
                <a:tab pos="4664075" algn="l"/>
                <a:tab pos="5113338" algn="l"/>
                <a:tab pos="5562600" algn="l"/>
                <a:tab pos="6011863" algn="l"/>
                <a:tab pos="6461125" algn="l"/>
                <a:tab pos="6910388" algn="l"/>
                <a:tab pos="7359650" algn="l"/>
                <a:tab pos="7808913" algn="l"/>
                <a:tab pos="8258175" algn="l"/>
                <a:tab pos="8707438" algn="l"/>
                <a:tab pos="9156700" algn="l"/>
              </a:tabLst>
              <a:defRPr sz="2200">
                <a:solidFill>
                  <a:schemeClr val="bg1"/>
                </a:solidFill>
                <a:latin typeface="Arial" panose="020B0604020202020204" pitchFamily="34" charset="0"/>
                <a:cs typeface="Arial" panose="020B0604020202020204" pitchFamily="34" charset="0"/>
              </a:defRPr>
            </a:lvl3pPr>
            <a:lvl4pPr eaLnBrk="0" hangingPunct="0">
              <a:tabLst>
                <a:tab pos="173038" algn="l"/>
                <a:tab pos="620713" algn="l"/>
                <a:tab pos="1069975" algn="l"/>
                <a:tab pos="1519238" algn="l"/>
                <a:tab pos="1968500" algn="l"/>
                <a:tab pos="2417763" algn="l"/>
                <a:tab pos="2867025" algn="l"/>
                <a:tab pos="3316288" algn="l"/>
                <a:tab pos="3765550" algn="l"/>
                <a:tab pos="4214813" algn="l"/>
                <a:tab pos="4664075" algn="l"/>
                <a:tab pos="5113338" algn="l"/>
                <a:tab pos="5562600" algn="l"/>
                <a:tab pos="6011863" algn="l"/>
                <a:tab pos="6461125" algn="l"/>
                <a:tab pos="6910388" algn="l"/>
                <a:tab pos="7359650" algn="l"/>
                <a:tab pos="7808913" algn="l"/>
                <a:tab pos="8258175" algn="l"/>
                <a:tab pos="8707438" algn="l"/>
                <a:tab pos="9156700" algn="l"/>
              </a:tabLst>
              <a:defRPr sz="2200">
                <a:solidFill>
                  <a:schemeClr val="bg1"/>
                </a:solidFill>
                <a:latin typeface="Arial" panose="020B0604020202020204" pitchFamily="34" charset="0"/>
                <a:cs typeface="Arial" panose="020B0604020202020204" pitchFamily="34" charset="0"/>
              </a:defRPr>
            </a:lvl4pPr>
            <a:lvl5pPr eaLnBrk="0" hangingPunct="0">
              <a:tabLst>
                <a:tab pos="173038" algn="l"/>
                <a:tab pos="620713" algn="l"/>
                <a:tab pos="1069975" algn="l"/>
                <a:tab pos="1519238" algn="l"/>
                <a:tab pos="1968500" algn="l"/>
                <a:tab pos="2417763" algn="l"/>
                <a:tab pos="2867025" algn="l"/>
                <a:tab pos="3316288" algn="l"/>
                <a:tab pos="3765550" algn="l"/>
                <a:tab pos="4214813" algn="l"/>
                <a:tab pos="4664075" algn="l"/>
                <a:tab pos="5113338" algn="l"/>
                <a:tab pos="5562600" algn="l"/>
                <a:tab pos="6011863" algn="l"/>
                <a:tab pos="6461125" algn="l"/>
                <a:tab pos="6910388" algn="l"/>
                <a:tab pos="7359650" algn="l"/>
                <a:tab pos="7808913" algn="l"/>
                <a:tab pos="8258175" algn="l"/>
                <a:tab pos="8707438" algn="l"/>
                <a:tab pos="9156700" algn="l"/>
              </a:tabLst>
              <a:defRPr sz="2200">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73038" algn="l"/>
                <a:tab pos="620713" algn="l"/>
                <a:tab pos="1069975" algn="l"/>
                <a:tab pos="1519238" algn="l"/>
                <a:tab pos="1968500" algn="l"/>
                <a:tab pos="2417763" algn="l"/>
                <a:tab pos="2867025" algn="l"/>
                <a:tab pos="3316288" algn="l"/>
                <a:tab pos="3765550" algn="l"/>
                <a:tab pos="4214813" algn="l"/>
                <a:tab pos="4664075" algn="l"/>
                <a:tab pos="5113338" algn="l"/>
                <a:tab pos="5562600" algn="l"/>
                <a:tab pos="6011863" algn="l"/>
                <a:tab pos="6461125" algn="l"/>
                <a:tab pos="6910388" algn="l"/>
                <a:tab pos="7359650" algn="l"/>
                <a:tab pos="7808913" algn="l"/>
                <a:tab pos="8258175" algn="l"/>
                <a:tab pos="8707438" algn="l"/>
                <a:tab pos="9156700" algn="l"/>
              </a:tabLst>
              <a:defRPr sz="2200">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73038" algn="l"/>
                <a:tab pos="620713" algn="l"/>
                <a:tab pos="1069975" algn="l"/>
                <a:tab pos="1519238" algn="l"/>
                <a:tab pos="1968500" algn="l"/>
                <a:tab pos="2417763" algn="l"/>
                <a:tab pos="2867025" algn="l"/>
                <a:tab pos="3316288" algn="l"/>
                <a:tab pos="3765550" algn="l"/>
                <a:tab pos="4214813" algn="l"/>
                <a:tab pos="4664075" algn="l"/>
                <a:tab pos="5113338" algn="l"/>
                <a:tab pos="5562600" algn="l"/>
                <a:tab pos="6011863" algn="l"/>
                <a:tab pos="6461125" algn="l"/>
                <a:tab pos="6910388" algn="l"/>
                <a:tab pos="7359650" algn="l"/>
                <a:tab pos="7808913" algn="l"/>
                <a:tab pos="8258175" algn="l"/>
                <a:tab pos="8707438" algn="l"/>
                <a:tab pos="9156700" algn="l"/>
              </a:tabLst>
              <a:defRPr sz="2200">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73038" algn="l"/>
                <a:tab pos="620713" algn="l"/>
                <a:tab pos="1069975" algn="l"/>
                <a:tab pos="1519238" algn="l"/>
                <a:tab pos="1968500" algn="l"/>
                <a:tab pos="2417763" algn="l"/>
                <a:tab pos="2867025" algn="l"/>
                <a:tab pos="3316288" algn="l"/>
                <a:tab pos="3765550" algn="l"/>
                <a:tab pos="4214813" algn="l"/>
                <a:tab pos="4664075" algn="l"/>
                <a:tab pos="5113338" algn="l"/>
                <a:tab pos="5562600" algn="l"/>
                <a:tab pos="6011863" algn="l"/>
                <a:tab pos="6461125" algn="l"/>
                <a:tab pos="6910388" algn="l"/>
                <a:tab pos="7359650" algn="l"/>
                <a:tab pos="7808913" algn="l"/>
                <a:tab pos="8258175" algn="l"/>
                <a:tab pos="8707438" algn="l"/>
                <a:tab pos="9156700" algn="l"/>
              </a:tabLst>
              <a:defRPr sz="2200">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73038" algn="l"/>
                <a:tab pos="620713" algn="l"/>
                <a:tab pos="1069975" algn="l"/>
                <a:tab pos="1519238" algn="l"/>
                <a:tab pos="1968500" algn="l"/>
                <a:tab pos="2417763" algn="l"/>
                <a:tab pos="2867025" algn="l"/>
                <a:tab pos="3316288" algn="l"/>
                <a:tab pos="3765550" algn="l"/>
                <a:tab pos="4214813" algn="l"/>
                <a:tab pos="4664075" algn="l"/>
                <a:tab pos="5113338" algn="l"/>
                <a:tab pos="5562600" algn="l"/>
                <a:tab pos="6011863" algn="l"/>
                <a:tab pos="6461125" algn="l"/>
                <a:tab pos="6910388" algn="l"/>
                <a:tab pos="7359650" algn="l"/>
                <a:tab pos="7808913" algn="l"/>
                <a:tab pos="8258175" algn="l"/>
                <a:tab pos="8707438" algn="l"/>
                <a:tab pos="9156700" algn="l"/>
              </a:tabLst>
              <a:defRPr sz="2200">
                <a:solidFill>
                  <a:schemeClr val="bg1"/>
                </a:solidFill>
                <a:latin typeface="Arial" panose="020B0604020202020204" pitchFamily="34" charset="0"/>
                <a:cs typeface="Arial" panose="020B0604020202020204" pitchFamily="34" charset="0"/>
              </a:defRPr>
            </a:lvl9pPr>
          </a:lstStyle>
          <a:p>
            <a:pPr eaLnBrk="1" hangingPunct="1">
              <a:spcBef>
                <a:spcPts val="1250"/>
              </a:spcBef>
              <a:buClrTx/>
              <a:buFontTx/>
              <a:buNone/>
            </a:pPr>
            <a:r>
              <a:rPr lang="en-GB" altLang="en-US" sz="2000" b="1">
                <a:solidFill>
                  <a:srgbClr val="000000"/>
                </a:solidFill>
              </a:rPr>
              <a:t>Data mining requires a range of capabilities:</a:t>
            </a:r>
          </a:p>
          <a:p>
            <a:pPr eaLnBrk="1" hangingPunct="1">
              <a:spcBef>
                <a:spcPts val="1250"/>
              </a:spcBef>
              <a:buFont typeface="Wingdings" panose="05000000000000000000" pitchFamily="2" charset="2"/>
              <a:buChar char=""/>
            </a:pPr>
            <a:r>
              <a:rPr lang="en-GB" altLang="en-US" sz="2000">
                <a:solidFill>
                  <a:srgbClr val="000000"/>
                </a:solidFill>
              </a:rPr>
              <a:t>Comprehensive access to data</a:t>
            </a:r>
          </a:p>
          <a:p>
            <a:pPr eaLnBrk="1" hangingPunct="1">
              <a:spcBef>
                <a:spcPts val="1250"/>
              </a:spcBef>
              <a:buFont typeface="Wingdings" panose="05000000000000000000" pitchFamily="2" charset="2"/>
              <a:buChar char=""/>
            </a:pPr>
            <a:r>
              <a:rPr lang="en-GB" altLang="en-US" sz="2000">
                <a:solidFill>
                  <a:srgbClr val="000000"/>
                </a:solidFill>
              </a:rPr>
              <a:t>Visualization and exploration of data</a:t>
            </a:r>
          </a:p>
          <a:p>
            <a:pPr eaLnBrk="1" hangingPunct="1">
              <a:spcBef>
                <a:spcPts val="1250"/>
              </a:spcBef>
              <a:buFont typeface="Wingdings" panose="05000000000000000000" pitchFamily="2" charset="2"/>
              <a:buChar char=""/>
            </a:pPr>
            <a:r>
              <a:rPr lang="en-GB" altLang="en-US" sz="2000">
                <a:solidFill>
                  <a:srgbClr val="000000"/>
                </a:solidFill>
              </a:rPr>
              <a:t>Data manipulation, cleaning &amp; transformation</a:t>
            </a:r>
          </a:p>
          <a:p>
            <a:pPr eaLnBrk="1" hangingPunct="1">
              <a:spcBef>
                <a:spcPts val="1250"/>
              </a:spcBef>
              <a:buFont typeface="Wingdings" panose="05000000000000000000" pitchFamily="2" charset="2"/>
              <a:buChar char=""/>
            </a:pPr>
            <a:r>
              <a:rPr lang="en-GB" altLang="en-US" sz="2000">
                <a:solidFill>
                  <a:srgbClr val="000000"/>
                </a:solidFill>
              </a:rPr>
              <a:t>Creating and evaluating predictive models</a:t>
            </a:r>
          </a:p>
          <a:p>
            <a:pPr eaLnBrk="1" hangingPunct="1">
              <a:spcBef>
                <a:spcPts val="1250"/>
              </a:spcBef>
              <a:buFont typeface="Wingdings" panose="05000000000000000000" pitchFamily="2" charset="2"/>
              <a:buChar char=""/>
            </a:pPr>
            <a:r>
              <a:rPr lang="en-GB" altLang="en-US" sz="2000">
                <a:solidFill>
                  <a:srgbClr val="000000"/>
                </a:solidFill>
              </a:rPr>
              <a:t>Deployment of results into business processes</a:t>
            </a:r>
          </a:p>
        </p:txBody>
      </p:sp>
      <p:graphicFrame>
        <p:nvGraphicFramePr>
          <p:cNvPr id="2050" name="Object 3"/>
          <p:cNvGraphicFramePr>
            <a:graphicFrameLocks noChangeAspect="1"/>
          </p:cNvGraphicFramePr>
          <p:nvPr/>
        </p:nvGraphicFramePr>
        <p:xfrm>
          <a:off x="6731000" y="1450975"/>
          <a:ext cx="2413000" cy="2070100"/>
        </p:xfrm>
        <a:graphic>
          <a:graphicData uri="http://schemas.openxmlformats.org/presentationml/2006/ole">
            <mc:AlternateContent xmlns:mc="http://schemas.openxmlformats.org/markup-compatibility/2006">
              <mc:Choice xmlns:v="urn:schemas-microsoft-com:vml" Requires="v">
                <p:oleObj spid="_x0000_s2076" r:id="rId4" imgW="5968254" imgH="5117460" progId="">
                  <p:embed/>
                </p:oleObj>
              </mc:Choice>
              <mc:Fallback>
                <p:oleObj r:id="rId4" imgW="5968254" imgH="5117460" progId="">
                  <p:embed/>
                  <p:pic>
                    <p:nvPicPr>
                      <p:cNvPr id="205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0" y="1450975"/>
                        <a:ext cx="2413000" cy="207010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53"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19950" y="3940175"/>
            <a:ext cx="1471613"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54"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808413" y="4587875"/>
            <a:ext cx="28860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55" name="Picture 6"/>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80075" y="2030413"/>
            <a:ext cx="7334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56" name="Picture 7"/>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0" y="4746625"/>
            <a:ext cx="365442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90637648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deaffce4b0b72929bbacfc/t/54e90670e4b056f5cc3c3f05/1424557682232/hone-background-pattern.jpg?format=1500w"/>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55" y="-34843"/>
            <a:ext cx="9158355" cy="68928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95536" y="2851688"/>
            <a:ext cx="8496944" cy="1710787"/>
          </a:xfrm>
        </p:spPr>
        <p:txBody>
          <a:bodyPr/>
          <a:lstStyle/>
          <a:p>
            <a:r>
              <a:rPr lang="en-US" sz="3600" dirty="0">
                <a:solidFill>
                  <a:schemeClr val="bg1"/>
                </a:solidFill>
              </a:rPr>
              <a:t>IBM SPSS Modeler</a:t>
            </a:r>
          </a:p>
        </p:txBody>
      </p:sp>
    </p:spTree>
    <p:extLst>
      <p:ext uri="{BB962C8B-B14F-4D97-AF65-F5344CB8AC3E}">
        <p14:creationId xmlns:p14="http://schemas.microsoft.com/office/powerpoint/2010/main" val="1187988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84167" y="161061"/>
            <a:ext cx="8186738" cy="4254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GB" sz="2400" kern="1200" dirty="0">
                <a:solidFill>
                  <a:srgbClr val="7889FB"/>
                </a:solidFill>
              </a:rPr>
              <a:t>IBM SPSS </a:t>
            </a:r>
            <a:r>
              <a:rPr lang="en-GB" sz="2400" kern="1200" dirty="0" err="1">
                <a:solidFill>
                  <a:srgbClr val="7889FB"/>
                </a:solidFill>
              </a:rPr>
              <a:t>Modeler</a:t>
            </a:r>
            <a:endParaRPr lang="en-US" sz="2400" kern="1200" dirty="0">
              <a:solidFill>
                <a:srgbClr val="7889FB"/>
              </a:solidFill>
            </a:endParaRPr>
          </a:p>
        </p:txBody>
      </p:sp>
      <p:sp>
        <p:nvSpPr>
          <p:cNvPr id="52227" name="Content Placeholder 11"/>
          <p:cNvSpPr>
            <a:spLocks noGrp="1"/>
          </p:cNvSpPr>
          <p:nvPr>
            <p:ph idx="4294967295"/>
          </p:nvPr>
        </p:nvSpPr>
        <p:spPr>
          <a:xfrm>
            <a:off x="452438" y="1266825"/>
            <a:ext cx="3436937" cy="4668838"/>
          </a:xfrm>
        </p:spPr>
        <p:txBody>
          <a:bodyPr>
            <a:spAutoFit/>
          </a:bodyPr>
          <a:lstStyle/>
          <a:p>
            <a:pPr eaLnBrk="1" hangingPunct="1">
              <a:spcBef>
                <a:spcPts val="2400"/>
              </a:spcBef>
            </a:pPr>
            <a:r>
              <a:rPr lang="en-CA" sz="1800"/>
              <a:t>Workbench with data preparation functions to build analytic streams or jobs and a run time environment for job execution.</a:t>
            </a:r>
          </a:p>
          <a:p>
            <a:pPr eaLnBrk="1" hangingPunct="1">
              <a:spcBef>
                <a:spcPts val="2400"/>
              </a:spcBef>
            </a:pPr>
            <a:r>
              <a:rPr lang="en-CA" sz="1800"/>
              <a:t>Set of mining algorithms that provide insight and prediction.</a:t>
            </a:r>
          </a:p>
          <a:p>
            <a:pPr eaLnBrk="1" hangingPunct="1">
              <a:spcBef>
                <a:spcPts val="2400"/>
              </a:spcBef>
            </a:pPr>
            <a:r>
              <a:rPr lang="en-CA" sz="1800"/>
              <a:t>Enables the discovery of key insights, patterns and trends in data that can be used to optimize business decisions.</a:t>
            </a:r>
          </a:p>
        </p:txBody>
      </p:sp>
      <p:pic>
        <p:nvPicPr>
          <p:cNvPr id="1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77055" y="1371600"/>
            <a:ext cx="4909745" cy="381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13025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idx="4294967295"/>
          </p:nvPr>
        </p:nvSpPr>
        <p:spPr>
          <a:xfrm>
            <a:off x="424333" y="205581"/>
            <a:ext cx="8440737" cy="3571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GB" sz="2400" kern="1200" dirty="0">
                <a:solidFill>
                  <a:srgbClr val="7889FB"/>
                </a:solidFill>
              </a:rPr>
              <a:t>IBM SPSS </a:t>
            </a:r>
            <a:r>
              <a:rPr lang="en-GB" sz="2400" kern="1200" dirty="0" err="1">
                <a:solidFill>
                  <a:srgbClr val="7889FB"/>
                </a:solidFill>
              </a:rPr>
              <a:t>Modeler</a:t>
            </a:r>
            <a:endParaRPr lang="fr-FR" sz="2400" kern="1200" dirty="0">
              <a:solidFill>
                <a:srgbClr val="7889FB"/>
              </a:solidFill>
            </a:endParaRPr>
          </a:p>
        </p:txBody>
      </p:sp>
      <p:sp>
        <p:nvSpPr>
          <p:cNvPr id="53252" name="Rectangle 3"/>
          <p:cNvSpPr>
            <a:spLocks noGrp="1" noChangeArrowheads="1"/>
          </p:cNvSpPr>
          <p:nvPr>
            <p:ph type="body" idx="4294967295"/>
          </p:nvPr>
        </p:nvSpPr>
        <p:spPr>
          <a:xfrm>
            <a:off x="106363" y="1184275"/>
            <a:ext cx="4962525" cy="5000625"/>
          </a:xfrm>
        </p:spPr>
        <p:txBody>
          <a:bodyPr/>
          <a:lstStyle/>
          <a:p>
            <a:pPr marL="460375" indent="-566738" eaLnBrk="1" hangingPunct="1"/>
            <a:r>
              <a:rPr lang="en-US" sz="2400"/>
              <a:t>Data access</a:t>
            </a:r>
          </a:p>
          <a:p>
            <a:pPr marL="460375" indent="-566738" eaLnBrk="1" hangingPunct="1"/>
            <a:r>
              <a:rPr lang="en-US" sz="2400"/>
              <a:t>Data Management</a:t>
            </a:r>
          </a:p>
          <a:p>
            <a:pPr marL="460375" indent="-566738" eaLnBrk="1" hangingPunct="1"/>
            <a:r>
              <a:rPr lang="en-US" sz="2400"/>
              <a:t>Visualization </a:t>
            </a:r>
          </a:p>
          <a:p>
            <a:pPr marL="460375" indent="-566738" eaLnBrk="1" hangingPunct="1"/>
            <a:r>
              <a:rPr lang="en-US" sz="2400"/>
              <a:t>Modeling</a:t>
            </a:r>
          </a:p>
          <a:p>
            <a:pPr marL="460375" indent="-566738" eaLnBrk="1" hangingPunct="1"/>
            <a:r>
              <a:rPr lang="en-US" sz="2400"/>
              <a:t>Deployment</a:t>
            </a:r>
          </a:p>
        </p:txBody>
      </p:sp>
      <p:pic>
        <p:nvPicPr>
          <p:cNvPr id="53253" name="Picture 1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48250" y="681038"/>
            <a:ext cx="3035300" cy="2949575"/>
          </a:xfrm>
          <a:prstGeom prst="rect">
            <a:avLst/>
          </a:prstGeom>
          <a:noFill/>
          <a:ln w="9525" algn="ctr">
            <a:noFill/>
            <a:miter lim="800000"/>
            <a:headEnd/>
            <a:tailEnd/>
          </a:ln>
        </p:spPr>
      </p:pic>
      <p:pic>
        <p:nvPicPr>
          <p:cNvPr id="53254" name="Picture 13"/>
          <p:cNvPicPr>
            <a:picLocks noChangeAspect="1" noChangeArrowheads="1"/>
          </p:cNvPicPr>
          <p:nvPr/>
        </p:nvPicPr>
        <p:blipFill>
          <a:blip r:embed="rId4" cstate="email">
            <a:extLst>
              <a:ext uri="{28A0092B-C50C-407E-A947-70E740481C1C}">
                <a14:useLocalDpi xmlns:a14="http://schemas.microsoft.com/office/drawing/2010/main"/>
              </a:ext>
            </a:extLst>
          </a:blip>
          <a:srcRect b="632"/>
          <a:stretch>
            <a:fillRect/>
          </a:stretch>
        </p:blipFill>
        <p:spPr bwMode="auto">
          <a:xfrm>
            <a:off x="3063875" y="3686175"/>
            <a:ext cx="4791075" cy="2795588"/>
          </a:xfrm>
          <a:prstGeom prst="rect">
            <a:avLst/>
          </a:prstGeom>
          <a:noFill/>
          <a:ln w="9525" algn="ctr">
            <a:noFill/>
            <a:miter lim="800000"/>
            <a:headEnd/>
            <a:tailEnd/>
          </a:ln>
        </p:spPr>
      </p:pic>
      <p:pic>
        <p:nvPicPr>
          <p:cNvPr id="53255" name="Picture 1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51575" y="2954338"/>
            <a:ext cx="2630488" cy="2136775"/>
          </a:xfrm>
          <a:prstGeom prst="rect">
            <a:avLst/>
          </a:prstGeom>
          <a:noFill/>
          <a:ln w="9525" algn="ctr">
            <a:noFill/>
            <a:miter lim="800000"/>
            <a:headEnd/>
            <a:tailEnd/>
          </a:ln>
        </p:spPr>
      </p:pic>
    </p:spTree>
    <p:extLst>
      <p:ext uri="{BB962C8B-B14F-4D97-AF65-F5344CB8AC3E}">
        <p14:creationId xmlns:p14="http://schemas.microsoft.com/office/powerpoint/2010/main" val="2739254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3"/>
          <p:cNvGrpSpPr>
            <a:grpSpLocks/>
          </p:cNvGrpSpPr>
          <p:nvPr/>
        </p:nvGrpSpPr>
        <p:grpSpPr bwMode="auto">
          <a:xfrm>
            <a:off x="908050" y="1103313"/>
            <a:ext cx="7175500" cy="5356225"/>
            <a:chOff x="428" y="573"/>
            <a:chExt cx="5124" cy="3978"/>
          </a:xfrm>
        </p:grpSpPr>
        <p:pic>
          <p:nvPicPr>
            <p:cNvPr id="54316" name="Picture 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8" y="573"/>
              <a:ext cx="5124" cy="3978"/>
            </a:xfrm>
            <a:prstGeom prst="rect">
              <a:avLst/>
            </a:prstGeom>
            <a:noFill/>
            <a:ln w="9525" algn="ctr">
              <a:noFill/>
              <a:miter lim="800000"/>
              <a:headEnd/>
              <a:tailEnd/>
            </a:ln>
          </p:spPr>
        </p:pic>
        <p:pic>
          <p:nvPicPr>
            <p:cNvPr id="54317" name="Picture 4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3" y="1088"/>
              <a:ext cx="2981" cy="2737"/>
            </a:xfrm>
            <a:prstGeom prst="rect">
              <a:avLst/>
            </a:prstGeom>
            <a:noFill/>
            <a:ln w="9525" algn="ctr">
              <a:noFill/>
              <a:miter lim="800000"/>
              <a:headEnd/>
              <a:tailEnd/>
            </a:ln>
          </p:spPr>
        </p:pic>
      </p:grpSp>
      <p:grpSp>
        <p:nvGrpSpPr>
          <p:cNvPr id="3" name="Group 46"/>
          <p:cNvGrpSpPr>
            <a:grpSpLocks/>
          </p:cNvGrpSpPr>
          <p:nvPr/>
        </p:nvGrpSpPr>
        <p:grpSpPr bwMode="auto">
          <a:xfrm>
            <a:off x="304800" y="2624138"/>
            <a:ext cx="1824038" cy="574675"/>
            <a:chOff x="192" y="1605"/>
            <a:chExt cx="1149" cy="362"/>
          </a:xfrm>
        </p:grpSpPr>
        <p:sp>
          <p:nvSpPr>
            <p:cNvPr id="54314" name="Rectangle 5"/>
            <p:cNvSpPr>
              <a:spLocks noChangeArrowheads="1"/>
            </p:cNvSpPr>
            <p:nvPr/>
          </p:nvSpPr>
          <p:spPr bwMode="auto">
            <a:xfrm>
              <a:off x="870" y="1605"/>
              <a:ext cx="471" cy="362"/>
            </a:xfrm>
            <a:prstGeom prst="rect">
              <a:avLst/>
            </a:prstGeom>
            <a:solidFill>
              <a:srgbClr val="FF9900">
                <a:alpha val="25098"/>
              </a:srgbClr>
            </a:solidFill>
            <a:ln w="38100" algn="ctr">
              <a:solidFill>
                <a:srgbClr val="FF9900"/>
              </a:solidFill>
              <a:miter lim="800000"/>
              <a:headEnd/>
              <a:tailEnd/>
            </a:ln>
          </p:spPr>
          <p:txBody>
            <a:bodyPr wrap="none" anchor="ctr"/>
            <a:lstStyle/>
            <a:p>
              <a:endParaRPr lang="fr-FR">
                <a:solidFill>
                  <a:schemeClr val="tx1"/>
                </a:solidFill>
              </a:endParaRPr>
            </a:p>
          </p:txBody>
        </p:sp>
        <p:sp>
          <p:nvSpPr>
            <p:cNvPr id="54315" name="Text Box 6"/>
            <p:cNvSpPr txBox="1">
              <a:spLocks noChangeArrowheads="1"/>
            </p:cNvSpPr>
            <p:nvPr/>
          </p:nvSpPr>
          <p:spPr bwMode="auto">
            <a:xfrm>
              <a:off x="192" y="1605"/>
              <a:ext cx="572" cy="233"/>
            </a:xfrm>
            <a:prstGeom prst="rect">
              <a:avLst/>
            </a:prstGeom>
            <a:solidFill>
              <a:schemeClr val="bg1"/>
            </a:solidFill>
            <a:ln w="19050" algn="ctr">
              <a:solidFill>
                <a:srgbClr val="FFCC00"/>
              </a:solidFill>
              <a:miter lim="800000"/>
              <a:headEnd/>
              <a:tailEnd/>
            </a:ln>
          </p:spPr>
          <p:txBody>
            <a:bodyPr>
              <a:spAutoFit/>
            </a:bodyPr>
            <a:lstStyle/>
            <a:p>
              <a:pPr algn="ctr">
                <a:lnSpc>
                  <a:spcPct val="75000"/>
                </a:lnSpc>
              </a:pPr>
              <a:r>
                <a:rPr lang="en-US" sz="1200" b="1">
                  <a:solidFill>
                    <a:schemeClr val="tx1"/>
                  </a:solidFill>
                </a:rPr>
                <a:t>Data access</a:t>
              </a:r>
            </a:p>
          </p:txBody>
        </p:sp>
      </p:grpSp>
      <p:grpSp>
        <p:nvGrpSpPr>
          <p:cNvPr id="4" name="Group 47"/>
          <p:cNvGrpSpPr>
            <a:grpSpLocks/>
          </p:cNvGrpSpPr>
          <p:nvPr/>
        </p:nvGrpSpPr>
        <p:grpSpPr bwMode="auto">
          <a:xfrm>
            <a:off x="1273175" y="1103313"/>
            <a:ext cx="1739900" cy="1416050"/>
            <a:chOff x="802" y="647"/>
            <a:chExt cx="1096" cy="892"/>
          </a:xfrm>
        </p:grpSpPr>
        <p:sp>
          <p:nvSpPr>
            <p:cNvPr id="54312" name="Rectangle 8"/>
            <p:cNvSpPr>
              <a:spLocks noChangeArrowheads="1"/>
            </p:cNvSpPr>
            <p:nvPr/>
          </p:nvSpPr>
          <p:spPr bwMode="auto">
            <a:xfrm>
              <a:off x="802" y="958"/>
              <a:ext cx="1096" cy="581"/>
            </a:xfrm>
            <a:prstGeom prst="rect">
              <a:avLst/>
            </a:prstGeom>
            <a:solidFill>
              <a:srgbClr val="008000">
                <a:alpha val="25098"/>
              </a:srgbClr>
            </a:solidFill>
            <a:ln w="38100" algn="ctr">
              <a:solidFill>
                <a:srgbClr val="008000"/>
              </a:solidFill>
              <a:miter lim="800000"/>
              <a:headEnd/>
              <a:tailEnd/>
            </a:ln>
          </p:spPr>
          <p:txBody>
            <a:bodyPr wrap="none" anchor="ctr"/>
            <a:lstStyle/>
            <a:p>
              <a:endParaRPr lang="fr-FR">
                <a:solidFill>
                  <a:schemeClr val="tx1"/>
                </a:solidFill>
              </a:endParaRPr>
            </a:p>
          </p:txBody>
        </p:sp>
        <p:sp>
          <p:nvSpPr>
            <p:cNvPr id="54313" name="Text Box 9"/>
            <p:cNvSpPr txBox="1">
              <a:spLocks noChangeArrowheads="1"/>
            </p:cNvSpPr>
            <p:nvPr/>
          </p:nvSpPr>
          <p:spPr bwMode="auto">
            <a:xfrm>
              <a:off x="802" y="647"/>
              <a:ext cx="913" cy="174"/>
            </a:xfrm>
            <a:prstGeom prst="rect">
              <a:avLst/>
            </a:prstGeom>
            <a:solidFill>
              <a:schemeClr val="bg1"/>
            </a:solidFill>
            <a:ln w="19050" algn="ctr">
              <a:solidFill>
                <a:srgbClr val="008000"/>
              </a:solidFill>
              <a:miter lim="800000"/>
              <a:headEnd/>
              <a:tailEnd/>
            </a:ln>
          </p:spPr>
          <p:txBody>
            <a:bodyPr>
              <a:spAutoFit/>
            </a:bodyPr>
            <a:lstStyle/>
            <a:p>
              <a:pPr algn="ctr"/>
              <a:r>
                <a:rPr lang="en-US" sz="1200" b="1">
                  <a:solidFill>
                    <a:schemeClr val="tx1"/>
                  </a:solidFill>
                </a:rPr>
                <a:t>Visualization</a:t>
              </a:r>
            </a:p>
          </p:txBody>
        </p:sp>
      </p:grpSp>
      <p:grpSp>
        <p:nvGrpSpPr>
          <p:cNvPr id="5" name="Group 48"/>
          <p:cNvGrpSpPr>
            <a:grpSpLocks/>
          </p:cNvGrpSpPr>
          <p:nvPr/>
        </p:nvGrpSpPr>
        <p:grpSpPr bwMode="auto">
          <a:xfrm>
            <a:off x="1474788" y="2592388"/>
            <a:ext cx="2787650" cy="1330325"/>
            <a:chOff x="929" y="1585"/>
            <a:chExt cx="1756" cy="838"/>
          </a:xfrm>
        </p:grpSpPr>
        <p:sp>
          <p:nvSpPr>
            <p:cNvPr id="54310" name="Rectangle 11"/>
            <p:cNvSpPr>
              <a:spLocks noChangeArrowheads="1"/>
            </p:cNvSpPr>
            <p:nvPr/>
          </p:nvSpPr>
          <p:spPr bwMode="auto">
            <a:xfrm>
              <a:off x="1467" y="1585"/>
              <a:ext cx="1218" cy="626"/>
            </a:xfrm>
            <a:prstGeom prst="rect">
              <a:avLst/>
            </a:prstGeom>
            <a:solidFill>
              <a:srgbClr val="000080">
                <a:alpha val="25098"/>
              </a:srgbClr>
            </a:solidFill>
            <a:ln w="38100" algn="ctr">
              <a:solidFill>
                <a:srgbClr val="0000FF"/>
              </a:solidFill>
              <a:miter lim="800000"/>
              <a:headEnd/>
              <a:tailEnd/>
            </a:ln>
          </p:spPr>
          <p:txBody>
            <a:bodyPr wrap="none" anchor="ctr"/>
            <a:lstStyle/>
            <a:p>
              <a:endParaRPr lang="fr-FR">
                <a:solidFill>
                  <a:schemeClr val="tx1"/>
                </a:solidFill>
              </a:endParaRPr>
            </a:p>
          </p:txBody>
        </p:sp>
        <p:sp>
          <p:nvSpPr>
            <p:cNvPr id="54311" name="Text Box 12"/>
            <p:cNvSpPr txBox="1">
              <a:spLocks noChangeArrowheads="1"/>
            </p:cNvSpPr>
            <p:nvPr/>
          </p:nvSpPr>
          <p:spPr bwMode="auto">
            <a:xfrm>
              <a:off x="929" y="2249"/>
              <a:ext cx="1019" cy="174"/>
            </a:xfrm>
            <a:prstGeom prst="rect">
              <a:avLst/>
            </a:prstGeom>
            <a:solidFill>
              <a:schemeClr val="bg1"/>
            </a:solidFill>
            <a:ln w="19050" algn="ctr">
              <a:solidFill>
                <a:srgbClr val="333399"/>
              </a:solidFill>
              <a:miter lim="800000"/>
              <a:headEnd/>
              <a:tailEnd/>
            </a:ln>
          </p:spPr>
          <p:txBody>
            <a:bodyPr>
              <a:spAutoFit/>
            </a:bodyPr>
            <a:lstStyle/>
            <a:p>
              <a:pPr algn="ctr"/>
              <a:r>
                <a:rPr lang="en-US" sz="1200" b="1">
                  <a:solidFill>
                    <a:schemeClr val="tx1"/>
                  </a:solidFill>
                </a:rPr>
                <a:t>Transformation</a:t>
              </a:r>
            </a:p>
          </p:txBody>
        </p:sp>
      </p:grpSp>
      <p:grpSp>
        <p:nvGrpSpPr>
          <p:cNvPr id="6" name="Group 49"/>
          <p:cNvGrpSpPr>
            <a:grpSpLocks/>
          </p:cNvGrpSpPr>
          <p:nvPr/>
        </p:nvGrpSpPr>
        <p:grpSpPr bwMode="auto">
          <a:xfrm>
            <a:off x="4492625" y="2281238"/>
            <a:ext cx="1046163" cy="2508250"/>
            <a:chOff x="2830" y="1389"/>
            <a:chExt cx="659" cy="1580"/>
          </a:xfrm>
        </p:grpSpPr>
        <p:sp>
          <p:nvSpPr>
            <p:cNvPr id="54308" name="Rectangle 14"/>
            <p:cNvSpPr>
              <a:spLocks noChangeArrowheads="1"/>
            </p:cNvSpPr>
            <p:nvPr/>
          </p:nvSpPr>
          <p:spPr bwMode="auto">
            <a:xfrm>
              <a:off x="2830" y="1389"/>
              <a:ext cx="410" cy="1580"/>
            </a:xfrm>
            <a:prstGeom prst="rect">
              <a:avLst/>
            </a:prstGeom>
            <a:solidFill>
              <a:schemeClr val="accent2">
                <a:alpha val="25098"/>
              </a:schemeClr>
            </a:solidFill>
            <a:ln w="38100" algn="ctr">
              <a:solidFill>
                <a:schemeClr val="accent2"/>
              </a:solidFill>
              <a:miter lim="800000"/>
              <a:headEnd/>
              <a:tailEnd/>
            </a:ln>
          </p:spPr>
          <p:txBody>
            <a:bodyPr wrap="none" anchor="ctr"/>
            <a:lstStyle/>
            <a:p>
              <a:endParaRPr lang="fr-FR">
                <a:solidFill>
                  <a:schemeClr val="tx1"/>
                </a:solidFill>
              </a:endParaRPr>
            </a:p>
          </p:txBody>
        </p:sp>
        <p:sp>
          <p:nvSpPr>
            <p:cNvPr id="54309" name="Text Box 15"/>
            <p:cNvSpPr txBox="1">
              <a:spLocks noChangeArrowheads="1"/>
            </p:cNvSpPr>
            <p:nvPr/>
          </p:nvSpPr>
          <p:spPr bwMode="auto">
            <a:xfrm rot="-5400000">
              <a:off x="2945" y="1759"/>
              <a:ext cx="913" cy="174"/>
            </a:xfrm>
            <a:prstGeom prst="rect">
              <a:avLst/>
            </a:prstGeom>
            <a:solidFill>
              <a:schemeClr val="bg1"/>
            </a:solidFill>
            <a:ln w="19050" algn="ctr">
              <a:solidFill>
                <a:schemeClr val="accent2"/>
              </a:solidFill>
              <a:miter lim="800000"/>
              <a:headEnd/>
              <a:tailEnd/>
            </a:ln>
          </p:spPr>
          <p:txBody>
            <a:bodyPr>
              <a:spAutoFit/>
            </a:bodyPr>
            <a:lstStyle/>
            <a:p>
              <a:pPr algn="ctr"/>
              <a:r>
                <a:rPr lang="en-US" sz="1200" b="1">
                  <a:solidFill>
                    <a:schemeClr val="tx1"/>
                  </a:solidFill>
                </a:rPr>
                <a:t>Modeling</a:t>
              </a:r>
            </a:p>
          </p:txBody>
        </p:sp>
      </p:grpSp>
      <p:sp>
        <p:nvSpPr>
          <p:cNvPr id="918544" name="Text Box 16"/>
          <p:cNvSpPr txBox="1">
            <a:spLocks noChangeArrowheads="1"/>
          </p:cNvSpPr>
          <p:nvPr/>
        </p:nvSpPr>
        <p:spPr bwMode="auto">
          <a:xfrm>
            <a:off x="5895975" y="6310313"/>
            <a:ext cx="1449388" cy="276225"/>
          </a:xfrm>
          <a:prstGeom prst="rect">
            <a:avLst/>
          </a:prstGeom>
          <a:solidFill>
            <a:schemeClr val="bg1"/>
          </a:solidFill>
          <a:ln w="19050" algn="ctr">
            <a:solidFill>
              <a:srgbClr val="CC99FF"/>
            </a:solidFill>
            <a:miter lim="800000"/>
            <a:headEnd/>
            <a:tailEnd/>
          </a:ln>
        </p:spPr>
        <p:txBody>
          <a:bodyPr>
            <a:spAutoFit/>
          </a:bodyPr>
          <a:lstStyle/>
          <a:p>
            <a:pPr algn="ctr"/>
            <a:r>
              <a:rPr lang="en-US" sz="1200" b="1">
                <a:solidFill>
                  <a:schemeClr val="tx1"/>
                </a:solidFill>
              </a:rPr>
              <a:t>Nodes</a:t>
            </a:r>
          </a:p>
        </p:txBody>
      </p:sp>
      <p:sp>
        <p:nvSpPr>
          <p:cNvPr id="918545" name="Text Box 17"/>
          <p:cNvSpPr txBox="1">
            <a:spLocks noChangeArrowheads="1"/>
          </p:cNvSpPr>
          <p:nvPr/>
        </p:nvSpPr>
        <p:spPr bwMode="auto">
          <a:xfrm>
            <a:off x="6621463" y="4883150"/>
            <a:ext cx="1449387" cy="276225"/>
          </a:xfrm>
          <a:prstGeom prst="rect">
            <a:avLst/>
          </a:prstGeom>
          <a:solidFill>
            <a:schemeClr val="bg1"/>
          </a:solidFill>
          <a:ln w="19050" algn="ctr">
            <a:solidFill>
              <a:srgbClr val="00CCFF"/>
            </a:solidFill>
            <a:miter lim="800000"/>
            <a:headEnd/>
            <a:tailEnd/>
          </a:ln>
        </p:spPr>
        <p:txBody>
          <a:bodyPr>
            <a:spAutoFit/>
          </a:bodyPr>
          <a:lstStyle/>
          <a:p>
            <a:pPr algn="ctr"/>
            <a:r>
              <a:rPr lang="fr-FR" sz="1200" b="1">
                <a:solidFill>
                  <a:schemeClr val="tx1"/>
                </a:solidFill>
              </a:rPr>
              <a:t>Project</a:t>
            </a:r>
          </a:p>
        </p:txBody>
      </p:sp>
      <p:sp>
        <p:nvSpPr>
          <p:cNvPr id="918546" name="Text Box 18"/>
          <p:cNvSpPr txBox="1">
            <a:spLocks noChangeArrowheads="1"/>
          </p:cNvSpPr>
          <p:nvPr/>
        </p:nvSpPr>
        <p:spPr bwMode="auto">
          <a:xfrm>
            <a:off x="6621463" y="1825625"/>
            <a:ext cx="1449387" cy="461963"/>
          </a:xfrm>
          <a:prstGeom prst="rect">
            <a:avLst/>
          </a:prstGeom>
          <a:solidFill>
            <a:schemeClr val="bg1"/>
          </a:solidFill>
          <a:ln w="19050" algn="ctr">
            <a:solidFill>
              <a:srgbClr val="7297AE"/>
            </a:solidFill>
            <a:miter lim="800000"/>
            <a:headEnd/>
            <a:tailEnd/>
          </a:ln>
        </p:spPr>
        <p:txBody>
          <a:bodyPr>
            <a:spAutoFit/>
          </a:bodyPr>
          <a:lstStyle/>
          <a:p>
            <a:pPr algn="ctr"/>
            <a:r>
              <a:rPr lang="en-US" sz="1200" b="1">
                <a:solidFill>
                  <a:schemeClr val="tx1"/>
                </a:solidFill>
              </a:rPr>
              <a:t>Stream, Results, Models</a:t>
            </a:r>
          </a:p>
        </p:txBody>
      </p:sp>
      <p:grpSp>
        <p:nvGrpSpPr>
          <p:cNvPr id="7" name="Group 50"/>
          <p:cNvGrpSpPr>
            <a:grpSpLocks/>
          </p:cNvGrpSpPr>
          <p:nvPr/>
        </p:nvGrpSpPr>
        <p:grpSpPr bwMode="auto">
          <a:xfrm>
            <a:off x="3162300" y="3668713"/>
            <a:ext cx="2751138" cy="1916112"/>
            <a:chOff x="1992" y="2263"/>
            <a:chExt cx="1733" cy="1207"/>
          </a:xfrm>
        </p:grpSpPr>
        <p:sp>
          <p:nvSpPr>
            <p:cNvPr id="54306" name="Rectangle 20"/>
            <p:cNvSpPr>
              <a:spLocks noChangeArrowheads="1"/>
            </p:cNvSpPr>
            <p:nvPr/>
          </p:nvSpPr>
          <p:spPr bwMode="auto">
            <a:xfrm>
              <a:off x="1992" y="2263"/>
              <a:ext cx="757" cy="1207"/>
            </a:xfrm>
            <a:prstGeom prst="rect">
              <a:avLst/>
            </a:prstGeom>
            <a:solidFill>
              <a:srgbClr val="FF99CC">
                <a:alpha val="25098"/>
              </a:srgbClr>
            </a:solidFill>
            <a:ln w="38100" algn="ctr">
              <a:solidFill>
                <a:srgbClr val="FF99CC"/>
              </a:solidFill>
              <a:miter lim="800000"/>
              <a:headEnd/>
              <a:tailEnd/>
            </a:ln>
          </p:spPr>
          <p:txBody>
            <a:bodyPr wrap="none" anchor="ctr"/>
            <a:lstStyle/>
            <a:p>
              <a:endParaRPr lang="fr-FR">
                <a:solidFill>
                  <a:schemeClr val="tx1"/>
                </a:solidFill>
              </a:endParaRPr>
            </a:p>
          </p:txBody>
        </p:sp>
        <p:sp>
          <p:nvSpPr>
            <p:cNvPr id="54307" name="Text Box 21"/>
            <p:cNvSpPr txBox="1">
              <a:spLocks noChangeArrowheads="1"/>
            </p:cNvSpPr>
            <p:nvPr/>
          </p:nvSpPr>
          <p:spPr bwMode="auto">
            <a:xfrm>
              <a:off x="2812" y="3266"/>
              <a:ext cx="913" cy="174"/>
            </a:xfrm>
            <a:prstGeom prst="rect">
              <a:avLst/>
            </a:prstGeom>
            <a:solidFill>
              <a:schemeClr val="bg1"/>
            </a:solidFill>
            <a:ln w="19050" algn="ctr">
              <a:solidFill>
                <a:srgbClr val="FF99CC"/>
              </a:solidFill>
              <a:miter lim="800000"/>
              <a:headEnd/>
              <a:tailEnd/>
            </a:ln>
          </p:spPr>
          <p:txBody>
            <a:bodyPr>
              <a:spAutoFit/>
            </a:bodyPr>
            <a:lstStyle/>
            <a:p>
              <a:pPr algn="ctr"/>
              <a:r>
                <a:rPr lang="en-US" sz="1200" b="1">
                  <a:solidFill>
                    <a:schemeClr val="tx1"/>
                  </a:solidFill>
                </a:rPr>
                <a:t>Evaluate</a:t>
              </a:r>
            </a:p>
          </p:txBody>
        </p:sp>
      </p:grpSp>
      <p:grpSp>
        <p:nvGrpSpPr>
          <p:cNvPr id="8" name="Group 51"/>
          <p:cNvGrpSpPr>
            <a:grpSpLocks/>
          </p:cNvGrpSpPr>
          <p:nvPr/>
        </p:nvGrpSpPr>
        <p:grpSpPr bwMode="auto">
          <a:xfrm>
            <a:off x="1196975" y="4497388"/>
            <a:ext cx="1695450" cy="1033462"/>
            <a:chOff x="754" y="2785"/>
            <a:chExt cx="1068" cy="651"/>
          </a:xfrm>
        </p:grpSpPr>
        <p:sp>
          <p:nvSpPr>
            <p:cNvPr id="54304" name="Rectangle 23"/>
            <p:cNvSpPr>
              <a:spLocks noChangeArrowheads="1"/>
            </p:cNvSpPr>
            <p:nvPr/>
          </p:nvSpPr>
          <p:spPr bwMode="auto">
            <a:xfrm>
              <a:off x="754" y="3074"/>
              <a:ext cx="1068" cy="362"/>
            </a:xfrm>
            <a:prstGeom prst="rect">
              <a:avLst/>
            </a:prstGeom>
            <a:solidFill>
              <a:srgbClr val="99CC00">
                <a:alpha val="25098"/>
              </a:srgbClr>
            </a:solidFill>
            <a:ln w="38100" algn="ctr">
              <a:solidFill>
                <a:srgbClr val="99CC00"/>
              </a:solidFill>
              <a:miter lim="800000"/>
              <a:headEnd/>
              <a:tailEnd/>
            </a:ln>
          </p:spPr>
          <p:txBody>
            <a:bodyPr wrap="none" anchor="ctr"/>
            <a:lstStyle/>
            <a:p>
              <a:endParaRPr lang="fr-FR">
                <a:solidFill>
                  <a:schemeClr val="tx1"/>
                </a:solidFill>
              </a:endParaRPr>
            </a:p>
          </p:txBody>
        </p:sp>
        <p:sp>
          <p:nvSpPr>
            <p:cNvPr id="54305" name="Text Box 24"/>
            <p:cNvSpPr txBox="1">
              <a:spLocks noChangeArrowheads="1"/>
            </p:cNvSpPr>
            <p:nvPr/>
          </p:nvSpPr>
          <p:spPr bwMode="auto">
            <a:xfrm>
              <a:off x="754" y="2785"/>
              <a:ext cx="913" cy="174"/>
            </a:xfrm>
            <a:prstGeom prst="rect">
              <a:avLst/>
            </a:prstGeom>
            <a:solidFill>
              <a:schemeClr val="bg1"/>
            </a:solidFill>
            <a:ln w="19050" algn="ctr">
              <a:solidFill>
                <a:srgbClr val="99CC00"/>
              </a:solidFill>
              <a:miter lim="800000"/>
              <a:headEnd/>
              <a:tailEnd/>
            </a:ln>
          </p:spPr>
          <p:txBody>
            <a:bodyPr>
              <a:spAutoFit/>
            </a:bodyPr>
            <a:lstStyle/>
            <a:p>
              <a:pPr algn="ctr"/>
              <a:r>
                <a:rPr lang="en-US" sz="1200" b="1">
                  <a:solidFill>
                    <a:schemeClr val="tx1"/>
                  </a:solidFill>
                </a:rPr>
                <a:t>Deployment</a:t>
              </a:r>
            </a:p>
          </p:txBody>
        </p:sp>
      </p:grpSp>
      <p:grpSp>
        <p:nvGrpSpPr>
          <p:cNvPr id="9" name="Group 52"/>
          <p:cNvGrpSpPr>
            <a:grpSpLocks/>
          </p:cNvGrpSpPr>
          <p:nvPr/>
        </p:nvGrpSpPr>
        <p:grpSpPr bwMode="auto">
          <a:xfrm>
            <a:off x="6621463" y="2360613"/>
            <a:ext cx="1836737" cy="1081087"/>
            <a:chOff x="4171" y="1615"/>
            <a:chExt cx="1157" cy="681"/>
          </a:xfrm>
        </p:grpSpPr>
        <p:grpSp>
          <p:nvGrpSpPr>
            <p:cNvPr id="10" name="Group 26"/>
            <p:cNvGrpSpPr>
              <a:grpSpLocks/>
            </p:cNvGrpSpPr>
            <p:nvPr/>
          </p:nvGrpSpPr>
          <p:grpSpPr bwMode="auto">
            <a:xfrm>
              <a:off x="4171" y="1694"/>
              <a:ext cx="1157" cy="602"/>
              <a:chOff x="1407" y="3372"/>
              <a:chExt cx="1157" cy="407"/>
            </a:xfrm>
          </p:grpSpPr>
          <p:grpSp>
            <p:nvGrpSpPr>
              <p:cNvPr id="11" name="Group 27"/>
              <p:cNvGrpSpPr>
                <a:grpSpLocks/>
              </p:cNvGrpSpPr>
              <p:nvPr/>
            </p:nvGrpSpPr>
            <p:grpSpPr bwMode="auto">
              <a:xfrm rot="-305189">
                <a:off x="1407" y="3372"/>
                <a:ext cx="1157" cy="407"/>
                <a:chOff x="767" y="2003"/>
                <a:chExt cx="3409" cy="984"/>
              </a:xfrm>
            </p:grpSpPr>
            <p:sp>
              <p:nvSpPr>
                <p:cNvPr id="54301" name="Freeform 28"/>
                <p:cNvSpPr>
                  <a:spLocks/>
                </p:cNvSpPr>
                <p:nvPr/>
              </p:nvSpPr>
              <p:spPr bwMode="auto">
                <a:xfrm rot="91622">
                  <a:off x="767" y="2053"/>
                  <a:ext cx="3358" cy="934"/>
                </a:xfrm>
                <a:custGeom>
                  <a:avLst/>
                  <a:gdLst>
                    <a:gd name="T0" fmla="*/ 1516978 w 2268"/>
                    <a:gd name="T1" fmla="*/ 1 h 1579"/>
                    <a:gd name="T2" fmla="*/ 1414902 w 2268"/>
                    <a:gd name="T3" fmla="*/ 1 h 1579"/>
                    <a:gd name="T4" fmla="*/ 1310750 w 2268"/>
                    <a:gd name="T5" fmla="*/ 1 h 1579"/>
                    <a:gd name="T6" fmla="*/ 1201711 w 2268"/>
                    <a:gd name="T7" fmla="*/ 1 h 1579"/>
                    <a:gd name="T8" fmla="*/ 1090685 w 2268"/>
                    <a:gd name="T9" fmla="*/ 1 h 1579"/>
                    <a:gd name="T10" fmla="*/ 976827 w 2268"/>
                    <a:gd name="T11" fmla="*/ 1 h 1579"/>
                    <a:gd name="T12" fmla="*/ 860952 w 2268"/>
                    <a:gd name="T13" fmla="*/ 0 h 1579"/>
                    <a:gd name="T14" fmla="*/ 747735 w 2268"/>
                    <a:gd name="T15" fmla="*/ 1 h 1579"/>
                    <a:gd name="T16" fmla="*/ 634783 w 2268"/>
                    <a:gd name="T17" fmla="*/ 1 h 1579"/>
                    <a:gd name="T18" fmla="*/ 521027 w 2268"/>
                    <a:gd name="T19" fmla="*/ 1 h 1579"/>
                    <a:gd name="T20" fmla="*/ 413780 w 2268"/>
                    <a:gd name="T21" fmla="*/ 1 h 1579"/>
                    <a:gd name="T22" fmla="*/ 306298 w 2268"/>
                    <a:gd name="T23" fmla="*/ 1 h 1579"/>
                    <a:gd name="T24" fmla="*/ 204456 w 2268"/>
                    <a:gd name="T25" fmla="*/ 1 h 1579"/>
                    <a:gd name="T26" fmla="*/ 108729 w 2268"/>
                    <a:gd name="T27" fmla="*/ 1 h 1579"/>
                    <a:gd name="T28" fmla="*/ 114527 w 2268"/>
                    <a:gd name="T29" fmla="*/ 1 h 1579"/>
                    <a:gd name="T30" fmla="*/ 123062 w 2268"/>
                    <a:gd name="T31" fmla="*/ 1 h 1579"/>
                    <a:gd name="T32" fmla="*/ 131673 w 2268"/>
                    <a:gd name="T33" fmla="*/ 1 h 1579"/>
                    <a:gd name="T34" fmla="*/ 139167 w 2268"/>
                    <a:gd name="T35" fmla="*/ 1 h 1579"/>
                    <a:gd name="T36" fmla="*/ 142241 w 2268"/>
                    <a:gd name="T37" fmla="*/ 1 h 1579"/>
                    <a:gd name="T38" fmla="*/ 144406 w 2268"/>
                    <a:gd name="T39" fmla="*/ 1 h 1579"/>
                    <a:gd name="T40" fmla="*/ 144406 w 2268"/>
                    <a:gd name="T41" fmla="*/ 1 h 1579"/>
                    <a:gd name="T42" fmla="*/ 142241 w 2268"/>
                    <a:gd name="T43" fmla="*/ 1 h 1579"/>
                    <a:gd name="T44" fmla="*/ 137682 w 2268"/>
                    <a:gd name="T45" fmla="*/ 1 h 1579"/>
                    <a:gd name="T46" fmla="*/ 129983 w 2268"/>
                    <a:gd name="T47" fmla="*/ 1 h 1579"/>
                    <a:gd name="T48" fmla="*/ 119653 w 2268"/>
                    <a:gd name="T49" fmla="*/ 1 h 1579"/>
                    <a:gd name="T50" fmla="*/ 104181 w 2268"/>
                    <a:gd name="T51" fmla="*/ 1 h 1579"/>
                    <a:gd name="T52" fmla="*/ 87524 w 2268"/>
                    <a:gd name="T53" fmla="*/ 1 h 1579"/>
                    <a:gd name="T54" fmla="*/ 65336 w 2268"/>
                    <a:gd name="T55" fmla="*/ 1 h 1579"/>
                    <a:gd name="T56" fmla="*/ 40568 w 2268"/>
                    <a:gd name="T57" fmla="*/ 1 h 1579"/>
                    <a:gd name="T58" fmla="*/ 8611 w 2268"/>
                    <a:gd name="T59" fmla="*/ 1 h 1579"/>
                    <a:gd name="T60" fmla="*/ 0 w 2268"/>
                    <a:gd name="T61" fmla="*/ 1 h 1579"/>
                    <a:gd name="T62" fmla="*/ 116323 w 2268"/>
                    <a:gd name="T63" fmla="*/ 1 h 1579"/>
                    <a:gd name="T64" fmla="*/ 230711 w 2268"/>
                    <a:gd name="T65" fmla="*/ 1 h 1579"/>
                    <a:gd name="T66" fmla="*/ 348400 w 2268"/>
                    <a:gd name="T67" fmla="*/ 1 h 1579"/>
                    <a:gd name="T68" fmla="*/ 469726 w 2268"/>
                    <a:gd name="T69" fmla="*/ 1 h 1579"/>
                    <a:gd name="T70" fmla="*/ 592845 w 2268"/>
                    <a:gd name="T71" fmla="*/ 1 h 1579"/>
                    <a:gd name="T72" fmla="*/ 721475 w 2268"/>
                    <a:gd name="T73" fmla="*/ 1 h 1579"/>
                    <a:gd name="T74" fmla="*/ 847938 w 2268"/>
                    <a:gd name="T75" fmla="*/ 1 h 1579"/>
                    <a:gd name="T76" fmla="*/ 976827 w 2268"/>
                    <a:gd name="T77" fmla="*/ 1 h 1579"/>
                    <a:gd name="T78" fmla="*/ 1101070 w 2268"/>
                    <a:gd name="T79" fmla="*/ 1 h 1579"/>
                    <a:gd name="T80" fmla="*/ 1227638 w 2268"/>
                    <a:gd name="T81" fmla="*/ 1 h 1579"/>
                    <a:gd name="T82" fmla="*/ 1347499 w 2268"/>
                    <a:gd name="T83" fmla="*/ 1 h 1579"/>
                    <a:gd name="T84" fmla="*/ 1467049 w 2268"/>
                    <a:gd name="T85" fmla="*/ 1 h 1579"/>
                    <a:gd name="T86" fmla="*/ 1580069 w 2268"/>
                    <a:gd name="T87" fmla="*/ 1 h 1579"/>
                    <a:gd name="T88" fmla="*/ 1687663 w 2268"/>
                    <a:gd name="T89" fmla="*/ 1 h 1579"/>
                    <a:gd name="T90" fmla="*/ 1791112 w 2268"/>
                    <a:gd name="T91" fmla="*/ 1 h 1579"/>
                    <a:gd name="T92" fmla="*/ 1516978 w 2268"/>
                    <a:gd name="T93" fmla="*/ 1 h 1579"/>
                    <a:gd name="T94" fmla="*/ 1516978 w 2268"/>
                    <a:gd name="T95" fmla="*/ 1 h 157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68"/>
                    <a:gd name="T145" fmla="*/ 0 h 1579"/>
                    <a:gd name="T146" fmla="*/ 2268 w 2268"/>
                    <a:gd name="T147" fmla="*/ 1579 h 157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68" h="1579">
                      <a:moveTo>
                        <a:pt x="1921" y="29"/>
                      </a:moveTo>
                      <a:lnTo>
                        <a:pt x="1792" y="20"/>
                      </a:lnTo>
                      <a:lnTo>
                        <a:pt x="1660" y="12"/>
                      </a:lnTo>
                      <a:lnTo>
                        <a:pt x="1522" y="7"/>
                      </a:lnTo>
                      <a:lnTo>
                        <a:pt x="1381" y="3"/>
                      </a:lnTo>
                      <a:lnTo>
                        <a:pt x="1237" y="1"/>
                      </a:lnTo>
                      <a:lnTo>
                        <a:pt x="1090" y="0"/>
                      </a:lnTo>
                      <a:lnTo>
                        <a:pt x="947" y="1"/>
                      </a:lnTo>
                      <a:lnTo>
                        <a:pt x="804" y="3"/>
                      </a:lnTo>
                      <a:lnTo>
                        <a:pt x="660" y="7"/>
                      </a:lnTo>
                      <a:lnTo>
                        <a:pt x="524" y="12"/>
                      </a:lnTo>
                      <a:lnTo>
                        <a:pt x="388" y="20"/>
                      </a:lnTo>
                      <a:lnTo>
                        <a:pt x="259" y="29"/>
                      </a:lnTo>
                      <a:lnTo>
                        <a:pt x="138" y="40"/>
                      </a:lnTo>
                      <a:lnTo>
                        <a:pt x="145" y="94"/>
                      </a:lnTo>
                      <a:lnTo>
                        <a:pt x="156" y="150"/>
                      </a:lnTo>
                      <a:lnTo>
                        <a:pt x="167" y="214"/>
                      </a:lnTo>
                      <a:lnTo>
                        <a:pt x="176" y="283"/>
                      </a:lnTo>
                      <a:lnTo>
                        <a:pt x="180" y="351"/>
                      </a:lnTo>
                      <a:lnTo>
                        <a:pt x="183" y="428"/>
                      </a:lnTo>
                      <a:lnTo>
                        <a:pt x="183" y="507"/>
                      </a:lnTo>
                      <a:lnTo>
                        <a:pt x="180" y="591"/>
                      </a:lnTo>
                      <a:lnTo>
                        <a:pt x="174" y="676"/>
                      </a:lnTo>
                      <a:lnTo>
                        <a:pt x="165" y="767"/>
                      </a:lnTo>
                      <a:lnTo>
                        <a:pt x="151" y="865"/>
                      </a:lnTo>
                      <a:lnTo>
                        <a:pt x="132" y="970"/>
                      </a:lnTo>
                      <a:lnTo>
                        <a:pt x="111" y="1080"/>
                      </a:lnTo>
                      <a:lnTo>
                        <a:pt x="83" y="1209"/>
                      </a:lnTo>
                      <a:lnTo>
                        <a:pt x="51" y="1374"/>
                      </a:lnTo>
                      <a:lnTo>
                        <a:pt x="11" y="1514"/>
                      </a:lnTo>
                      <a:lnTo>
                        <a:pt x="0" y="1559"/>
                      </a:lnTo>
                      <a:lnTo>
                        <a:pt x="147" y="1534"/>
                      </a:lnTo>
                      <a:lnTo>
                        <a:pt x="292" y="1514"/>
                      </a:lnTo>
                      <a:lnTo>
                        <a:pt x="441" y="1498"/>
                      </a:lnTo>
                      <a:lnTo>
                        <a:pt x="595" y="1487"/>
                      </a:lnTo>
                      <a:lnTo>
                        <a:pt x="751" y="1478"/>
                      </a:lnTo>
                      <a:lnTo>
                        <a:pt x="914" y="1472"/>
                      </a:lnTo>
                      <a:lnTo>
                        <a:pt x="1074" y="1469"/>
                      </a:lnTo>
                      <a:lnTo>
                        <a:pt x="1237" y="1472"/>
                      </a:lnTo>
                      <a:lnTo>
                        <a:pt x="1395" y="1478"/>
                      </a:lnTo>
                      <a:lnTo>
                        <a:pt x="1555" y="1487"/>
                      </a:lnTo>
                      <a:lnTo>
                        <a:pt x="1707" y="1498"/>
                      </a:lnTo>
                      <a:lnTo>
                        <a:pt x="1858" y="1514"/>
                      </a:lnTo>
                      <a:lnTo>
                        <a:pt x="2001" y="1534"/>
                      </a:lnTo>
                      <a:lnTo>
                        <a:pt x="2137" y="1557"/>
                      </a:lnTo>
                      <a:lnTo>
                        <a:pt x="2268" y="1579"/>
                      </a:lnTo>
                      <a:lnTo>
                        <a:pt x="1921" y="29"/>
                      </a:lnTo>
                      <a:close/>
                    </a:path>
                  </a:pathLst>
                </a:custGeom>
                <a:solidFill>
                  <a:srgbClr val="FFFFFF"/>
                </a:solidFill>
                <a:ln w="9525">
                  <a:solidFill>
                    <a:schemeClr val="tx1"/>
                  </a:solidFill>
                  <a:round/>
                  <a:headEnd/>
                  <a:tailEnd/>
                </a:ln>
              </p:spPr>
              <p:txBody>
                <a:bodyPr/>
                <a:lstStyle/>
                <a:p>
                  <a:endParaRPr lang="en-US">
                    <a:solidFill>
                      <a:schemeClr val="tx1"/>
                    </a:solidFill>
                  </a:endParaRPr>
                </a:p>
              </p:txBody>
            </p:sp>
            <p:sp>
              <p:nvSpPr>
                <p:cNvPr id="54302" name="Freeform 29"/>
                <p:cNvSpPr>
                  <a:spLocks/>
                </p:cNvSpPr>
                <p:nvPr/>
              </p:nvSpPr>
              <p:spPr bwMode="auto">
                <a:xfrm rot="91622">
                  <a:off x="928" y="2003"/>
                  <a:ext cx="3248" cy="928"/>
                </a:xfrm>
                <a:custGeom>
                  <a:avLst/>
                  <a:gdLst>
                    <a:gd name="T0" fmla="*/ 125712 w 2195"/>
                    <a:gd name="T1" fmla="*/ 1 h 1570"/>
                    <a:gd name="T2" fmla="*/ 341610 w 2195"/>
                    <a:gd name="T3" fmla="*/ 1 h 1570"/>
                    <a:gd name="T4" fmla="*/ 574804 w 2195"/>
                    <a:gd name="T5" fmla="*/ 1 h 1570"/>
                    <a:gd name="T6" fmla="*/ 813669 w 2195"/>
                    <a:gd name="T7" fmla="*/ 1 h 1570"/>
                    <a:gd name="T8" fmla="*/ 1053861 w 2195"/>
                    <a:gd name="T9" fmla="*/ 1 h 1570"/>
                    <a:gd name="T10" fmla="*/ 1285478 w 2195"/>
                    <a:gd name="T11" fmla="*/ 1 h 1570"/>
                    <a:gd name="T12" fmla="*/ 1502047 w 2195"/>
                    <a:gd name="T13" fmla="*/ 1 h 1570"/>
                    <a:gd name="T14" fmla="*/ 1694842 w 2195"/>
                    <a:gd name="T15" fmla="*/ 0 h 1570"/>
                    <a:gd name="T16" fmla="*/ 1686348 w 2195"/>
                    <a:gd name="T17" fmla="*/ 1 h 1570"/>
                    <a:gd name="T18" fmla="*/ 1684962 w 2195"/>
                    <a:gd name="T19" fmla="*/ 1 h 1570"/>
                    <a:gd name="T20" fmla="*/ 1684962 w 2195"/>
                    <a:gd name="T21" fmla="*/ 1 h 1570"/>
                    <a:gd name="T22" fmla="*/ 1686348 w 2195"/>
                    <a:gd name="T23" fmla="*/ 1 h 1570"/>
                    <a:gd name="T24" fmla="*/ 1691647 w 2195"/>
                    <a:gd name="T25" fmla="*/ 1 h 1570"/>
                    <a:gd name="T26" fmla="*/ 1698494 w 2195"/>
                    <a:gd name="T27" fmla="*/ 1 h 1570"/>
                    <a:gd name="T28" fmla="*/ 1707449 w 2195"/>
                    <a:gd name="T29" fmla="*/ 1 h 1570"/>
                    <a:gd name="T30" fmla="*/ 1716163 w 2195"/>
                    <a:gd name="T31" fmla="*/ 1 h 1570"/>
                    <a:gd name="T32" fmla="*/ 1614497 w 2195"/>
                    <a:gd name="T33" fmla="*/ 1 h 1570"/>
                    <a:gd name="T34" fmla="*/ 1409700 w 2195"/>
                    <a:gd name="T35" fmla="*/ 1 h 1570"/>
                    <a:gd name="T36" fmla="*/ 1186439 w 2195"/>
                    <a:gd name="T37" fmla="*/ 1 h 1570"/>
                    <a:gd name="T38" fmla="*/ 952811 w 2195"/>
                    <a:gd name="T39" fmla="*/ 1 h 1570"/>
                    <a:gd name="T40" fmla="*/ 717348 w 2195"/>
                    <a:gd name="T41" fmla="*/ 1 h 1570"/>
                    <a:gd name="T42" fmla="*/ 483751 w 2195"/>
                    <a:gd name="T43" fmla="*/ 1 h 1570"/>
                    <a:gd name="T44" fmla="*/ 259588 w 2195"/>
                    <a:gd name="T45" fmla="*/ 1 h 1570"/>
                    <a:gd name="T46" fmla="*/ 55296 w 2195"/>
                    <a:gd name="T47" fmla="*/ 1 h 1570"/>
                    <a:gd name="T48" fmla="*/ 0 w 2195"/>
                    <a:gd name="T49" fmla="*/ 1 h 1570"/>
                    <a:gd name="T50" fmla="*/ 32711 w 2195"/>
                    <a:gd name="T51" fmla="*/ 1 h 1570"/>
                    <a:gd name="T52" fmla="*/ 57157 w 2195"/>
                    <a:gd name="T53" fmla="*/ 1 h 1570"/>
                    <a:gd name="T54" fmla="*/ 71426 w 2195"/>
                    <a:gd name="T55" fmla="*/ 1 h 1570"/>
                    <a:gd name="T56" fmla="*/ 78140 w 2195"/>
                    <a:gd name="T57" fmla="*/ 1 h 1570"/>
                    <a:gd name="T58" fmla="*/ 79528 w 2195"/>
                    <a:gd name="T59" fmla="*/ 1 h 1570"/>
                    <a:gd name="T60" fmla="*/ 75083 w 2195"/>
                    <a:gd name="T61" fmla="*/ 1 h 1570"/>
                    <a:gd name="T62" fmla="*/ 68289 w 2195"/>
                    <a:gd name="T63" fmla="*/ 1 h 1570"/>
                    <a:gd name="T64" fmla="*/ 57157 w 2195"/>
                    <a:gd name="T65" fmla="*/ 1 h 1570"/>
                    <a:gd name="T66" fmla="*/ 53745 w 2195"/>
                    <a:gd name="T67" fmla="*/ 1 h 15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95"/>
                    <a:gd name="T103" fmla="*/ 0 h 1570"/>
                    <a:gd name="T104" fmla="*/ 2195 w 2195"/>
                    <a:gd name="T105" fmla="*/ 1570 h 15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95" h="1570">
                      <a:moveTo>
                        <a:pt x="69" y="29"/>
                      </a:moveTo>
                      <a:lnTo>
                        <a:pt x="161" y="38"/>
                      </a:lnTo>
                      <a:lnTo>
                        <a:pt x="298" y="45"/>
                      </a:lnTo>
                      <a:lnTo>
                        <a:pt x="437" y="47"/>
                      </a:lnTo>
                      <a:lnTo>
                        <a:pt x="586" y="53"/>
                      </a:lnTo>
                      <a:lnTo>
                        <a:pt x="735" y="53"/>
                      </a:lnTo>
                      <a:lnTo>
                        <a:pt x="891" y="53"/>
                      </a:lnTo>
                      <a:lnTo>
                        <a:pt x="1041" y="49"/>
                      </a:lnTo>
                      <a:lnTo>
                        <a:pt x="1194" y="45"/>
                      </a:lnTo>
                      <a:lnTo>
                        <a:pt x="1348" y="44"/>
                      </a:lnTo>
                      <a:lnTo>
                        <a:pt x="1499" y="36"/>
                      </a:lnTo>
                      <a:lnTo>
                        <a:pt x="1644" y="31"/>
                      </a:lnTo>
                      <a:lnTo>
                        <a:pt x="1785" y="24"/>
                      </a:lnTo>
                      <a:lnTo>
                        <a:pt x="1921" y="16"/>
                      </a:lnTo>
                      <a:lnTo>
                        <a:pt x="2052" y="5"/>
                      </a:lnTo>
                      <a:lnTo>
                        <a:pt x="2168" y="0"/>
                      </a:lnTo>
                      <a:lnTo>
                        <a:pt x="2163" y="65"/>
                      </a:lnTo>
                      <a:lnTo>
                        <a:pt x="2157" y="167"/>
                      </a:lnTo>
                      <a:lnTo>
                        <a:pt x="2155" y="272"/>
                      </a:lnTo>
                      <a:lnTo>
                        <a:pt x="2155" y="381"/>
                      </a:lnTo>
                      <a:lnTo>
                        <a:pt x="2153" y="491"/>
                      </a:lnTo>
                      <a:lnTo>
                        <a:pt x="2155" y="606"/>
                      </a:lnTo>
                      <a:lnTo>
                        <a:pt x="2155" y="720"/>
                      </a:lnTo>
                      <a:lnTo>
                        <a:pt x="2157" y="831"/>
                      </a:lnTo>
                      <a:lnTo>
                        <a:pt x="2159" y="945"/>
                      </a:lnTo>
                      <a:lnTo>
                        <a:pt x="2164" y="1055"/>
                      </a:lnTo>
                      <a:lnTo>
                        <a:pt x="2168" y="1162"/>
                      </a:lnTo>
                      <a:lnTo>
                        <a:pt x="2173" y="1268"/>
                      </a:lnTo>
                      <a:lnTo>
                        <a:pt x="2179" y="1369"/>
                      </a:lnTo>
                      <a:lnTo>
                        <a:pt x="2184" y="1465"/>
                      </a:lnTo>
                      <a:lnTo>
                        <a:pt x="2192" y="1554"/>
                      </a:lnTo>
                      <a:lnTo>
                        <a:pt x="2195" y="1570"/>
                      </a:lnTo>
                      <a:lnTo>
                        <a:pt x="2186" y="1570"/>
                      </a:lnTo>
                      <a:lnTo>
                        <a:pt x="2065" y="1567"/>
                      </a:lnTo>
                      <a:lnTo>
                        <a:pt x="1938" y="1561"/>
                      </a:lnTo>
                      <a:lnTo>
                        <a:pt x="1803" y="1560"/>
                      </a:lnTo>
                      <a:lnTo>
                        <a:pt x="1662" y="1556"/>
                      </a:lnTo>
                      <a:lnTo>
                        <a:pt x="1518" y="1552"/>
                      </a:lnTo>
                      <a:lnTo>
                        <a:pt x="1370" y="1550"/>
                      </a:lnTo>
                      <a:lnTo>
                        <a:pt x="1219" y="1550"/>
                      </a:lnTo>
                      <a:lnTo>
                        <a:pt x="1067" y="1550"/>
                      </a:lnTo>
                      <a:lnTo>
                        <a:pt x="918" y="1550"/>
                      </a:lnTo>
                      <a:lnTo>
                        <a:pt x="764" y="1550"/>
                      </a:lnTo>
                      <a:lnTo>
                        <a:pt x="619" y="1552"/>
                      </a:lnTo>
                      <a:lnTo>
                        <a:pt x="474" y="1556"/>
                      </a:lnTo>
                      <a:lnTo>
                        <a:pt x="332" y="1560"/>
                      </a:lnTo>
                      <a:lnTo>
                        <a:pt x="198" y="1561"/>
                      </a:lnTo>
                      <a:lnTo>
                        <a:pt x="71" y="1567"/>
                      </a:lnTo>
                      <a:lnTo>
                        <a:pt x="0" y="1565"/>
                      </a:lnTo>
                      <a:lnTo>
                        <a:pt x="22" y="1422"/>
                      </a:lnTo>
                      <a:lnTo>
                        <a:pt x="42" y="1255"/>
                      </a:lnTo>
                      <a:lnTo>
                        <a:pt x="60" y="1126"/>
                      </a:lnTo>
                      <a:lnTo>
                        <a:pt x="73" y="1014"/>
                      </a:lnTo>
                      <a:lnTo>
                        <a:pt x="83" y="909"/>
                      </a:lnTo>
                      <a:lnTo>
                        <a:pt x="91" y="811"/>
                      </a:lnTo>
                      <a:lnTo>
                        <a:pt x="96" y="718"/>
                      </a:lnTo>
                      <a:lnTo>
                        <a:pt x="100" y="627"/>
                      </a:lnTo>
                      <a:lnTo>
                        <a:pt x="100" y="544"/>
                      </a:lnTo>
                      <a:lnTo>
                        <a:pt x="102" y="464"/>
                      </a:lnTo>
                      <a:lnTo>
                        <a:pt x="98" y="388"/>
                      </a:lnTo>
                      <a:lnTo>
                        <a:pt x="96" y="317"/>
                      </a:lnTo>
                      <a:lnTo>
                        <a:pt x="91" y="248"/>
                      </a:lnTo>
                      <a:lnTo>
                        <a:pt x="87" y="185"/>
                      </a:lnTo>
                      <a:lnTo>
                        <a:pt x="80" y="127"/>
                      </a:lnTo>
                      <a:lnTo>
                        <a:pt x="73" y="73"/>
                      </a:lnTo>
                      <a:lnTo>
                        <a:pt x="69" y="29"/>
                      </a:lnTo>
                      <a:close/>
                    </a:path>
                  </a:pathLst>
                </a:custGeom>
                <a:solidFill>
                  <a:srgbClr val="FFFFFF"/>
                </a:solidFill>
                <a:ln w="9525">
                  <a:solidFill>
                    <a:schemeClr val="tx1"/>
                  </a:solidFill>
                  <a:round/>
                  <a:headEnd/>
                  <a:tailEnd/>
                </a:ln>
              </p:spPr>
              <p:txBody>
                <a:bodyPr/>
                <a:lstStyle/>
                <a:p>
                  <a:endParaRPr lang="en-US">
                    <a:solidFill>
                      <a:schemeClr val="tx1"/>
                    </a:solidFill>
                  </a:endParaRPr>
                </a:p>
              </p:txBody>
            </p:sp>
            <p:sp>
              <p:nvSpPr>
                <p:cNvPr id="54303" name="Freeform 30"/>
                <p:cNvSpPr>
                  <a:spLocks/>
                </p:cNvSpPr>
                <p:nvPr/>
              </p:nvSpPr>
              <p:spPr bwMode="auto">
                <a:xfrm rot="91622">
                  <a:off x="928" y="2003"/>
                  <a:ext cx="3248" cy="928"/>
                </a:xfrm>
                <a:custGeom>
                  <a:avLst/>
                  <a:gdLst>
                    <a:gd name="T0" fmla="*/ 125712 w 2195"/>
                    <a:gd name="T1" fmla="*/ 1 h 1570"/>
                    <a:gd name="T2" fmla="*/ 341610 w 2195"/>
                    <a:gd name="T3" fmla="*/ 1 h 1570"/>
                    <a:gd name="T4" fmla="*/ 574804 w 2195"/>
                    <a:gd name="T5" fmla="*/ 1 h 1570"/>
                    <a:gd name="T6" fmla="*/ 813669 w 2195"/>
                    <a:gd name="T7" fmla="*/ 1 h 1570"/>
                    <a:gd name="T8" fmla="*/ 1053861 w 2195"/>
                    <a:gd name="T9" fmla="*/ 1 h 1570"/>
                    <a:gd name="T10" fmla="*/ 1285478 w 2195"/>
                    <a:gd name="T11" fmla="*/ 1 h 1570"/>
                    <a:gd name="T12" fmla="*/ 1502047 w 2195"/>
                    <a:gd name="T13" fmla="*/ 1 h 1570"/>
                    <a:gd name="T14" fmla="*/ 1694842 w 2195"/>
                    <a:gd name="T15" fmla="*/ 0 h 1570"/>
                    <a:gd name="T16" fmla="*/ 1686348 w 2195"/>
                    <a:gd name="T17" fmla="*/ 1 h 1570"/>
                    <a:gd name="T18" fmla="*/ 1684962 w 2195"/>
                    <a:gd name="T19" fmla="*/ 1 h 1570"/>
                    <a:gd name="T20" fmla="*/ 1684962 w 2195"/>
                    <a:gd name="T21" fmla="*/ 1 h 1570"/>
                    <a:gd name="T22" fmla="*/ 1686348 w 2195"/>
                    <a:gd name="T23" fmla="*/ 1 h 1570"/>
                    <a:gd name="T24" fmla="*/ 1691647 w 2195"/>
                    <a:gd name="T25" fmla="*/ 1 h 1570"/>
                    <a:gd name="T26" fmla="*/ 1698494 w 2195"/>
                    <a:gd name="T27" fmla="*/ 1 h 1570"/>
                    <a:gd name="T28" fmla="*/ 1707449 w 2195"/>
                    <a:gd name="T29" fmla="*/ 1 h 1570"/>
                    <a:gd name="T30" fmla="*/ 1716163 w 2195"/>
                    <a:gd name="T31" fmla="*/ 1 h 1570"/>
                    <a:gd name="T32" fmla="*/ 1614497 w 2195"/>
                    <a:gd name="T33" fmla="*/ 1 h 1570"/>
                    <a:gd name="T34" fmla="*/ 1409700 w 2195"/>
                    <a:gd name="T35" fmla="*/ 1 h 1570"/>
                    <a:gd name="T36" fmla="*/ 1186439 w 2195"/>
                    <a:gd name="T37" fmla="*/ 1 h 1570"/>
                    <a:gd name="T38" fmla="*/ 952811 w 2195"/>
                    <a:gd name="T39" fmla="*/ 1 h 1570"/>
                    <a:gd name="T40" fmla="*/ 717348 w 2195"/>
                    <a:gd name="T41" fmla="*/ 1 h 1570"/>
                    <a:gd name="T42" fmla="*/ 483751 w 2195"/>
                    <a:gd name="T43" fmla="*/ 1 h 1570"/>
                    <a:gd name="T44" fmla="*/ 259588 w 2195"/>
                    <a:gd name="T45" fmla="*/ 1 h 1570"/>
                    <a:gd name="T46" fmla="*/ 55296 w 2195"/>
                    <a:gd name="T47" fmla="*/ 1 h 1570"/>
                    <a:gd name="T48" fmla="*/ 0 w 2195"/>
                    <a:gd name="T49" fmla="*/ 1 h 1570"/>
                    <a:gd name="T50" fmla="*/ 32711 w 2195"/>
                    <a:gd name="T51" fmla="*/ 1 h 1570"/>
                    <a:gd name="T52" fmla="*/ 57157 w 2195"/>
                    <a:gd name="T53" fmla="*/ 1 h 1570"/>
                    <a:gd name="T54" fmla="*/ 71426 w 2195"/>
                    <a:gd name="T55" fmla="*/ 1 h 1570"/>
                    <a:gd name="T56" fmla="*/ 78140 w 2195"/>
                    <a:gd name="T57" fmla="*/ 1 h 1570"/>
                    <a:gd name="T58" fmla="*/ 79528 w 2195"/>
                    <a:gd name="T59" fmla="*/ 1 h 1570"/>
                    <a:gd name="T60" fmla="*/ 75083 w 2195"/>
                    <a:gd name="T61" fmla="*/ 1 h 1570"/>
                    <a:gd name="T62" fmla="*/ 68289 w 2195"/>
                    <a:gd name="T63" fmla="*/ 1 h 1570"/>
                    <a:gd name="T64" fmla="*/ 57157 w 2195"/>
                    <a:gd name="T65" fmla="*/ 1 h 1570"/>
                    <a:gd name="T66" fmla="*/ 53745 w 2195"/>
                    <a:gd name="T67" fmla="*/ 1 h 15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95"/>
                    <a:gd name="T103" fmla="*/ 0 h 1570"/>
                    <a:gd name="T104" fmla="*/ 2195 w 2195"/>
                    <a:gd name="T105" fmla="*/ 1570 h 15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95" h="1570">
                      <a:moveTo>
                        <a:pt x="69" y="29"/>
                      </a:moveTo>
                      <a:lnTo>
                        <a:pt x="161" y="38"/>
                      </a:lnTo>
                      <a:lnTo>
                        <a:pt x="298" y="45"/>
                      </a:lnTo>
                      <a:lnTo>
                        <a:pt x="437" y="47"/>
                      </a:lnTo>
                      <a:lnTo>
                        <a:pt x="586" y="53"/>
                      </a:lnTo>
                      <a:lnTo>
                        <a:pt x="735" y="53"/>
                      </a:lnTo>
                      <a:lnTo>
                        <a:pt x="891" y="53"/>
                      </a:lnTo>
                      <a:lnTo>
                        <a:pt x="1041" y="49"/>
                      </a:lnTo>
                      <a:lnTo>
                        <a:pt x="1194" y="45"/>
                      </a:lnTo>
                      <a:lnTo>
                        <a:pt x="1348" y="44"/>
                      </a:lnTo>
                      <a:lnTo>
                        <a:pt x="1499" y="36"/>
                      </a:lnTo>
                      <a:lnTo>
                        <a:pt x="1644" y="31"/>
                      </a:lnTo>
                      <a:lnTo>
                        <a:pt x="1785" y="24"/>
                      </a:lnTo>
                      <a:lnTo>
                        <a:pt x="1921" y="16"/>
                      </a:lnTo>
                      <a:lnTo>
                        <a:pt x="2052" y="5"/>
                      </a:lnTo>
                      <a:lnTo>
                        <a:pt x="2168" y="0"/>
                      </a:lnTo>
                      <a:lnTo>
                        <a:pt x="2163" y="65"/>
                      </a:lnTo>
                      <a:lnTo>
                        <a:pt x="2157" y="167"/>
                      </a:lnTo>
                      <a:lnTo>
                        <a:pt x="2155" y="272"/>
                      </a:lnTo>
                      <a:lnTo>
                        <a:pt x="2155" y="381"/>
                      </a:lnTo>
                      <a:lnTo>
                        <a:pt x="2153" y="491"/>
                      </a:lnTo>
                      <a:lnTo>
                        <a:pt x="2155" y="606"/>
                      </a:lnTo>
                      <a:lnTo>
                        <a:pt x="2155" y="720"/>
                      </a:lnTo>
                      <a:lnTo>
                        <a:pt x="2157" y="831"/>
                      </a:lnTo>
                      <a:lnTo>
                        <a:pt x="2159" y="945"/>
                      </a:lnTo>
                      <a:lnTo>
                        <a:pt x="2164" y="1055"/>
                      </a:lnTo>
                      <a:lnTo>
                        <a:pt x="2168" y="1162"/>
                      </a:lnTo>
                      <a:lnTo>
                        <a:pt x="2173" y="1268"/>
                      </a:lnTo>
                      <a:lnTo>
                        <a:pt x="2179" y="1369"/>
                      </a:lnTo>
                      <a:lnTo>
                        <a:pt x="2184" y="1465"/>
                      </a:lnTo>
                      <a:lnTo>
                        <a:pt x="2192" y="1554"/>
                      </a:lnTo>
                      <a:lnTo>
                        <a:pt x="2195" y="1570"/>
                      </a:lnTo>
                      <a:lnTo>
                        <a:pt x="2186" y="1570"/>
                      </a:lnTo>
                      <a:lnTo>
                        <a:pt x="2065" y="1567"/>
                      </a:lnTo>
                      <a:lnTo>
                        <a:pt x="1938" y="1561"/>
                      </a:lnTo>
                      <a:lnTo>
                        <a:pt x="1803" y="1560"/>
                      </a:lnTo>
                      <a:lnTo>
                        <a:pt x="1662" y="1556"/>
                      </a:lnTo>
                      <a:lnTo>
                        <a:pt x="1518" y="1552"/>
                      </a:lnTo>
                      <a:lnTo>
                        <a:pt x="1370" y="1550"/>
                      </a:lnTo>
                      <a:lnTo>
                        <a:pt x="1219" y="1550"/>
                      </a:lnTo>
                      <a:lnTo>
                        <a:pt x="1067" y="1550"/>
                      </a:lnTo>
                      <a:lnTo>
                        <a:pt x="918" y="1550"/>
                      </a:lnTo>
                      <a:lnTo>
                        <a:pt x="764" y="1550"/>
                      </a:lnTo>
                      <a:lnTo>
                        <a:pt x="619" y="1552"/>
                      </a:lnTo>
                      <a:lnTo>
                        <a:pt x="474" y="1556"/>
                      </a:lnTo>
                      <a:lnTo>
                        <a:pt x="332" y="1560"/>
                      </a:lnTo>
                      <a:lnTo>
                        <a:pt x="198" y="1561"/>
                      </a:lnTo>
                      <a:lnTo>
                        <a:pt x="71" y="1567"/>
                      </a:lnTo>
                      <a:lnTo>
                        <a:pt x="0" y="1565"/>
                      </a:lnTo>
                      <a:lnTo>
                        <a:pt x="22" y="1422"/>
                      </a:lnTo>
                      <a:lnTo>
                        <a:pt x="42" y="1255"/>
                      </a:lnTo>
                      <a:lnTo>
                        <a:pt x="60" y="1126"/>
                      </a:lnTo>
                      <a:lnTo>
                        <a:pt x="73" y="1014"/>
                      </a:lnTo>
                      <a:lnTo>
                        <a:pt x="83" y="909"/>
                      </a:lnTo>
                      <a:lnTo>
                        <a:pt x="91" y="811"/>
                      </a:lnTo>
                      <a:lnTo>
                        <a:pt x="96" y="718"/>
                      </a:lnTo>
                      <a:lnTo>
                        <a:pt x="100" y="627"/>
                      </a:lnTo>
                      <a:lnTo>
                        <a:pt x="100" y="544"/>
                      </a:lnTo>
                      <a:lnTo>
                        <a:pt x="102" y="464"/>
                      </a:lnTo>
                      <a:lnTo>
                        <a:pt x="98" y="388"/>
                      </a:lnTo>
                      <a:lnTo>
                        <a:pt x="96" y="317"/>
                      </a:lnTo>
                      <a:lnTo>
                        <a:pt x="91" y="248"/>
                      </a:lnTo>
                      <a:lnTo>
                        <a:pt x="87" y="185"/>
                      </a:lnTo>
                      <a:lnTo>
                        <a:pt x="80" y="127"/>
                      </a:lnTo>
                      <a:lnTo>
                        <a:pt x="73" y="73"/>
                      </a:lnTo>
                      <a:lnTo>
                        <a:pt x="69" y="29"/>
                      </a:lnTo>
                      <a:close/>
                    </a:path>
                  </a:pathLst>
                </a:custGeom>
                <a:solidFill>
                  <a:srgbClr val="FFFFFF"/>
                </a:solidFill>
                <a:ln w="1588">
                  <a:solidFill>
                    <a:schemeClr val="tx1"/>
                  </a:solidFill>
                  <a:prstDash val="solid"/>
                  <a:round/>
                  <a:headEnd/>
                  <a:tailEnd/>
                </a:ln>
              </p:spPr>
              <p:txBody>
                <a:bodyPr/>
                <a:lstStyle/>
                <a:p>
                  <a:endParaRPr lang="en-US">
                    <a:solidFill>
                      <a:schemeClr val="tx1"/>
                    </a:solidFill>
                  </a:endParaRPr>
                </a:p>
              </p:txBody>
            </p:sp>
          </p:grpSp>
          <p:sp>
            <p:nvSpPr>
              <p:cNvPr id="54300" name="Text Box 31"/>
              <p:cNvSpPr txBox="1">
                <a:spLocks noChangeArrowheads="1"/>
              </p:cNvSpPr>
              <p:nvPr/>
            </p:nvSpPr>
            <p:spPr bwMode="auto">
              <a:xfrm rot="-212566">
                <a:off x="1487" y="3457"/>
                <a:ext cx="987" cy="283"/>
              </a:xfrm>
              <a:prstGeom prst="rect">
                <a:avLst/>
              </a:prstGeom>
              <a:noFill/>
              <a:ln w="12700">
                <a:noFill/>
                <a:miter lim="800000"/>
                <a:headEnd/>
                <a:tailEnd/>
              </a:ln>
            </p:spPr>
            <p:txBody>
              <a:bodyPr lIns="9144" tIns="27432" rIns="9144" bIns="27432">
                <a:spAutoFit/>
              </a:bodyPr>
              <a:lstStyle/>
              <a:p>
                <a:pPr algn="ctr"/>
                <a:r>
                  <a:rPr lang="en-GB" sz="2000">
                    <a:solidFill>
                      <a:schemeClr val="tx1"/>
                    </a:solidFill>
                    <a:latin typeface="Arial Narrow" pitchFamily="34" charset="0"/>
                  </a:rPr>
                  <a:t>IBM SPSS Modeler</a:t>
                </a:r>
              </a:p>
            </p:txBody>
          </p:sp>
        </p:grpSp>
        <p:grpSp>
          <p:nvGrpSpPr>
            <p:cNvPr id="12" name="Group 32"/>
            <p:cNvGrpSpPr>
              <a:grpSpLocks/>
            </p:cNvGrpSpPr>
            <p:nvPr/>
          </p:nvGrpSpPr>
          <p:grpSpPr bwMode="auto">
            <a:xfrm rot="-305189">
              <a:off x="4677" y="1615"/>
              <a:ext cx="126" cy="208"/>
              <a:chOff x="2462" y="1814"/>
              <a:chExt cx="198" cy="356"/>
            </a:xfrm>
          </p:grpSpPr>
          <p:sp>
            <p:nvSpPr>
              <p:cNvPr id="54289" name="Freeform 33"/>
              <p:cNvSpPr>
                <a:spLocks/>
              </p:cNvSpPr>
              <p:nvPr/>
            </p:nvSpPr>
            <p:spPr bwMode="auto">
              <a:xfrm rot="-807084">
                <a:off x="2490" y="2127"/>
                <a:ext cx="24" cy="43"/>
              </a:xfrm>
              <a:custGeom>
                <a:avLst/>
                <a:gdLst>
                  <a:gd name="T0" fmla="*/ 2 w 31"/>
                  <a:gd name="T1" fmla="*/ 0 h 38"/>
                  <a:gd name="T2" fmla="*/ 0 w 31"/>
                  <a:gd name="T3" fmla="*/ 227 h 38"/>
                  <a:gd name="T4" fmla="*/ 2 w 31"/>
                  <a:gd name="T5" fmla="*/ 308 h 38"/>
                  <a:gd name="T6" fmla="*/ 2 w 31"/>
                  <a:gd name="T7" fmla="*/ 128 h 38"/>
                  <a:gd name="T8" fmla="*/ 2 w 31"/>
                  <a:gd name="T9" fmla="*/ 0 h 38"/>
                  <a:gd name="T10" fmla="*/ 2 w 31"/>
                  <a:gd name="T11" fmla="*/ 0 h 38"/>
                  <a:gd name="T12" fmla="*/ 0 60000 65536"/>
                  <a:gd name="T13" fmla="*/ 0 60000 65536"/>
                  <a:gd name="T14" fmla="*/ 0 60000 65536"/>
                  <a:gd name="T15" fmla="*/ 0 60000 65536"/>
                  <a:gd name="T16" fmla="*/ 0 60000 65536"/>
                  <a:gd name="T17" fmla="*/ 0 60000 65536"/>
                  <a:gd name="T18" fmla="*/ 0 w 31"/>
                  <a:gd name="T19" fmla="*/ 0 h 38"/>
                  <a:gd name="T20" fmla="*/ 31 w 31"/>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31" h="38">
                    <a:moveTo>
                      <a:pt x="23" y="0"/>
                    </a:moveTo>
                    <a:lnTo>
                      <a:pt x="0" y="27"/>
                    </a:lnTo>
                    <a:lnTo>
                      <a:pt x="11" y="38"/>
                    </a:lnTo>
                    <a:lnTo>
                      <a:pt x="31" y="16"/>
                    </a:lnTo>
                    <a:lnTo>
                      <a:pt x="23" y="0"/>
                    </a:lnTo>
                    <a:close/>
                  </a:path>
                </a:pathLst>
              </a:custGeom>
              <a:solidFill>
                <a:srgbClr val="FFCC00"/>
              </a:solidFill>
              <a:ln w="9525">
                <a:noFill/>
                <a:round/>
                <a:headEnd/>
                <a:tailEnd/>
              </a:ln>
            </p:spPr>
            <p:txBody>
              <a:bodyPr/>
              <a:lstStyle/>
              <a:p>
                <a:endParaRPr lang="en-US">
                  <a:solidFill>
                    <a:schemeClr val="tx1"/>
                  </a:solidFill>
                </a:endParaRPr>
              </a:p>
            </p:txBody>
          </p:sp>
          <p:sp>
            <p:nvSpPr>
              <p:cNvPr id="54290" name="Freeform 34"/>
              <p:cNvSpPr>
                <a:spLocks/>
              </p:cNvSpPr>
              <p:nvPr/>
            </p:nvSpPr>
            <p:spPr bwMode="auto">
              <a:xfrm rot="-807084">
                <a:off x="2490" y="2127"/>
                <a:ext cx="24" cy="43"/>
              </a:xfrm>
              <a:custGeom>
                <a:avLst/>
                <a:gdLst>
                  <a:gd name="T0" fmla="*/ 2 w 31"/>
                  <a:gd name="T1" fmla="*/ 0 h 38"/>
                  <a:gd name="T2" fmla="*/ 0 w 31"/>
                  <a:gd name="T3" fmla="*/ 227 h 38"/>
                  <a:gd name="T4" fmla="*/ 2 w 31"/>
                  <a:gd name="T5" fmla="*/ 308 h 38"/>
                  <a:gd name="T6" fmla="*/ 2 w 31"/>
                  <a:gd name="T7" fmla="*/ 128 h 38"/>
                  <a:gd name="T8" fmla="*/ 2 w 31"/>
                  <a:gd name="T9" fmla="*/ 0 h 38"/>
                  <a:gd name="T10" fmla="*/ 2 w 31"/>
                  <a:gd name="T11" fmla="*/ 0 h 38"/>
                  <a:gd name="T12" fmla="*/ 0 60000 65536"/>
                  <a:gd name="T13" fmla="*/ 0 60000 65536"/>
                  <a:gd name="T14" fmla="*/ 0 60000 65536"/>
                  <a:gd name="T15" fmla="*/ 0 60000 65536"/>
                  <a:gd name="T16" fmla="*/ 0 60000 65536"/>
                  <a:gd name="T17" fmla="*/ 0 60000 65536"/>
                  <a:gd name="T18" fmla="*/ 0 w 31"/>
                  <a:gd name="T19" fmla="*/ 0 h 38"/>
                  <a:gd name="T20" fmla="*/ 31 w 31"/>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31" h="38">
                    <a:moveTo>
                      <a:pt x="23" y="0"/>
                    </a:moveTo>
                    <a:lnTo>
                      <a:pt x="0" y="27"/>
                    </a:lnTo>
                    <a:lnTo>
                      <a:pt x="11" y="38"/>
                    </a:lnTo>
                    <a:lnTo>
                      <a:pt x="31" y="16"/>
                    </a:lnTo>
                    <a:lnTo>
                      <a:pt x="23" y="0"/>
                    </a:lnTo>
                    <a:close/>
                  </a:path>
                </a:pathLst>
              </a:custGeom>
              <a:solidFill>
                <a:schemeClr val="accent2"/>
              </a:solidFill>
              <a:ln w="1651">
                <a:solidFill>
                  <a:srgbClr val="004C00"/>
                </a:solidFill>
                <a:prstDash val="solid"/>
                <a:round/>
                <a:headEnd/>
                <a:tailEnd/>
              </a:ln>
            </p:spPr>
            <p:txBody>
              <a:bodyPr/>
              <a:lstStyle/>
              <a:p>
                <a:endParaRPr lang="en-US">
                  <a:solidFill>
                    <a:schemeClr val="tx1"/>
                  </a:solidFill>
                </a:endParaRPr>
              </a:p>
            </p:txBody>
          </p:sp>
          <p:sp>
            <p:nvSpPr>
              <p:cNvPr id="54291" name="Freeform 35"/>
              <p:cNvSpPr>
                <a:spLocks/>
              </p:cNvSpPr>
              <p:nvPr/>
            </p:nvSpPr>
            <p:spPr bwMode="auto">
              <a:xfrm rot="-807084">
                <a:off x="2462" y="1942"/>
                <a:ext cx="159" cy="225"/>
              </a:xfrm>
              <a:custGeom>
                <a:avLst/>
                <a:gdLst>
                  <a:gd name="T0" fmla="*/ 6 w 194"/>
                  <a:gd name="T1" fmla="*/ 871 h 197"/>
                  <a:gd name="T2" fmla="*/ 6 w 194"/>
                  <a:gd name="T3" fmla="*/ 670 h 197"/>
                  <a:gd name="T4" fmla="*/ 6 w 194"/>
                  <a:gd name="T5" fmla="*/ 535 h 197"/>
                  <a:gd name="T6" fmla="*/ 6 w 194"/>
                  <a:gd name="T7" fmla="*/ 399 h 197"/>
                  <a:gd name="T8" fmla="*/ 6 w 194"/>
                  <a:gd name="T9" fmla="*/ 275 h 197"/>
                  <a:gd name="T10" fmla="*/ 5 w 194"/>
                  <a:gd name="T11" fmla="*/ 177 h 197"/>
                  <a:gd name="T12" fmla="*/ 5 w 194"/>
                  <a:gd name="T13" fmla="*/ 83 h 197"/>
                  <a:gd name="T14" fmla="*/ 4 w 194"/>
                  <a:gd name="T15" fmla="*/ 3 h 197"/>
                  <a:gd name="T16" fmla="*/ 3 w 194"/>
                  <a:gd name="T17" fmla="*/ 0 h 197"/>
                  <a:gd name="T18" fmla="*/ 2 w 194"/>
                  <a:gd name="T19" fmla="*/ 0 h 197"/>
                  <a:gd name="T20" fmla="*/ 2 w 194"/>
                  <a:gd name="T21" fmla="*/ 3 h 197"/>
                  <a:gd name="T22" fmla="*/ 2 w 194"/>
                  <a:gd name="T23" fmla="*/ 83 h 197"/>
                  <a:gd name="T24" fmla="*/ 2 w 194"/>
                  <a:gd name="T25" fmla="*/ 177 h 197"/>
                  <a:gd name="T26" fmla="*/ 2 w 194"/>
                  <a:gd name="T27" fmla="*/ 275 h 197"/>
                  <a:gd name="T28" fmla="*/ 2 w 194"/>
                  <a:gd name="T29" fmla="*/ 399 h 197"/>
                  <a:gd name="T30" fmla="*/ 2 w 194"/>
                  <a:gd name="T31" fmla="*/ 535 h 197"/>
                  <a:gd name="T32" fmla="*/ 2 w 194"/>
                  <a:gd name="T33" fmla="*/ 670 h 197"/>
                  <a:gd name="T34" fmla="*/ 0 w 194"/>
                  <a:gd name="T35" fmla="*/ 871 h 197"/>
                  <a:gd name="T36" fmla="*/ 0 w 194"/>
                  <a:gd name="T37" fmla="*/ 1039 h 197"/>
                  <a:gd name="T38" fmla="*/ 2 w 194"/>
                  <a:gd name="T39" fmla="*/ 1188 h 197"/>
                  <a:gd name="T40" fmla="*/ 2 w 194"/>
                  <a:gd name="T41" fmla="*/ 1341 h 197"/>
                  <a:gd name="T42" fmla="*/ 2 w 194"/>
                  <a:gd name="T43" fmla="*/ 1481 h 197"/>
                  <a:gd name="T44" fmla="*/ 2 w 194"/>
                  <a:gd name="T45" fmla="*/ 1597 h 197"/>
                  <a:gd name="T46" fmla="*/ 2 w 194"/>
                  <a:gd name="T47" fmla="*/ 1707 h 197"/>
                  <a:gd name="T48" fmla="*/ 2 w 194"/>
                  <a:gd name="T49" fmla="*/ 1809 h 197"/>
                  <a:gd name="T50" fmla="*/ 2 w 194"/>
                  <a:gd name="T51" fmla="*/ 1859 h 197"/>
                  <a:gd name="T52" fmla="*/ 2 w 194"/>
                  <a:gd name="T53" fmla="*/ 1890 h 197"/>
                  <a:gd name="T54" fmla="*/ 3 w 194"/>
                  <a:gd name="T55" fmla="*/ 1890 h 197"/>
                  <a:gd name="T56" fmla="*/ 4 w 194"/>
                  <a:gd name="T57" fmla="*/ 1859 h 197"/>
                  <a:gd name="T58" fmla="*/ 5 w 194"/>
                  <a:gd name="T59" fmla="*/ 1809 h 197"/>
                  <a:gd name="T60" fmla="*/ 5 w 194"/>
                  <a:gd name="T61" fmla="*/ 1707 h 197"/>
                  <a:gd name="T62" fmla="*/ 6 w 194"/>
                  <a:gd name="T63" fmla="*/ 1597 h 197"/>
                  <a:gd name="T64" fmla="*/ 6 w 194"/>
                  <a:gd name="T65" fmla="*/ 1481 h 197"/>
                  <a:gd name="T66" fmla="*/ 6 w 194"/>
                  <a:gd name="T67" fmla="*/ 1341 h 197"/>
                  <a:gd name="T68" fmla="*/ 6 w 194"/>
                  <a:gd name="T69" fmla="*/ 1188 h 197"/>
                  <a:gd name="T70" fmla="*/ 6 w 194"/>
                  <a:gd name="T71" fmla="*/ 1039 h 197"/>
                  <a:gd name="T72" fmla="*/ 6 w 194"/>
                  <a:gd name="T73" fmla="*/ 946 h 1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197"/>
                  <a:gd name="T113" fmla="*/ 194 w 194"/>
                  <a:gd name="T114" fmla="*/ 197 h 1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197">
                    <a:moveTo>
                      <a:pt x="194" y="99"/>
                    </a:moveTo>
                    <a:lnTo>
                      <a:pt x="194" y="90"/>
                    </a:lnTo>
                    <a:lnTo>
                      <a:pt x="192" y="80"/>
                    </a:lnTo>
                    <a:lnTo>
                      <a:pt x="190" y="70"/>
                    </a:lnTo>
                    <a:lnTo>
                      <a:pt x="188" y="63"/>
                    </a:lnTo>
                    <a:lnTo>
                      <a:pt x="185" y="56"/>
                    </a:lnTo>
                    <a:lnTo>
                      <a:pt x="181" y="49"/>
                    </a:lnTo>
                    <a:lnTo>
                      <a:pt x="175" y="41"/>
                    </a:lnTo>
                    <a:lnTo>
                      <a:pt x="172" y="34"/>
                    </a:lnTo>
                    <a:lnTo>
                      <a:pt x="165" y="29"/>
                    </a:lnTo>
                    <a:lnTo>
                      <a:pt x="159" y="23"/>
                    </a:lnTo>
                    <a:lnTo>
                      <a:pt x="154" y="18"/>
                    </a:lnTo>
                    <a:lnTo>
                      <a:pt x="145" y="14"/>
                    </a:lnTo>
                    <a:lnTo>
                      <a:pt x="136" y="9"/>
                    </a:lnTo>
                    <a:lnTo>
                      <a:pt x="128" y="7"/>
                    </a:lnTo>
                    <a:lnTo>
                      <a:pt x="121" y="3"/>
                    </a:lnTo>
                    <a:lnTo>
                      <a:pt x="114" y="2"/>
                    </a:lnTo>
                    <a:lnTo>
                      <a:pt x="105" y="0"/>
                    </a:lnTo>
                    <a:lnTo>
                      <a:pt x="97" y="0"/>
                    </a:lnTo>
                    <a:lnTo>
                      <a:pt x="88" y="0"/>
                    </a:lnTo>
                    <a:lnTo>
                      <a:pt x="79" y="2"/>
                    </a:lnTo>
                    <a:lnTo>
                      <a:pt x="70" y="3"/>
                    </a:lnTo>
                    <a:lnTo>
                      <a:pt x="63" y="7"/>
                    </a:lnTo>
                    <a:lnTo>
                      <a:pt x="56" y="9"/>
                    </a:lnTo>
                    <a:lnTo>
                      <a:pt x="48" y="14"/>
                    </a:lnTo>
                    <a:lnTo>
                      <a:pt x="43" y="18"/>
                    </a:lnTo>
                    <a:lnTo>
                      <a:pt x="32" y="23"/>
                    </a:lnTo>
                    <a:lnTo>
                      <a:pt x="27" y="29"/>
                    </a:lnTo>
                    <a:lnTo>
                      <a:pt x="21" y="34"/>
                    </a:lnTo>
                    <a:lnTo>
                      <a:pt x="16" y="41"/>
                    </a:lnTo>
                    <a:lnTo>
                      <a:pt x="12" y="49"/>
                    </a:lnTo>
                    <a:lnTo>
                      <a:pt x="9" y="56"/>
                    </a:lnTo>
                    <a:lnTo>
                      <a:pt x="5" y="63"/>
                    </a:lnTo>
                    <a:lnTo>
                      <a:pt x="3" y="70"/>
                    </a:lnTo>
                    <a:lnTo>
                      <a:pt x="1" y="80"/>
                    </a:lnTo>
                    <a:lnTo>
                      <a:pt x="0" y="90"/>
                    </a:lnTo>
                    <a:lnTo>
                      <a:pt x="0" y="99"/>
                    </a:lnTo>
                    <a:lnTo>
                      <a:pt x="0" y="109"/>
                    </a:lnTo>
                    <a:lnTo>
                      <a:pt x="1" y="116"/>
                    </a:lnTo>
                    <a:lnTo>
                      <a:pt x="3" y="125"/>
                    </a:lnTo>
                    <a:lnTo>
                      <a:pt x="5" y="132"/>
                    </a:lnTo>
                    <a:lnTo>
                      <a:pt x="9" y="139"/>
                    </a:lnTo>
                    <a:lnTo>
                      <a:pt x="12" y="147"/>
                    </a:lnTo>
                    <a:lnTo>
                      <a:pt x="16" y="154"/>
                    </a:lnTo>
                    <a:lnTo>
                      <a:pt x="21" y="161"/>
                    </a:lnTo>
                    <a:lnTo>
                      <a:pt x="27" y="167"/>
                    </a:lnTo>
                    <a:lnTo>
                      <a:pt x="32" y="172"/>
                    </a:lnTo>
                    <a:lnTo>
                      <a:pt x="43" y="179"/>
                    </a:lnTo>
                    <a:lnTo>
                      <a:pt x="48" y="183"/>
                    </a:lnTo>
                    <a:lnTo>
                      <a:pt x="56" y="188"/>
                    </a:lnTo>
                    <a:lnTo>
                      <a:pt x="63" y="192"/>
                    </a:lnTo>
                    <a:lnTo>
                      <a:pt x="70" y="194"/>
                    </a:lnTo>
                    <a:lnTo>
                      <a:pt x="79" y="196"/>
                    </a:lnTo>
                    <a:lnTo>
                      <a:pt x="88" y="197"/>
                    </a:lnTo>
                    <a:lnTo>
                      <a:pt x="97" y="197"/>
                    </a:lnTo>
                    <a:lnTo>
                      <a:pt x="105" y="197"/>
                    </a:lnTo>
                    <a:lnTo>
                      <a:pt x="114" y="196"/>
                    </a:lnTo>
                    <a:lnTo>
                      <a:pt x="121" y="194"/>
                    </a:lnTo>
                    <a:lnTo>
                      <a:pt x="128" y="192"/>
                    </a:lnTo>
                    <a:lnTo>
                      <a:pt x="136" y="188"/>
                    </a:lnTo>
                    <a:lnTo>
                      <a:pt x="145" y="183"/>
                    </a:lnTo>
                    <a:lnTo>
                      <a:pt x="154" y="179"/>
                    </a:lnTo>
                    <a:lnTo>
                      <a:pt x="159" y="172"/>
                    </a:lnTo>
                    <a:lnTo>
                      <a:pt x="165" y="167"/>
                    </a:lnTo>
                    <a:lnTo>
                      <a:pt x="172" y="161"/>
                    </a:lnTo>
                    <a:lnTo>
                      <a:pt x="175" y="154"/>
                    </a:lnTo>
                    <a:lnTo>
                      <a:pt x="181" y="147"/>
                    </a:lnTo>
                    <a:lnTo>
                      <a:pt x="185" y="139"/>
                    </a:lnTo>
                    <a:lnTo>
                      <a:pt x="188" y="132"/>
                    </a:lnTo>
                    <a:lnTo>
                      <a:pt x="190" y="125"/>
                    </a:lnTo>
                    <a:lnTo>
                      <a:pt x="192" y="116"/>
                    </a:lnTo>
                    <a:lnTo>
                      <a:pt x="194" y="109"/>
                    </a:lnTo>
                    <a:lnTo>
                      <a:pt x="194" y="99"/>
                    </a:lnTo>
                    <a:close/>
                  </a:path>
                </a:pathLst>
              </a:custGeom>
              <a:solidFill>
                <a:srgbClr val="FFCC00"/>
              </a:solidFill>
              <a:ln w="9525">
                <a:noFill/>
                <a:round/>
                <a:headEnd/>
                <a:tailEnd/>
              </a:ln>
            </p:spPr>
            <p:txBody>
              <a:bodyPr/>
              <a:lstStyle/>
              <a:p>
                <a:endParaRPr lang="en-US">
                  <a:solidFill>
                    <a:schemeClr val="tx1"/>
                  </a:solidFill>
                </a:endParaRPr>
              </a:p>
            </p:txBody>
          </p:sp>
          <p:sp>
            <p:nvSpPr>
              <p:cNvPr id="54292" name="Freeform 36"/>
              <p:cNvSpPr>
                <a:spLocks/>
              </p:cNvSpPr>
              <p:nvPr/>
            </p:nvSpPr>
            <p:spPr bwMode="auto">
              <a:xfrm rot="-807084">
                <a:off x="2462" y="1942"/>
                <a:ext cx="159" cy="225"/>
              </a:xfrm>
              <a:custGeom>
                <a:avLst/>
                <a:gdLst>
                  <a:gd name="T0" fmla="*/ 6 w 194"/>
                  <a:gd name="T1" fmla="*/ 871 h 197"/>
                  <a:gd name="T2" fmla="*/ 6 w 194"/>
                  <a:gd name="T3" fmla="*/ 670 h 197"/>
                  <a:gd name="T4" fmla="*/ 6 w 194"/>
                  <a:gd name="T5" fmla="*/ 535 h 197"/>
                  <a:gd name="T6" fmla="*/ 6 w 194"/>
                  <a:gd name="T7" fmla="*/ 399 h 197"/>
                  <a:gd name="T8" fmla="*/ 6 w 194"/>
                  <a:gd name="T9" fmla="*/ 275 h 197"/>
                  <a:gd name="T10" fmla="*/ 5 w 194"/>
                  <a:gd name="T11" fmla="*/ 177 h 197"/>
                  <a:gd name="T12" fmla="*/ 5 w 194"/>
                  <a:gd name="T13" fmla="*/ 83 h 197"/>
                  <a:gd name="T14" fmla="*/ 4 w 194"/>
                  <a:gd name="T15" fmla="*/ 3 h 197"/>
                  <a:gd name="T16" fmla="*/ 3 w 194"/>
                  <a:gd name="T17" fmla="*/ 0 h 197"/>
                  <a:gd name="T18" fmla="*/ 2 w 194"/>
                  <a:gd name="T19" fmla="*/ 0 h 197"/>
                  <a:gd name="T20" fmla="*/ 2 w 194"/>
                  <a:gd name="T21" fmla="*/ 3 h 197"/>
                  <a:gd name="T22" fmla="*/ 2 w 194"/>
                  <a:gd name="T23" fmla="*/ 83 h 197"/>
                  <a:gd name="T24" fmla="*/ 2 w 194"/>
                  <a:gd name="T25" fmla="*/ 177 h 197"/>
                  <a:gd name="T26" fmla="*/ 2 w 194"/>
                  <a:gd name="T27" fmla="*/ 275 h 197"/>
                  <a:gd name="T28" fmla="*/ 2 w 194"/>
                  <a:gd name="T29" fmla="*/ 399 h 197"/>
                  <a:gd name="T30" fmla="*/ 2 w 194"/>
                  <a:gd name="T31" fmla="*/ 535 h 197"/>
                  <a:gd name="T32" fmla="*/ 2 w 194"/>
                  <a:gd name="T33" fmla="*/ 670 h 197"/>
                  <a:gd name="T34" fmla="*/ 0 w 194"/>
                  <a:gd name="T35" fmla="*/ 871 h 197"/>
                  <a:gd name="T36" fmla="*/ 0 w 194"/>
                  <a:gd name="T37" fmla="*/ 1039 h 197"/>
                  <a:gd name="T38" fmla="*/ 2 w 194"/>
                  <a:gd name="T39" fmla="*/ 1188 h 197"/>
                  <a:gd name="T40" fmla="*/ 2 w 194"/>
                  <a:gd name="T41" fmla="*/ 1341 h 197"/>
                  <a:gd name="T42" fmla="*/ 2 w 194"/>
                  <a:gd name="T43" fmla="*/ 1481 h 197"/>
                  <a:gd name="T44" fmla="*/ 2 w 194"/>
                  <a:gd name="T45" fmla="*/ 1597 h 197"/>
                  <a:gd name="T46" fmla="*/ 2 w 194"/>
                  <a:gd name="T47" fmla="*/ 1707 h 197"/>
                  <a:gd name="T48" fmla="*/ 2 w 194"/>
                  <a:gd name="T49" fmla="*/ 1809 h 197"/>
                  <a:gd name="T50" fmla="*/ 2 w 194"/>
                  <a:gd name="T51" fmla="*/ 1859 h 197"/>
                  <a:gd name="T52" fmla="*/ 2 w 194"/>
                  <a:gd name="T53" fmla="*/ 1890 h 197"/>
                  <a:gd name="T54" fmla="*/ 3 w 194"/>
                  <a:gd name="T55" fmla="*/ 1890 h 197"/>
                  <a:gd name="T56" fmla="*/ 4 w 194"/>
                  <a:gd name="T57" fmla="*/ 1859 h 197"/>
                  <a:gd name="T58" fmla="*/ 5 w 194"/>
                  <a:gd name="T59" fmla="*/ 1809 h 197"/>
                  <a:gd name="T60" fmla="*/ 5 w 194"/>
                  <a:gd name="T61" fmla="*/ 1707 h 197"/>
                  <a:gd name="T62" fmla="*/ 6 w 194"/>
                  <a:gd name="T63" fmla="*/ 1597 h 197"/>
                  <a:gd name="T64" fmla="*/ 6 w 194"/>
                  <a:gd name="T65" fmla="*/ 1481 h 197"/>
                  <a:gd name="T66" fmla="*/ 6 w 194"/>
                  <a:gd name="T67" fmla="*/ 1341 h 197"/>
                  <a:gd name="T68" fmla="*/ 6 w 194"/>
                  <a:gd name="T69" fmla="*/ 1188 h 197"/>
                  <a:gd name="T70" fmla="*/ 6 w 194"/>
                  <a:gd name="T71" fmla="*/ 1039 h 197"/>
                  <a:gd name="T72" fmla="*/ 6 w 194"/>
                  <a:gd name="T73" fmla="*/ 946 h 1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197"/>
                  <a:gd name="T113" fmla="*/ 194 w 194"/>
                  <a:gd name="T114" fmla="*/ 197 h 1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197">
                    <a:moveTo>
                      <a:pt x="194" y="99"/>
                    </a:moveTo>
                    <a:lnTo>
                      <a:pt x="194" y="90"/>
                    </a:lnTo>
                    <a:lnTo>
                      <a:pt x="192" y="80"/>
                    </a:lnTo>
                    <a:lnTo>
                      <a:pt x="190" y="70"/>
                    </a:lnTo>
                    <a:lnTo>
                      <a:pt x="188" y="63"/>
                    </a:lnTo>
                    <a:lnTo>
                      <a:pt x="185" y="56"/>
                    </a:lnTo>
                    <a:lnTo>
                      <a:pt x="181" y="49"/>
                    </a:lnTo>
                    <a:lnTo>
                      <a:pt x="175" y="41"/>
                    </a:lnTo>
                    <a:lnTo>
                      <a:pt x="172" y="34"/>
                    </a:lnTo>
                    <a:lnTo>
                      <a:pt x="165" y="29"/>
                    </a:lnTo>
                    <a:lnTo>
                      <a:pt x="159" y="23"/>
                    </a:lnTo>
                    <a:lnTo>
                      <a:pt x="154" y="18"/>
                    </a:lnTo>
                    <a:lnTo>
                      <a:pt x="145" y="14"/>
                    </a:lnTo>
                    <a:lnTo>
                      <a:pt x="136" y="9"/>
                    </a:lnTo>
                    <a:lnTo>
                      <a:pt x="128" y="7"/>
                    </a:lnTo>
                    <a:lnTo>
                      <a:pt x="121" y="3"/>
                    </a:lnTo>
                    <a:lnTo>
                      <a:pt x="114" y="2"/>
                    </a:lnTo>
                    <a:lnTo>
                      <a:pt x="105" y="0"/>
                    </a:lnTo>
                    <a:lnTo>
                      <a:pt x="97" y="0"/>
                    </a:lnTo>
                    <a:lnTo>
                      <a:pt x="88" y="0"/>
                    </a:lnTo>
                    <a:lnTo>
                      <a:pt x="79" y="2"/>
                    </a:lnTo>
                    <a:lnTo>
                      <a:pt x="70" y="3"/>
                    </a:lnTo>
                    <a:lnTo>
                      <a:pt x="63" y="7"/>
                    </a:lnTo>
                    <a:lnTo>
                      <a:pt x="56" y="9"/>
                    </a:lnTo>
                    <a:lnTo>
                      <a:pt x="48" y="14"/>
                    </a:lnTo>
                    <a:lnTo>
                      <a:pt x="43" y="18"/>
                    </a:lnTo>
                    <a:lnTo>
                      <a:pt x="32" y="23"/>
                    </a:lnTo>
                    <a:lnTo>
                      <a:pt x="27" y="29"/>
                    </a:lnTo>
                    <a:lnTo>
                      <a:pt x="21" y="34"/>
                    </a:lnTo>
                    <a:lnTo>
                      <a:pt x="16" y="41"/>
                    </a:lnTo>
                    <a:lnTo>
                      <a:pt x="12" y="49"/>
                    </a:lnTo>
                    <a:lnTo>
                      <a:pt x="9" y="56"/>
                    </a:lnTo>
                    <a:lnTo>
                      <a:pt x="5" y="63"/>
                    </a:lnTo>
                    <a:lnTo>
                      <a:pt x="3" y="70"/>
                    </a:lnTo>
                    <a:lnTo>
                      <a:pt x="1" y="80"/>
                    </a:lnTo>
                    <a:lnTo>
                      <a:pt x="0" y="90"/>
                    </a:lnTo>
                    <a:lnTo>
                      <a:pt x="0" y="99"/>
                    </a:lnTo>
                    <a:lnTo>
                      <a:pt x="0" y="109"/>
                    </a:lnTo>
                    <a:lnTo>
                      <a:pt x="1" y="116"/>
                    </a:lnTo>
                    <a:lnTo>
                      <a:pt x="3" y="125"/>
                    </a:lnTo>
                    <a:lnTo>
                      <a:pt x="5" y="132"/>
                    </a:lnTo>
                    <a:lnTo>
                      <a:pt x="9" y="139"/>
                    </a:lnTo>
                    <a:lnTo>
                      <a:pt x="12" y="147"/>
                    </a:lnTo>
                    <a:lnTo>
                      <a:pt x="16" y="154"/>
                    </a:lnTo>
                    <a:lnTo>
                      <a:pt x="21" y="161"/>
                    </a:lnTo>
                    <a:lnTo>
                      <a:pt x="27" y="167"/>
                    </a:lnTo>
                    <a:lnTo>
                      <a:pt x="32" y="172"/>
                    </a:lnTo>
                    <a:lnTo>
                      <a:pt x="43" y="179"/>
                    </a:lnTo>
                    <a:lnTo>
                      <a:pt x="48" y="183"/>
                    </a:lnTo>
                    <a:lnTo>
                      <a:pt x="56" y="188"/>
                    </a:lnTo>
                    <a:lnTo>
                      <a:pt x="63" y="192"/>
                    </a:lnTo>
                    <a:lnTo>
                      <a:pt x="70" y="194"/>
                    </a:lnTo>
                    <a:lnTo>
                      <a:pt x="79" y="196"/>
                    </a:lnTo>
                    <a:lnTo>
                      <a:pt x="88" y="197"/>
                    </a:lnTo>
                    <a:lnTo>
                      <a:pt x="97" y="197"/>
                    </a:lnTo>
                    <a:lnTo>
                      <a:pt x="105" y="197"/>
                    </a:lnTo>
                    <a:lnTo>
                      <a:pt x="114" y="196"/>
                    </a:lnTo>
                    <a:lnTo>
                      <a:pt x="121" y="194"/>
                    </a:lnTo>
                    <a:lnTo>
                      <a:pt x="128" y="192"/>
                    </a:lnTo>
                    <a:lnTo>
                      <a:pt x="136" y="188"/>
                    </a:lnTo>
                    <a:lnTo>
                      <a:pt x="145" y="183"/>
                    </a:lnTo>
                    <a:lnTo>
                      <a:pt x="154" y="179"/>
                    </a:lnTo>
                    <a:lnTo>
                      <a:pt x="159" y="172"/>
                    </a:lnTo>
                    <a:lnTo>
                      <a:pt x="165" y="167"/>
                    </a:lnTo>
                    <a:lnTo>
                      <a:pt x="172" y="161"/>
                    </a:lnTo>
                    <a:lnTo>
                      <a:pt x="175" y="154"/>
                    </a:lnTo>
                    <a:lnTo>
                      <a:pt x="181" y="147"/>
                    </a:lnTo>
                    <a:lnTo>
                      <a:pt x="185" y="139"/>
                    </a:lnTo>
                    <a:lnTo>
                      <a:pt x="188" y="132"/>
                    </a:lnTo>
                    <a:lnTo>
                      <a:pt x="190" y="125"/>
                    </a:lnTo>
                    <a:lnTo>
                      <a:pt x="192" y="116"/>
                    </a:lnTo>
                    <a:lnTo>
                      <a:pt x="194" y="109"/>
                    </a:lnTo>
                    <a:lnTo>
                      <a:pt x="194" y="99"/>
                    </a:lnTo>
                    <a:close/>
                  </a:path>
                </a:pathLst>
              </a:custGeom>
              <a:solidFill>
                <a:schemeClr val="accent2"/>
              </a:solidFill>
              <a:ln w="1651">
                <a:solidFill>
                  <a:srgbClr val="000000"/>
                </a:solidFill>
                <a:prstDash val="solid"/>
                <a:round/>
                <a:headEnd/>
                <a:tailEnd/>
              </a:ln>
            </p:spPr>
            <p:txBody>
              <a:bodyPr/>
              <a:lstStyle/>
              <a:p>
                <a:endParaRPr lang="en-US">
                  <a:solidFill>
                    <a:schemeClr val="tx1"/>
                  </a:solidFill>
                </a:endParaRPr>
              </a:p>
            </p:txBody>
          </p:sp>
          <p:sp>
            <p:nvSpPr>
              <p:cNvPr id="54293" name="Freeform 37"/>
              <p:cNvSpPr>
                <a:spLocks/>
              </p:cNvSpPr>
              <p:nvPr/>
            </p:nvSpPr>
            <p:spPr bwMode="auto">
              <a:xfrm rot="-807084">
                <a:off x="2502" y="1917"/>
                <a:ext cx="120" cy="173"/>
              </a:xfrm>
              <a:custGeom>
                <a:avLst/>
                <a:gdLst>
                  <a:gd name="T0" fmla="*/ 3 w 145"/>
                  <a:gd name="T1" fmla="*/ 1150 h 153"/>
                  <a:gd name="T2" fmla="*/ 3 w 145"/>
                  <a:gd name="T3" fmla="*/ 1161 h 153"/>
                  <a:gd name="T4" fmla="*/ 3 w 145"/>
                  <a:gd name="T5" fmla="*/ 1193 h 153"/>
                  <a:gd name="T6" fmla="*/ 2 w 145"/>
                  <a:gd name="T7" fmla="*/ 1203 h 153"/>
                  <a:gd name="T8" fmla="*/ 2 w 145"/>
                  <a:gd name="T9" fmla="*/ 1212 h 153"/>
                  <a:gd name="T10" fmla="*/ 2 w 145"/>
                  <a:gd name="T11" fmla="*/ 1242 h 153"/>
                  <a:gd name="T12" fmla="*/ 2 w 145"/>
                  <a:gd name="T13" fmla="*/ 1242 h 153"/>
                  <a:gd name="T14" fmla="*/ 2 w 145"/>
                  <a:gd name="T15" fmla="*/ 1242 h 153"/>
                  <a:gd name="T16" fmla="*/ 2 w 145"/>
                  <a:gd name="T17" fmla="*/ 1242 h 153"/>
                  <a:gd name="T18" fmla="*/ 2 w 145"/>
                  <a:gd name="T19" fmla="*/ 1242 h 153"/>
                  <a:gd name="T20" fmla="*/ 2 w 145"/>
                  <a:gd name="T21" fmla="*/ 1212 h 153"/>
                  <a:gd name="T22" fmla="*/ 2 w 145"/>
                  <a:gd name="T23" fmla="*/ 1203 h 153"/>
                  <a:gd name="T24" fmla="*/ 2 w 145"/>
                  <a:gd name="T25" fmla="*/ 1193 h 153"/>
                  <a:gd name="T26" fmla="*/ 2 w 145"/>
                  <a:gd name="T27" fmla="*/ 1161 h 153"/>
                  <a:gd name="T28" fmla="*/ 2 w 145"/>
                  <a:gd name="T29" fmla="*/ 1150 h 153"/>
                  <a:gd name="T30" fmla="*/ 2 w 145"/>
                  <a:gd name="T31" fmla="*/ 1106 h 153"/>
                  <a:gd name="T32" fmla="*/ 2 w 145"/>
                  <a:gd name="T33" fmla="*/ 1098 h 153"/>
                  <a:gd name="T34" fmla="*/ 2 w 145"/>
                  <a:gd name="T35" fmla="*/ 1069 h 153"/>
                  <a:gd name="T36" fmla="*/ 2 w 145"/>
                  <a:gd name="T37" fmla="*/ 1027 h 153"/>
                  <a:gd name="T38" fmla="*/ 2 w 145"/>
                  <a:gd name="T39" fmla="*/ 1017 h 153"/>
                  <a:gd name="T40" fmla="*/ 2 w 145"/>
                  <a:gd name="T41" fmla="*/ 975 h 153"/>
                  <a:gd name="T42" fmla="*/ 2 w 145"/>
                  <a:gd name="T43" fmla="*/ 938 h 153"/>
                  <a:gd name="T44" fmla="*/ 0 w 145"/>
                  <a:gd name="T45" fmla="*/ 899 h 153"/>
                  <a:gd name="T46" fmla="*/ 0 w 145"/>
                  <a:gd name="T47" fmla="*/ 862 h 153"/>
                  <a:gd name="T48" fmla="*/ 0 w 145"/>
                  <a:gd name="T49" fmla="*/ 805 h 153"/>
                  <a:gd name="T50" fmla="*/ 0 w 145"/>
                  <a:gd name="T51" fmla="*/ 763 h 153"/>
                  <a:gd name="T52" fmla="*/ 0 w 145"/>
                  <a:gd name="T53" fmla="*/ 721 h 153"/>
                  <a:gd name="T54" fmla="*/ 0 w 145"/>
                  <a:gd name="T55" fmla="*/ 675 h 153"/>
                  <a:gd name="T56" fmla="*/ 0 w 145"/>
                  <a:gd name="T57" fmla="*/ 630 h 153"/>
                  <a:gd name="T58" fmla="*/ 2 w 145"/>
                  <a:gd name="T59" fmla="*/ 608 h 153"/>
                  <a:gd name="T60" fmla="*/ 2 w 145"/>
                  <a:gd name="T61" fmla="*/ 557 h 153"/>
                  <a:gd name="T62" fmla="*/ 2 w 145"/>
                  <a:gd name="T63" fmla="*/ 538 h 153"/>
                  <a:gd name="T64" fmla="*/ 2 w 145"/>
                  <a:gd name="T65" fmla="*/ 499 h 153"/>
                  <a:gd name="T66" fmla="*/ 2 w 145"/>
                  <a:gd name="T67" fmla="*/ 0 h 153"/>
                  <a:gd name="T68" fmla="*/ 6 w 145"/>
                  <a:gd name="T69" fmla="*/ 630 h 153"/>
                  <a:gd name="T70" fmla="*/ 4 w 145"/>
                  <a:gd name="T71" fmla="*/ 1126 h 153"/>
                  <a:gd name="T72" fmla="*/ 3 w 145"/>
                  <a:gd name="T73" fmla="*/ 1150 h 153"/>
                  <a:gd name="T74" fmla="*/ 3 w 145"/>
                  <a:gd name="T75" fmla="*/ 1150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5"/>
                  <a:gd name="T115" fmla="*/ 0 h 153"/>
                  <a:gd name="T116" fmla="*/ 145 w 145"/>
                  <a:gd name="T117" fmla="*/ 153 h 15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5" h="153">
                    <a:moveTo>
                      <a:pt x="89" y="142"/>
                    </a:moveTo>
                    <a:lnTo>
                      <a:pt x="84" y="144"/>
                    </a:lnTo>
                    <a:lnTo>
                      <a:pt x="78" y="147"/>
                    </a:lnTo>
                    <a:lnTo>
                      <a:pt x="73" y="149"/>
                    </a:lnTo>
                    <a:lnTo>
                      <a:pt x="69" y="151"/>
                    </a:lnTo>
                    <a:lnTo>
                      <a:pt x="64" y="153"/>
                    </a:lnTo>
                    <a:lnTo>
                      <a:pt x="60" y="153"/>
                    </a:lnTo>
                    <a:lnTo>
                      <a:pt x="55" y="153"/>
                    </a:lnTo>
                    <a:lnTo>
                      <a:pt x="49" y="153"/>
                    </a:lnTo>
                    <a:lnTo>
                      <a:pt x="46" y="153"/>
                    </a:lnTo>
                    <a:lnTo>
                      <a:pt x="40" y="151"/>
                    </a:lnTo>
                    <a:lnTo>
                      <a:pt x="36" y="149"/>
                    </a:lnTo>
                    <a:lnTo>
                      <a:pt x="31" y="147"/>
                    </a:lnTo>
                    <a:lnTo>
                      <a:pt x="27" y="144"/>
                    </a:lnTo>
                    <a:lnTo>
                      <a:pt x="24" y="142"/>
                    </a:lnTo>
                    <a:lnTo>
                      <a:pt x="18" y="138"/>
                    </a:lnTo>
                    <a:lnTo>
                      <a:pt x="17" y="135"/>
                    </a:lnTo>
                    <a:lnTo>
                      <a:pt x="13" y="133"/>
                    </a:lnTo>
                    <a:lnTo>
                      <a:pt x="9" y="127"/>
                    </a:lnTo>
                    <a:lnTo>
                      <a:pt x="7" y="126"/>
                    </a:lnTo>
                    <a:lnTo>
                      <a:pt x="4" y="120"/>
                    </a:lnTo>
                    <a:lnTo>
                      <a:pt x="2" y="116"/>
                    </a:lnTo>
                    <a:lnTo>
                      <a:pt x="0" y="111"/>
                    </a:lnTo>
                    <a:lnTo>
                      <a:pt x="0" y="106"/>
                    </a:lnTo>
                    <a:lnTo>
                      <a:pt x="0" y="100"/>
                    </a:lnTo>
                    <a:lnTo>
                      <a:pt x="0" y="95"/>
                    </a:lnTo>
                    <a:lnTo>
                      <a:pt x="0" y="89"/>
                    </a:lnTo>
                    <a:lnTo>
                      <a:pt x="0" y="84"/>
                    </a:lnTo>
                    <a:lnTo>
                      <a:pt x="0" y="78"/>
                    </a:lnTo>
                    <a:lnTo>
                      <a:pt x="2" y="75"/>
                    </a:lnTo>
                    <a:lnTo>
                      <a:pt x="4" y="69"/>
                    </a:lnTo>
                    <a:lnTo>
                      <a:pt x="7" y="66"/>
                    </a:lnTo>
                    <a:lnTo>
                      <a:pt x="9" y="62"/>
                    </a:lnTo>
                    <a:lnTo>
                      <a:pt x="56" y="0"/>
                    </a:lnTo>
                    <a:lnTo>
                      <a:pt x="145" y="78"/>
                    </a:lnTo>
                    <a:lnTo>
                      <a:pt x="91" y="140"/>
                    </a:lnTo>
                    <a:lnTo>
                      <a:pt x="89" y="142"/>
                    </a:lnTo>
                    <a:close/>
                  </a:path>
                </a:pathLst>
              </a:custGeom>
              <a:solidFill>
                <a:srgbClr val="FFCC00"/>
              </a:solidFill>
              <a:ln w="9525">
                <a:noFill/>
                <a:round/>
                <a:headEnd/>
                <a:tailEnd/>
              </a:ln>
            </p:spPr>
            <p:txBody>
              <a:bodyPr/>
              <a:lstStyle/>
              <a:p>
                <a:endParaRPr lang="en-US">
                  <a:solidFill>
                    <a:schemeClr val="tx1"/>
                  </a:solidFill>
                </a:endParaRPr>
              </a:p>
            </p:txBody>
          </p:sp>
          <p:sp>
            <p:nvSpPr>
              <p:cNvPr id="54294" name="Freeform 38"/>
              <p:cNvSpPr>
                <a:spLocks/>
              </p:cNvSpPr>
              <p:nvPr/>
            </p:nvSpPr>
            <p:spPr bwMode="auto">
              <a:xfrm rot="-807084">
                <a:off x="2502" y="1917"/>
                <a:ext cx="120" cy="173"/>
              </a:xfrm>
              <a:custGeom>
                <a:avLst/>
                <a:gdLst>
                  <a:gd name="T0" fmla="*/ 3 w 145"/>
                  <a:gd name="T1" fmla="*/ 1150 h 153"/>
                  <a:gd name="T2" fmla="*/ 3 w 145"/>
                  <a:gd name="T3" fmla="*/ 1161 h 153"/>
                  <a:gd name="T4" fmla="*/ 3 w 145"/>
                  <a:gd name="T5" fmla="*/ 1193 h 153"/>
                  <a:gd name="T6" fmla="*/ 2 w 145"/>
                  <a:gd name="T7" fmla="*/ 1203 h 153"/>
                  <a:gd name="T8" fmla="*/ 2 w 145"/>
                  <a:gd name="T9" fmla="*/ 1212 h 153"/>
                  <a:gd name="T10" fmla="*/ 2 w 145"/>
                  <a:gd name="T11" fmla="*/ 1242 h 153"/>
                  <a:gd name="T12" fmla="*/ 2 w 145"/>
                  <a:gd name="T13" fmla="*/ 1242 h 153"/>
                  <a:gd name="T14" fmla="*/ 2 w 145"/>
                  <a:gd name="T15" fmla="*/ 1242 h 153"/>
                  <a:gd name="T16" fmla="*/ 2 w 145"/>
                  <a:gd name="T17" fmla="*/ 1242 h 153"/>
                  <a:gd name="T18" fmla="*/ 2 w 145"/>
                  <a:gd name="T19" fmla="*/ 1242 h 153"/>
                  <a:gd name="T20" fmla="*/ 2 w 145"/>
                  <a:gd name="T21" fmla="*/ 1212 h 153"/>
                  <a:gd name="T22" fmla="*/ 2 w 145"/>
                  <a:gd name="T23" fmla="*/ 1203 h 153"/>
                  <a:gd name="T24" fmla="*/ 2 w 145"/>
                  <a:gd name="T25" fmla="*/ 1193 h 153"/>
                  <a:gd name="T26" fmla="*/ 2 w 145"/>
                  <a:gd name="T27" fmla="*/ 1161 h 153"/>
                  <a:gd name="T28" fmla="*/ 2 w 145"/>
                  <a:gd name="T29" fmla="*/ 1150 h 153"/>
                  <a:gd name="T30" fmla="*/ 2 w 145"/>
                  <a:gd name="T31" fmla="*/ 1106 h 153"/>
                  <a:gd name="T32" fmla="*/ 2 w 145"/>
                  <a:gd name="T33" fmla="*/ 1098 h 153"/>
                  <a:gd name="T34" fmla="*/ 2 w 145"/>
                  <a:gd name="T35" fmla="*/ 1069 h 153"/>
                  <a:gd name="T36" fmla="*/ 2 w 145"/>
                  <a:gd name="T37" fmla="*/ 1027 h 153"/>
                  <a:gd name="T38" fmla="*/ 2 w 145"/>
                  <a:gd name="T39" fmla="*/ 1017 h 153"/>
                  <a:gd name="T40" fmla="*/ 2 w 145"/>
                  <a:gd name="T41" fmla="*/ 975 h 153"/>
                  <a:gd name="T42" fmla="*/ 2 w 145"/>
                  <a:gd name="T43" fmla="*/ 938 h 153"/>
                  <a:gd name="T44" fmla="*/ 0 w 145"/>
                  <a:gd name="T45" fmla="*/ 899 h 153"/>
                  <a:gd name="T46" fmla="*/ 0 w 145"/>
                  <a:gd name="T47" fmla="*/ 862 h 153"/>
                  <a:gd name="T48" fmla="*/ 0 w 145"/>
                  <a:gd name="T49" fmla="*/ 805 h 153"/>
                  <a:gd name="T50" fmla="*/ 0 w 145"/>
                  <a:gd name="T51" fmla="*/ 763 h 153"/>
                  <a:gd name="T52" fmla="*/ 0 w 145"/>
                  <a:gd name="T53" fmla="*/ 721 h 153"/>
                  <a:gd name="T54" fmla="*/ 0 w 145"/>
                  <a:gd name="T55" fmla="*/ 675 h 153"/>
                  <a:gd name="T56" fmla="*/ 0 w 145"/>
                  <a:gd name="T57" fmla="*/ 630 h 153"/>
                  <a:gd name="T58" fmla="*/ 2 w 145"/>
                  <a:gd name="T59" fmla="*/ 608 h 153"/>
                  <a:gd name="T60" fmla="*/ 2 w 145"/>
                  <a:gd name="T61" fmla="*/ 557 h 153"/>
                  <a:gd name="T62" fmla="*/ 2 w 145"/>
                  <a:gd name="T63" fmla="*/ 538 h 153"/>
                  <a:gd name="T64" fmla="*/ 2 w 145"/>
                  <a:gd name="T65" fmla="*/ 499 h 153"/>
                  <a:gd name="T66" fmla="*/ 2 w 145"/>
                  <a:gd name="T67" fmla="*/ 0 h 153"/>
                  <a:gd name="T68" fmla="*/ 6 w 145"/>
                  <a:gd name="T69" fmla="*/ 630 h 153"/>
                  <a:gd name="T70" fmla="*/ 4 w 145"/>
                  <a:gd name="T71" fmla="*/ 1126 h 153"/>
                  <a:gd name="T72" fmla="*/ 3 w 145"/>
                  <a:gd name="T73" fmla="*/ 1150 h 153"/>
                  <a:gd name="T74" fmla="*/ 3 w 145"/>
                  <a:gd name="T75" fmla="*/ 1150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5"/>
                  <a:gd name="T115" fmla="*/ 0 h 153"/>
                  <a:gd name="T116" fmla="*/ 145 w 145"/>
                  <a:gd name="T117" fmla="*/ 153 h 15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5" h="153">
                    <a:moveTo>
                      <a:pt x="89" y="142"/>
                    </a:moveTo>
                    <a:lnTo>
                      <a:pt x="84" y="144"/>
                    </a:lnTo>
                    <a:lnTo>
                      <a:pt x="78" y="147"/>
                    </a:lnTo>
                    <a:lnTo>
                      <a:pt x="73" y="149"/>
                    </a:lnTo>
                    <a:lnTo>
                      <a:pt x="69" y="151"/>
                    </a:lnTo>
                    <a:lnTo>
                      <a:pt x="64" y="153"/>
                    </a:lnTo>
                    <a:lnTo>
                      <a:pt x="60" y="153"/>
                    </a:lnTo>
                    <a:lnTo>
                      <a:pt x="55" y="153"/>
                    </a:lnTo>
                    <a:lnTo>
                      <a:pt x="49" y="153"/>
                    </a:lnTo>
                    <a:lnTo>
                      <a:pt x="46" y="153"/>
                    </a:lnTo>
                    <a:lnTo>
                      <a:pt x="40" y="151"/>
                    </a:lnTo>
                    <a:lnTo>
                      <a:pt x="36" y="149"/>
                    </a:lnTo>
                    <a:lnTo>
                      <a:pt x="31" y="147"/>
                    </a:lnTo>
                    <a:lnTo>
                      <a:pt x="27" y="144"/>
                    </a:lnTo>
                    <a:lnTo>
                      <a:pt x="24" y="142"/>
                    </a:lnTo>
                    <a:lnTo>
                      <a:pt x="18" y="138"/>
                    </a:lnTo>
                    <a:lnTo>
                      <a:pt x="17" y="135"/>
                    </a:lnTo>
                    <a:lnTo>
                      <a:pt x="13" y="133"/>
                    </a:lnTo>
                    <a:lnTo>
                      <a:pt x="9" y="127"/>
                    </a:lnTo>
                    <a:lnTo>
                      <a:pt x="7" y="126"/>
                    </a:lnTo>
                    <a:lnTo>
                      <a:pt x="4" y="120"/>
                    </a:lnTo>
                    <a:lnTo>
                      <a:pt x="2" y="116"/>
                    </a:lnTo>
                    <a:lnTo>
                      <a:pt x="0" y="111"/>
                    </a:lnTo>
                    <a:lnTo>
                      <a:pt x="0" y="106"/>
                    </a:lnTo>
                    <a:lnTo>
                      <a:pt x="0" y="100"/>
                    </a:lnTo>
                    <a:lnTo>
                      <a:pt x="0" y="95"/>
                    </a:lnTo>
                    <a:lnTo>
                      <a:pt x="0" y="89"/>
                    </a:lnTo>
                    <a:lnTo>
                      <a:pt x="0" y="84"/>
                    </a:lnTo>
                    <a:lnTo>
                      <a:pt x="0" y="78"/>
                    </a:lnTo>
                    <a:lnTo>
                      <a:pt x="2" y="75"/>
                    </a:lnTo>
                    <a:lnTo>
                      <a:pt x="4" y="69"/>
                    </a:lnTo>
                    <a:lnTo>
                      <a:pt x="7" y="66"/>
                    </a:lnTo>
                    <a:lnTo>
                      <a:pt x="9" y="62"/>
                    </a:lnTo>
                    <a:lnTo>
                      <a:pt x="56" y="0"/>
                    </a:lnTo>
                    <a:lnTo>
                      <a:pt x="145" y="78"/>
                    </a:lnTo>
                    <a:lnTo>
                      <a:pt x="91" y="140"/>
                    </a:lnTo>
                    <a:lnTo>
                      <a:pt x="89" y="142"/>
                    </a:lnTo>
                    <a:close/>
                  </a:path>
                </a:pathLst>
              </a:custGeom>
              <a:solidFill>
                <a:schemeClr val="accent2"/>
              </a:solidFill>
              <a:ln w="1651">
                <a:solidFill>
                  <a:srgbClr val="000000"/>
                </a:solidFill>
                <a:prstDash val="solid"/>
                <a:round/>
                <a:headEnd/>
                <a:tailEnd/>
              </a:ln>
            </p:spPr>
            <p:txBody>
              <a:bodyPr/>
              <a:lstStyle/>
              <a:p>
                <a:endParaRPr lang="en-US">
                  <a:solidFill>
                    <a:schemeClr val="tx1"/>
                  </a:solidFill>
                </a:endParaRPr>
              </a:p>
            </p:txBody>
          </p:sp>
          <p:sp>
            <p:nvSpPr>
              <p:cNvPr id="54295" name="Freeform 39"/>
              <p:cNvSpPr>
                <a:spLocks/>
              </p:cNvSpPr>
              <p:nvPr/>
            </p:nvSpPr>
            <p:spPr bwMode="auto">
              <a:xfrm rot="-807084">
                <a:off x="2522" y="1830"/>
                <a:ext cx="133" cy="186"/>
              </a:xfrm>
              <a:custGeom>
                <a:avLst/>
                <a:gdLst>
                  <a:gd name="T0" fmla="*/ 5 w 163"/>
                  <a:gd name="T1" fmla="*/ 633 h 164"/>
                  <a:gd name="T2" fmla="*/ 5 w 163"/>
                  <a:gd name="T3" fmla="*/ 507 h 164"/>
                  <a:gd name="T4" fmla="*/ 5 w 163"/>
                  <a:gd name="T5" fmla="*/ 392 h 164"/>
                  <a:gd name="T6" fmla="*/ 5 w 163"/>
                  <a:gd name="T7" fmla="*/ 298 h 164"/>
                  <a:gd name="T8" fmla="*/ 5 w 163"/>
                  <a:gd name="T9" fmla="*/ 205 h 164"/>
                  <a:gd name="T10" fmla="*/ 4 w 163"/>
                  <a:gd name="T11" fmla="*/ 127 h 164"/>
                  <a:gd name="T12" fmla="*/ 4 w 163"/>
                  <a:gd name="T13" fmla="*/ 78 h 164"/>
                  <a:gd name="T14" fmla="*/ 3 w 163"/>
                  <a:gd name="T15" fmla="*/ 2 h 164"/>
                  <a:gd name="T16" fmla="*/ 2 w 163"/>
                  <a:gd name="T17" fmla="*/ 0 h 164"/>
                  <a:gd name="T18" fmla="*/ 2 w 163"/>
                  <a:gd name="T19" fmla="*/ 0 h 164"/>
                  <a:gd name="T20" fmla="*/ 2 w 163"/>
                  <a:gd name="T21" fmla="*/ 2 h 164"/>
                  <a:gd name="T22" fmla="*/ 2 w 163"/>
                  <a:gd name="T23" fmla="*/ 78 h 164"/>
                  <a:gd name="T24" fmla="*/ 2 w 163"/>
                  <a:gd name="T25" fmla="*/ 127 h 164"/>
                  <a:gd name="T26" fmla="*/ 2 w 163"/>
                  <a:gd name="T27" fmla="*/ 205 h 164"/>
                  <a:gd name="T28" fmla="*/ 2 w 163"/>
                  <a:gd name="T29" fmla="*/ 298 h 164"/>
                  <a:gd name="T30" fmla="*/ 2 w 163"/>
                  <a:gd name="T31" fmla="*/ 392 h 164"/>
                  <a:gd name="T32" fmla="*/ 2 w 163"/>
                  <a:gd name="T33" fmla="*/ 507 h 164"/>
                  <a:gd name="T34" fmla="*/ 0 w 163"/>
                  <a:gd name="T35" fmla="*/ 633 h 164"/>
                  <a:gd name="T36" fmla="*/ 0 w 163"/>
                  <a:gd name="T37" fmla="*/ 755 h 164"/>
                  <a:gd name="T38" fmla="*/ 2 w 163"/>
                  <a:gd name="T39" fmla="*/ 883 h 164"/>
                  <a:gd name="T40" fmla="*/ 2 w 163"/>
                  <a:gd name="T41" fmla="*/ 1000 h 164"/>
                  <a:gd name="T42" fmla="*/ 2 w 163"/>
                  <a:gd name="T43" fmla="*/ 1096 h 164"/>
                  <a:gd name="T44" fmla="*/ 2 w 163"/>
                  <a:gd name="T45" fmla="*/ 1181 h 164"/>
                  <a:gd name="T46" fmla="*/ 2 w 163"/>
                  <a:gd name="T47" fmla="*/ 1249 h 164"/>
                  <a:gd name="T48" fmla="*/ 2 w 163"/>
                  <a:gd name="T49" fmla="*/ 1331 h 164"/>
                  <a:gd name="T50" fmla="*/ 2 w 163"/>
                  <a:gd name="T51" fmla="*/ 1346 h 164"/>
                  <a:gd name="T52" fmla="*/ 2 w 163"/>
                  <a:gd name="T53" fmla="*/ 1390 h 164"/>
                  <a:gd name="T54" fmla="*/ 2 w 163"/>
                  <a:gd name="T55" fmla="*/ 1390 h 164"/>
                  <a:gd name="T56" fmla="*/ 3 w 163"/>
                  <a:gd name="T57" fmla="*/ 1346 h 164"/>
                  <a:gd name="T58" fmla="*/ 4 w 163"/>
                  <a:gd name="T59" fmla="*/ 1331 h 164"/>
                  <a:gd name="T60" fmla="*/ 4 w 163"/>
                  <a:gd name="T61" fmla="*/ 1249 h 164"/>
                  <a:gd name="T62" fmla="*/ 5 w 163"/>
                  <a:gd name="T63" fmla="*/ 1181 h 164"/>
                  <a:gd name="T64" fmla="*/ 5 w 163"/>
                  <a:gd name="T65" fmla="*/ 1096 h 164"/>
                  <a:gd name="T66" fmla="*/ 5 w 163"/>
                  <a:gd name="T67" fmla="*/ 1000 h 164"/>
                  <a:gd name="T68" fmla="*/ 5 w 163"/>
                  <a:gd name="T69" fmla="*/ 883 h 164"/>
                  <a:gd name="T70" fmla="*/ 5 w 163"/>
                  <a:gd name="T71" fmla="*/ 755 h 164"/>
                  <a:gd name="T72" fmla="*/ 6 w 163"/>
                  <a:gd name="T73" fmla="*/ 713 h 1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3"/>
                  <a:gd name="T112" fmla="*/ 0 h 164"/>
                  <a:gd name="T113" fmla="*/ 163 w 163"/>
                  <a:gd name="T114" fmla="*/ 164 h 16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3" h="164">
                    <a:moveTo>
                      <a:pt x="163" y="84"/>
                    </a:moveTo>
                    <a:lnTo>
                      <a:pt x="161" y="75"/>
                    </a:lnTo>
                    <a:lnTo>
                      <a:pt x="161" y="69"/>
                    </a:lnTo>
                    <a:lnTo>
                      <a:pt x="159" y="60"/>
                    </a:lnTo>
                    <a:lnTo>
                      <a:pt x="157" y="55"/>
                    </a:lnTo>
                    <a:lnTo>
                      <a:pt x="156" y="46"/>
                    </a:lnTo>
                    <a:lnTo>
                      <a:pt x="152" y="40"/>
                    </a:lnTo>
                    <a:lnTo>
                      <a:pt x="148" y="35"/>
                    </a:lnTo>
                    <a:lnTo>
                      <a:pt x="143" y="30"/>
                    </a:lnTo>
                    <a:lnTo>
                      <a:pt x="137" y="24"/>
                    </a:lnTo>
                    <a:lnTo>
                      <a:pt x="132" y="19"/>
                    </a:lnTo>
                    <a:lnTo>
                      <a:pt x="127" y="15"/>
                    </a:lnTo>
                    <a:lnTo>
                      <a:pt x="121" y="11"/>
                    </a:lnTo>
                    <a:lnTo>
                      <a:pt x="116" y="10"/>
                    </a:lnTo>
                    <a:lnTo>
                      <a:pt x="108" y="6"/>
                    </a:lnTo>
                    <a:lnTo>
                      <a:pt x="101" y="2"/>
                    </a:lnTo>
                    <a:lnTo>
                      <a:pt x="94" y="2"/>
                    </a:lnTo>
                    <a:lnTo>
                      <a:pt x="88" y="0"/>
                    </a:lnTo>
                    <a:lnTo>
                      <a:pt x="81" y="0"/>
                    </a:lnTo>
                    <a:lnTo>
                      <a:pt x="74" y="0"/>
                    </a:lnTo>
                    <a:lnTo>
                      <a:pt x="67" y="2"/>
                    </a:lnTo>
                    <a:lnTo>
                      <a:pt x="61" y="2"/>
                    </a:lnTo>
                    <a:lnTo>
                      <a:pt x="56" y="6"/>
                    </a:lnTo>
                    <a:lnTo>
                      <a:pt x="47" y="10"/>
                    </a:lnTo>
                    <a:lnTo>
                      <a:pt x="41" y="11"/>
                    </a:lnTo>
                    <a:lnTo>
                      <a:pt x="36" y="15"/>
                    </a:lnTo>
                    <a:lnTo>
                      <a:pt x="29" y="19"/>
                    </a:lnTo>
                    <a:lnTo>
                      <a:pt x="23" y="24"/>
                    </a:lnTo>
                    <a:lnTo>
                      <a:pt x="18" y="30"/>
                    </a:lnTo>
                    <a:lnTo>
                      <a:pt x="16" y="35"/>
                    </a:lnTo>
                    <a:lnTo>
                      <a:pt x="10" y="40"/>
                    </a:lnTo>
                    <a:lnTo>
                      <a:pt x="9" y="46"/>
                    </a:lnTo>
                    <a:lnTo>
                      <a:pt x="5" y="55"/>
                    </a:lnTo>
                    <a:lnTo>
                      <a:pt x="3" y="60"/>
                    </a:lnTo>
                    <a:lnTo>
                      <a:pt x="1" y="69"/>
                    </a:lnTo>
                    <a:lnTo>
                      <a:pt x="0" y="75"/>
                    </a:lnTo>
                    <a:lnTo>
                      <a:pt x="0" y="84"/>
                    </a:lnTo>
                    <a:lnTo>
                      <a:pt x="0" y="89"/>
                    </a:lnTo>
                    <a:lnTo>
                      <a:pt x="1" y="97"/>
                    </a:lnTo>
                    <a:lnTo>
                      <a:pt x="3" y="104"/>
                    </a:lnTo>
                    <a:lnTo>
                      <a:pt x="5" y="111"/>
                    </a:lnTo>
                    <a:lnTo>
                      <a:pt x="9" y="117"/>
                    </a:lnTo>
                    <a:lnTo>
                      <a:pt x="10" y="122"/>
                    </a:lnTo>
                    <a:lnTo>
                      <a:pt x="16" y="129"/>
                    </a:lnTo>
                    <a:lnTo>
                      <a:pt x="18" y="135"/>
                    </a:lnTo>
                    <a:lnTo>
                      <a:pt x="23" y="138"/>
                    </a:lnTo>
                    <a:lnTo>
                      <a:pt x="29" y="144"/>
                    </a:lnTo>
                    <a:lnTo>
                      <a:pt x="36" y="147"/>
                    </a:lnTo>
                    <a:lnTo>
                      <a:pt x="41" y="153"/>
                    </a:lnTo>
                    <a:lnTo>
                      <a:pt x="47" y="156"/>
                    </a:lnTo>
                    <a:lnTo>
                      <a:pt x="56" y="158"/>
                    </a:lnTo>
                    <a:lnTo>
                      <a:pt x="61" y="160"/>
                    </a:lnTo>
                    <a:lnTo>
                      <a:pt x="67" y="162"/>
                    </a:lnTo>
                    <a:lnTo>
                      <a:pt x="74" y="164"/>
                    </a:lnTo>
                    <a:lnTo>
                      <a:pt x="81" y="164"/>
                    </a:lnTo>
                    <a:lnTo>
                      <a:pt x="88" y="164"/>
                    </a:lnTo>
                    <a:lnTo>
                      <a:pt x="94" y="162"/>
                    </a:lnTo>
                    <a:lnTo>
                      <a:pt x="101" y="160"/>
                    </a:lnTo>
                    <a:lnTo>
                      <a:pt x="108" y="158"/>
                    </a:lnTo>
                    <a:lnTo>
                      <a:pt x="116" y="156"/>
                    </a:lnTo>
                    <a:lnTo>
                      <a:pt x="121" y="153"/>
                    </a:lnTo>
                    <a:lnTo>
                      <a:pt x="127" y="147"/>
                    </a:lnTo>
                    <a:lnTo>
                      <a:pt x="132" y="144"/>
                    </a:lnTo>
                    <a:lnTo>
                      <a:pt x="137" y="138"/>
                    </a:lnTo>
                    <a:lnTo>
                      <a:pt x="143" y="135"/>
                    </a:lnTo>
                    <a:lnTo>
                      <a:pt x="148" y="129"/>
                    </a:lnTo>
                    <a:lnTo>
                      <a:pt x="152" y="122"/>
                    </a:lnTo>
                    <a:lnTo>
                      <a:pt x="156" y="117"/>
                    </a:lnTo>
                    <a:lnTo>
                      <a:pt x="157" y="111"/>
                    </a:lnTo>
                    <a:lnTo>
                      <a:pt x="159" y="104"/>
                    </a:lnTo>
                    <a:lnTo>
                      <a:pt x="161" y="97"/>
                    </a:lnTo>
                    <a:lnTo>
                      <a:pt x="161" y="89"/>
                    </a:lnTo>
                    <a:lnTo>
                      <a:pt x="163" y="84"/>
                    </a:lnTo>
                    <a:close/>
                  </a:path>
                </a:pathLst>
              </a:custGeom>
              <a:solidFill>
                <a:srgbClr val="FFCC00"/>
              </a:solidFill>
              <a:ln w="9525">
                <a:noFill/>
                <a:round/>
                <a:headEnd/>
                <a:tailEnd/>
              </a:ln>
            </p:spPr>
            <p:txBody>
              <a:bodyPr/>
              <a:lstStyle/>
              <a:p>
                <a:endParaRPr lang="en-US">
                  <a:solidFill>
                    <a:schemeClr val="tx1"/>
                  </a:solidFill>
                </a:endParaRPr>
              </a:p>
            </p:txBody>
          </p:sp>
          <p:sp>
            <p:nvSpPr>
              <p:cNvPr id="54296" name="Freeform 40"/>
              <p:cNvSpPr>
                <a:spLocks/>
              </p:cNvSpPr>
              <p:nvPr/>
            </p:nvSpPr>
            <p:spPr bwMode="auto">
              <a:xfrm rot="-807084">
                <a:off x="2522" y="1830"/>
                <a:ext cx="133" cy="186"/>
              </a:xfrm>
              <a:custGeom>
                <a:avLst/>
                <a:gdLst>
                  <a:gd name="T0" fmla="*/ 5 w 163"/>
                  <a:gd name="T1" fmla="*/ 633 h 164"/>
                  <a:gd name="T2" fmla="*/ 5 w 163"/>
                  <a:gd name="T3" fmla="*/ 507 h 164"/>
                  <a:gd name="T4" fmla="*/ 5 w 163"/>
                  <a:gd name="T5" fmla="*/ 392 h 164"/>
                  <a:gd name="T6" fmla="*/ 5 w 163"/>
                  <a:gd name="T7" fmla="*/ 298 h 164"/>
                  <a:gd name="T8" fmla="*/ 5 w 163"/>
                  <a:gd name="T9" fmla="*/ 205 h 164"/>
                  <a:gd name="T10" fmla="*/ 4 w 163"/>
                  <a:gd name="T11" fmla="*/ 127 h 164"/>
                  <a:gd name="T12" fmla="*/ 4 w 163"/>
                  <a:gd name="T13" fmla="*/ 78 h 164"/>
                  <a:gd name="T14" fmla="*/ 3 w 163"/>
                  <a:gd name="T15" fmla="*/ 2 h 164"/>
                  <a:gd name="T16" fmla="*/ 2 w 163"/>
                  <a:gd name="T17" fmla="*/ 0 h 164"/>
                  <a:gd name="T18" fmla="*/ 2 w 163"/>
                  <a:gd name="T19" fmla="*/ 0 h 164"/>
                  <a:gd name="T20" fmla="*/ 2 w 163"/>
                  <a:gd name="T21" fmla="*/ 2 h 164"/>
                  <a:gd name="T22" fmla="*/ 2 w 163"/>
                  <a:gd name="T23" fmla="*/ 78 h 164"/>
                  <a:gd name="T24" fmla="*/ 2 w 163"/>
                  <a:gd name="T25" fmla="*/ 127 h 164"/>
                  <a:gd name="T26" fmla="*/ 2 w 163"/>
                  <a:gd name="T27" fmla="*/ 205 h 164"/>
                  <a:gd name="T28" fmla="*/ 2 w 163"/>
                  <a:gd name="T29" fmla="*/ 298 h 164"/>
                  <a:gd name="T30" fmla="*/ 2 w 163"/>
                  <a:gd name="T31" fmla="*/ 392 h 164"/>
                  <a:gd name="T32" fmla="*/ 2 w 163"/>
                  <a:gd name="T33" fmla="*/ 507 h 164"/>
                  <a:gd name="T34" fmla="*/ 0 w 163"/>
                  <a:gd name="T35" fmla="*/ 633 h 164"/>
                  <a:gd name="T36" fmla="*/ 0 w 163"/>
                  <a:gd name="T37" fmla="*/ 755 h 164"/>
                  <a:gd name="T38" fmla="*/ 2 w 163"/>
                  <a:gd name="T39" fmla="*/ 883 h 164"/>
                  <a:gd name="T40" fmla="*/ 2 w 163"/>
                  <a:gd name="T41" fmla="*/ 1000 h 164"/>
                  <a:gd name="T42" fmla="*/ 2 w 163"/>
                  <a:gd name="T43" fmla="*/ 1096 h 164"/>
                  <a:gd name="T44" fmla="*/ 2 w 163"/>
                  <a:gd name="T45" fmla="*/ 1181 h 164"/>
                  <a:gd name="T46" fmla="*/ 2 w 163"/>
                  <a:gd name="T47" fmla="*/ 1249 h 164"/>
                  <a:gd name="T48" fmla="*/ 2 w 163"/>
                  <a:gd name="T49" fmla="*/ 1331 h 164"/>
                  <a:gd name="T50" fmla="*/ 2 w 163"/>
                  <a:gd name="T51" fmla="*/ 1346 h 164"/>
                  <a:gd name="T52" fmla="*/ 2 w 163"/>
                  <a:gd name="T53" fmla="*/ 1390 h 164"/>
                  <a:gd name="T54" fmla="*/ 2 w 163"/>
                  <a:gd name="T55" fmla="*/ 1390 h 164"/>
                  <a:gd name="T56" fmla="*/ 3 w 163"/>
                  <a:gd name="T57" fmla="*/ 1346 h 164"/>
                  <a:gd name="T58" fmla="*/ 4 w 163"/>
                  <a:gd name="T59" fmla="*/ 1331 h 164"/>
                  <a:gd name="T60" fmla="*/ 4 w 163"/>
                  <a:gd name="T61" fmla="*/ 1249 h 164"/>
                  <a:gd name="T62" fmla="*/ 5 w 163"/>
                  <a:gd name="T63" fmla="*/ 1181 h 164"/>
                  <a:gd name="T64" fmla="*/ 5 w 163"/>
                  <a:gd name="T65" fmla="*/ 1096 h 164"/>
                  <a:gd name="T66" fmla="*/ 5 w 163"/>
                  <a:gd name="T67" fmla="*/ 1000 h 164"/>
                  <a:gd name="T68" fmla="*/ 5 w 163"/>
                  <a:gd name="T69" fmla="*/ 883 h 164"/>
                  <a:gd name="T70" fmla="*/ 5 w 163"/>
                  <a:gd name="T71" fmla="*/ 755 h 164"/>
                  <a:gd name="T72" fmla="*/ 6 w 163"/>
                  <a:gd name="T73" fmla="*/ 713 h 1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3"/>
                  <a:gd name="T112" fmla="*/ 0 h 164"/>
                  <a:gd name="T113" fmla="*/ 163 w 163"/>
                  <a:gd name="T114" fmla="*/ 164 h 16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3" h="164">
                    <a:moveTo>
                      <a:pt x="163" y="84"/>
                    </a:moveTo>
                    <a:lnTo>
                      <a:pt x="161" y="75"/>
                    </a:lnTo>
                    <a:lnTo>
                      <a:pt x="161" y="69"/>
                    </a:lnTo>
                    <a:lnTo>
                      <a:pt x="159" y="60"/>
                    </a:lnTo>
                    <a:lnTo>
                      <a:pt x="157" y="55"/>
                    </a:lnTo>
                    <a:lnTo>
                      <a:pt x="156" y="46"/>
                    </a:lnTo>
                    <a:lnTo>
                      <a:pt x="152" y="40"/>
                    </a:lnTo>
                    <a:lnTo>
                      <a:pt x="148" y="35"/>
                    </a:lnTo>
                    <a:lnTo>
                      <a:pt x="143" y="30"/>
                    </a:lnTo>
                    <a:lnTo>
                      <a:pt x="137" y="24"/>
                    </a:lnTo>
                    <a:lnTo>
                      <a:pt x="132" y="19"/>
                    </a:lnTo>
                    <a:lnTo>
                      <a:pt x="127" y="15"/>
                    </a:lnTo>
                    <a:lnTo>
                      <a:pt x="121" y="11"/>
                    </a:lnTo>
                    <a:lnTo>
                      <a:pt x="116" y="10"/>
                    </a:lnTo>
                    <a:lnTo>
                      <a:pt x="108" y="6"/>
                    </a:lnTo>
                    <a:lnTo>
                      <a:pt x="101" y="2"/>
                    </a:lnTo>
                    <a:lnTo>
                      <a:pt x="94" y="2"/>
                    </a:lnTo>
                    <a:lnTo>
                      <a:pt x="88" y="0"/>
                    </a:lnTo>
                    <a:lnTo>
                      <a:pt x="81" y="0"/>
                    </a:lnTo>
                    <a:lnTo>
                      <a:pt x="74" y="0"/>
                    </a:lnTo>
                    <a:lnTo>
                      <a:pt x="67" y="2"/>
                    </a:lnTo>
                    <a:lnTo>
                      <a:pt x="61" y="2"/>
                    </a:lnTo>
                    <a:lnTo>
                      <a:pt x="56" y="6"/>
                    </a:lnTo>
                    <a:lnTo>
                      <a:pt x="47" y="10"/>
                    </a:lnTo>
                    <a:lnTo>
                      <a:pt x="41" y="11"/>
                    </a:lnTo>
                    <a:lnTo>
                      <a:pt x="36" y="15"/>
                    </a:lnTo>
                    <a:lnTo>
                      <a:pt x="29" y="19"/>
                    </a:lnTo>
                    <a:lnTo>
                      <a:pt x="23" y="24"/>
                    </a:lnTo>
                    <a:lnTo>
                      <a:pt x="18" y="30"/>
                    </a:lnTo>
                    <a:lnTo>
                      <a:pt x="16" y="35"/>
                    </a:lnTo>
                    <a:lnTo>
                      <a:pt x="10" y="40"/>
                    </a:lnTo>
                    <a:lnTo>
                      <a:pt x="9" y="46"/>
                    </a:lnTo>
                    <a:lnTo>
                      <a:pt x="5" y="55"/>
                    </a:lnTo>
                    <a:lnTo>
                      <a:pt x="3" y="60"/>
                    </a:lnTo>
                    <a:lnTo>
                      <a:pt x="1" y="69"/>
                    </a:lnTo>
                    <a:lnTo>
                      <a:pt x="0" y="75"/>
                    </a:lnTo>
                    <a:lnTo>
                      <a:pt x="0" y="84"/>
                    </a:lnTo>
                    <a:lnTo>
                      <a:pt x="0" y="89"/>
                    </a:lnTo>
                    <a:lnTo>
                      <a:pt x="1" y="97"/>
                    </a:lnTo>
                    <a:lnTo>
                      <a:pt x="3" y="104"/>
                    </a:lnTo>
                    <a:lnTo>
                      <a:pt x="5" y="111"/>
                    </a:lnTo>
                    <a:lnTo>
                      <a:pt x="9" y="117"/>
                    </a:lnTo>
                    <a:lnTo>
                      <a:pt x="10" y="122"/>
                    </a:lnTo>
                    <a:lnTo>
                      <a:pt x="16" y="129"/>
                    </a:lnTo>
                    <a:lnTo>
                      <a:pt x="18" y="135"/>
                    </a:lnTo>
                    <a:lnTo>
                      <a:pt x="23" y="138"/>
                    </a:lnTo>
                    <a:lnTo>
                      <a:pt x="29" y="144"/>
                    </a:lnTo>
                    <a:lnTo>
                      <a:pt x="36" y="147"/>
                    </a:lnTo>
                    <a:lnTo>
                      <a:pt x="41" y="153"/>
                    </a:lnTo>
                    <a:lnTo>
                      <a:pt x="47" y="156"/>
                    </a:lnTo>
                    <a:lnTo>
                      <a:pt x="56" y="158"/>
                    </a:lnTo>
                    <a:lnTo>
                      <a:pt x="61" y="160"/>
                    </a:lnTo>
                    <a:lnTo>
                      <a:pt x="67" y="162"/>
                    </a:lnTo>
                    <a:lnTo>
                      <a:pt x="74" y="164"/>
                    </a:lnTo>
                    <a:lnTo>
                      <a:pt x="81" y="164"/>
                    </a:lnTo>
                    <a:lnTo>
                      <a:pt x="88" y="164"/>
                    </a:lnTo>
                    <a:lnTo>
                      <a:pt x="94" y="162"/>
                    </a:lnTo>
                    <a:lnTo>
                      <a:pt x="101" y="160"/>
                    </a:lnTo>
                    <a:lnTo>
                      <a:pt x="108" y="158"/>
                    </a:lnTo>
                    <a:lnTo>
                      <a:pt x="116" y="156"/>
                    </a:lnTo>
                    <a:lnTo>
                      <a:pt x="121" y="153"/>
                    </a:lnTo>
                    <a:lnTo>
                      <a:pt x="127" y="147"/>
                    </a:lnTo>
                    <a:lnTo>
                      <a:pt x="132" y="144"/>
                    </a:lnTo>
                    <a:lnTo>
                      <a:pt x="137" y="138"/>
                    </a:lnTo>
                    <a:lnTo>
                      <a:pt x="143" y="135"/>
                    </a:lnTo>
                    <a:lnTo>
                      <a:pt x="148" y="129"/>
                    </a:lnTo>
                    <a:lnTo>
                      <a:pt x="152" y="122"/>
                    </a:lnTo>
                    <a:lnTo>
                      <a:pt x="156" y="117"/>
                    </a:lnTo>
                    <a:lnTo>
                      <a:pt x="157" y="111"/>
                    </a:lnTo>
                    <a:lnTo>
                      <a:pt x="159" y="104"/>
                    </a:lnTo>
                    <a:lnTo>
                      <a:pt x="161" y="97"/>
                    </a:lnTo>
                    <a:lnTo>
                      <a:pt x="161" y="89"/>
                    </a:lnTo>
                    <a:lnTo>
                      <a:pt x="163" y="84"/>
                    </a:lnTo>
                    <a:close/>
                  </a:path>
                </a:pathLst>
              </a:custGeom>
              <a:solidFill>
                <a:srgbClr val="FFCC00"/>
              </a:solidFill>
              <a:ln w="1588">
                <a:solidFill>
                  <a:srgbClr val="000000"/>
                </a:solidFill>
                <a:prstDash val="solid"/>
                <a:round/>
                <a:headEnd/>
                <a:tailEnd/>
              </a:ln>
            </p:spPr>
            <p:txBody>
              <a:bodyPr/>
              <a:lstStyle/>
              <a:p>
                <a:endParaRPr lang="en-US">
                  <a:solidFill>
                    <a:schemeClr val="tx1"/>
                  </a:solidFill>
                </a:endParaRPr>
              </a:p>
            </p:txBody>
          </p:sp>
          <p:sp>
            <p:nvSpPr>
              <p:cNvPr id="54297" name="Freeform 41"/>
              <p:cNvSpPr>
                <a:spLocks/>
              </p:cNvSpPr>
              <p:nvPr/>
            </p:nvSpPr>
            <p:spPr bwMode="auto">
              <a:xfrm rot="-807084">
                <a:off x="2525" y="1814"/>
                <a:ext cx="135" cy="187"/>
              </a:xfrm>
              <a:custGeom>
                <a:avLst/>
                <a:gdLst>
                  <a:gd name="T0" fmla="*/ 7 w 163"/>
                  <a:gd name="T1" fmla="*/ 769 h 163"/>
                  <a:gd name="T2" fmla="*/ 7 w 163"/>
                  <a:gd name="T3" fmla="*/ 621 h 163"/>
                  <a:gd name="T4" fmla="*/ 7 w 163"/>
                  <a:gd name="T5" fmla="*/ 484 h 163"/>
                  <a:gd name="T6" fmla="*/ 6 w 163"/>
                  <a:gd name="T7" fmla="*/ 358 h 163"/>
                  <a:gd name="T8" fmla="*/ 6 w 163"/>
                  <a:gd name="T9" fmla="*/ 237 h 163"/>
                  <a:gd name="T10" fmla="*/ 5 w 163"/>
                  <a:gd name="T11" fmla="*/ 143 h 163"/>
                  <a:gd name="T12" fmla="*/ 5 w 163"/>
                  <a:gd name="T13" fmla="*/ 91 h 163"/>
                  <a:gd name="T14" fmla="*/ 4 w 163"/>
                  <a:gd name="T15" fmla="*/ 3 h 163"/>
                  <a:gd name="T16" fmla="*/ 4 w 163"/>
                  <a:gd name="T17" fmla="*/ 2 h 163"/>
                  <a:gd name="T18" fmla="*/ 3 w 163"/>
                  <a:gd name="T19" fmla="*/ 2 h 163"/>
                  <a:gd name="T20" fmla="*/ 2 w 163"/>
                  <a:gd name="T21" fmla="*/ 3 h 163"/>
                  <a:gd name="T22" fmla="*/ 2 w 163"/>
                  <a:gd name="T23" fmla="*/ 91 h 163"/>
                  <a:gd name="T24" fmla="*/ 2 w 163"/>
                  <a:gd name="T25" fmla="*/ 143 h 163"/>
                  <a:gd name="T26" fmla="*/ 2 w 163"/>
                  <a:gd name="T27" fmla="*/ 237 h 163"/>
                  <a:gd name="T28" fmla="*/ 2 w 163"/>
                  <a:gd name="T29" fmla="*/ 358 h 163"/>
                  <a:gd name="T30" fmla="*/ 2 w 163"/>
                  <a:gd name="T31" fmla="*/ 484 h 163"/>
                  <a:gd name="T32" fmla="*/ 2 w 163"/>
                  <a:gd name="T33" fmla="*/ 621 h 163"/>
                  <a:gd name="T34" fmla="*/ 1 w 163"/>
                  <a:gd name="T35" fmla="*/ 769 h 163"/>
                  <a:gd name="T36" fmla="*/ 1 w 163"/>
                  <a:gd name="T37" fmla="*/ 919 h 163"/>
                  <a:gd name="T38" fmla="*/ 2 w 163"/>
                  <a:gd name="T39" fmla="*/ 1055 h 163"/>
                  <a:gd name="T40" fmla="*/ 2 w 163"/>
                  <a:gd name="T41" fmla="*/ 1205 h 163"/>
                  <a:gd name="T42" fmla="*/ 2 w 163"/>
                  <a:gd name="T43" fmla="*/ 1335 h 163"/>
                  <a:gd name="T44" fmla="*/ 2 w 163"/>
                  <a:gd name="T45" fmla="*/ 1425 h 163"/>
                  <a:gd name="T46" fmla="*/ 2 w 163"/>
                  <a:gd name="T47" fmla="*/ 1532 h 163"/>
                  <a:gd name="T48" fmla="*/ 2 w 163"/>
                  <a:gd name="T49" fmla="*/ 1611 h 163"/>
                  <a:gd name="T50" fmla="*/ 2 w 163"/>
                  <a:gd name="T51" fmla="*/ 1635 h 163"/>
                  <a:gd name="T52" fmla="*/ 3 w 163"/>
                  <a:gd name="T53" fmla="*/ 1690 h 163"/>
                  <a:gd name="T54" fmla="*/ 4 w 163"/>
                  <a:gd name="T55" fmla="*/ 1690 h 163"/>
                  <a:gd name="T56" fmla="*/ 4 w 163"/>
                  <a:gd name="T57" fmla="*/ 1635 h 163"/>
                  <a:gd name="T58" fmla="*/ 5 w 163"/>
                  <a:gd name="T59" fmla="*/ 1611 h 163"/>
                  <a:gd name="T60" fmla="*/ 5 w 163"/>
                  <a:gd name="T61" fmla="*/ 1532 h 163"/>
                  <a:gd name="T62" fmla="*/ 6 w 163"/>
                  <a:gd name="T63" fmla="*/ 1425 h 163"/>
                  <a:gd name="T64" fmla="*/ 6 w 163"/>
                  <a:gd name="T65" fmla="*/ 1335 h 163"/>
                  <a:gd name="T66" fmla="*/ 7 w 163"/>
                  <a:gd name="T67" fmla="*/ 1205 h 163"/>
                  <a:gd name="T68" fmla="*/ 7 w 163"/>
                  <a:gd name="T69" fmla="*/ 1055 h 163"/>
                  <a:gd name="T70" fmla="*/ 7 w 163"/>
                  <a:gd name="T71" fmla="*/ 919 h 163"/>
                  <a:gd name="T72" fmla="*/ 7 w 163"/>
                  <a:gd name="T73" fmla="*/ 855 h 1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3"/>
                  <a:gd name="T112" fmla="*/ 0 h 163"/>
                  <a:gd name="T113" fmla="*/ 163 w 163"/>
                  <a:gd name="T114" fmla="*/ 163 h 1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3" h="163">
                    <a:moveTo>
                      <a:pt x="163" y="83"/>
                    </a:moveTo>
                    <a:lnTo>
                      <a:pt x="163" y="74"/>
                    </a:lnTo>
                    <a:lnTo>
                      <a:pt x="161" y="67"/>
                    </a:lnTo>
                    <a:lnTo>
                      <a:pt x="159" y="60"/>
                    </a:lnTo>
                    <a:lnTo>
                      <a:pt x="157" y="54"/>
                    </a:lnTo>
                    <a:lnTo>
                      <a:pt x="156" y="47"/>
                    </a:lnTo>
                    <a:lnTo>
                      <a:pt x="152" y="40"/>
                    </a:lnTo>
                    <a:lnTo>
                      <a:pt x="148" y="34"/>
                    </a:lnTo>
                    <a:lnTo>
                      <a:pt x="145" y="29"/>
                    </a:lnTo>
                    <a:lnTo>
                      <a:pt x="139" y="23"/>
                    </a:lnTo>
                    <a:lnTo>
                      <a:pt x="134" y="20"/>
                    </a:lnTo>
                    <a:lnTo>
                      <a:pt x="128" y="14"/>
                    </a:lnTo>
                    <a:lnTo>
                      <a:pt x="121" y="12"/>
                    </a:lnTo>
                    <a:lnTo>
                      <a:pt x="116" y="9"/>
                    </a:lnTo>
                    <a:lnTo>
                      <a:pt x="108" y="5"/>
                    </a:lnTo>
                    <a:lnTo>
                      <a:pt x="101" y="3"/>
                    </a:lnTo>
                    <a:lnTo>
                      <a:pt x="96" y="2"/>
                    </a:lnTo>
                    <a:lnTo>
                      <a:pt x="89" y="2"/>
                    </a:lnTo>
                    <a:lnTo>
                      <a:pt x="83" y="0"/>
                    </a:lnTo>
                    <a:lnTo>
                      <a:pt x="74" y="2"/>
                    </a:lnTo>
                    <a:lnTo>
                      <a:pt x="69" y="2"/>
                    </a:lnTo>
                    <a:lnTo>
                      <a:pt x="61" y="3"/>
                    </a:lnTo>
                    <a:lnTo>
                      <a:pt x="56" y="5"/>
                    </a:lnTo>
                    <a:lnTo>
                      <a:pt x="49" y="9"/>
                    </a:lnTo>
                    <a:lnTo>
                      <a:pt x="41" y="12"/>
                    </a:lnTo>
                    <a:lnTo>
                      <a:pt x="38" y="14"/>
                    </a:lnTo>
                    <a:lnTo>
                      <a:pt x="30" y="20"/>
                    </a:lnTo>
                    <a:lnTo>
                      <a:pt x="27" y="23"/>
                    </a:lnTo>
                    <a:lnTo>
                      <a:pt x="20" y="29"/>
                    </a:lnTo>
                    <a:lnTo>
                      <a:pt x="16" y="34"/>
                    </a:lnTo>
                    <a:lnTo>
                      <a:pt x="11" y="40"/>
                    </a:lnTo>
                    <a:lnTo>
                      <a:pt x="9" y="47"/>
                    </a:lnTo>
                    <a:lnTo>
                      <a:pt x="7" y="54"/>
                    </a:lnTo>
                    <a:lnTo>
                      <a:pt x="3" y="60"/>
                    </a:lnTo>
                    <a:lnTo>
                      <a:pt x="1" y="67"/>
                    </a:lnTo>
                    <a:lnTo>
                      <a:pt x="1" y="74"/>
                    </a:lnTo>
                    <a:lnTo>
                      <a:pt x="0" y="83"/>
                    </a:lnTo>
                    <a:lnTo>
                      <a:pt x="1" y="89"/>
                    </a:lnTo>
                    <a:lnTo>
                      <a:pt x="1" y="96"/>
                    </a:lnTo>
                    <a:lnTo>
                      <a:pt x="3" y="103"/>
                    </a:lnTo>
                    <a:lnTo>
                      <a:pt x="7" y="110"/>
                    </a:lnTo>
                    <a:lnTo>
                      <a:pt x="9" y="116"/>
                    </a:lnTo>
                    <a:lnTo>
                      <a:pt x="11" y="123"/>
                    </a:lnTo>
                    <a:lnTo>
                      <a:pt x="16" y="129"/>
                    </a:lnTo>
                    <a:lnTo>
                      <a:pt x="20" y="134"/>
                    </a:lnTo>
                    <a:lnTo>
                      <a:pt x="27" y="139"/>
                    </a:lnTo>
                    <a:lnTo>
                      <a:pt x="30" y="143"/>
                    </a:lnTo>
                    <a:lnTo>
                      <a:pt x="38" y="148"/>
                    </a:lnTo>
                    <a:lnTo>
                      <a:pt x="41" y="152"/>
                    </a:lnTo>
                    <a:lnTo>
                      <a:pt x="49" y="156"/>
                    </a:lnTo>
                    <a:lnTo>
                      <a:pt x="56" y="159"/>
                    </a:lnTo>
                    <a:lnTo>
                      <a:pt x="61" y="159"/>
                    </a:lnTo>
                    <a:lnTo>
                      <a:pt x="69" y="161"/>
                    </a:lnTo>
                    <a:lnTo>
                      <a:pt x="74" y="163"/>
                    </a:lnTo>
                    <a:lnTo>
                      <a:pt x="83" y="163"/>
                    </a:lnTo>
                    <a:lnTo>
                      <a:pt x="89" y="163"/>
                    </a:lnTo>
                    <a:lnTo>
                      <a:pt x="96" y="161"/>
                    </a:lnTo>
                    <a:lnTo>
                      <a:pt x="101" y="159"/>
                    </a:lnTo>
                    <a:lnTo>
                      <a:pt x="108" y="159"/>
                    </a:lnTo>
                    <a:lnTo>
                      <a:pt x="116" y="156"/>
                    </a:lnTo>
                    <a:lnTo>
                      <a:pt x="121" y="152"/>
                    </a:lnTo>
                    <a:lnTo>
                      <a:pt x="128" y="148"/>
                    </a:lnTo>
                    <a:lnTo>
                      <a:pt x="134" y="143"/>
                    </a:lnTo>
                    <a:lnTo>
                      <a:pt x="139" y="139"/>
                    </a:lnTo>
                    <a:lnTo>
                      <a:pt x="145" y="134"/>
                    </a:lnTo>
                    <a:lnTo>
                      <a:pt x="148" y="129"/>
                    </a:lnTo>
                    <a:lnTo>
                      <a:pt x="152" y="123"/>
                    </a:lnTo>
                    <a:lnTo>
                      <a:pt x="156" y="116"/>
                    </a:lnTo>
                    <a:lnTo>
                      <a:pt x="157" y="110"/>
                    </a:lnTo>
                    <a:lnTo>
                      <a:pt x="159" y="103"/>
                    </a:lnTo>
                    <a:lnTo>
                      <a:pt x="161" y="96"/>
                    </a:lnTo>
                    <a:lnTo>
                      <a:pt x="163" y="89"/>
                    </a:lnTo>
                    <a:lnTo>
                      <a:pt x="163" y="83"/>
                    </a:lnTo>
                    <a:close/>
                  </a:path>
                </a:pathLst>
              </a:custGeom>
              <a:solidFill>
                <a:srgbClr val="FFCC00"/>
              </a:solidFill>
              <a:ln w="9525">
                <a:noFill/>
                <a:round/>
                <a:headEnd/>
                <a:tailEnd/>
              </a:ln>
            </p:spPr>
            <p:txBody>
              <a:bodyPr/>
              <a:lstStyle/>
              <a:p>
                <a:endParaRPr lang="en-US">
                  <a:solidFill>
                    <a:schemeClr val="tx1"/>
                  </a:solidFill>
                </a:endParaRPr>
              </a:p>
            </p:txBody>
          </p:sp>
          <p:sp>
            <p:nvSpPr>
              <p:cNvPr id="54298" name="Freeform 42"/>
              <p:cNvSpPr>
                <a:spLocks/>
              </p:cNvSpPr>
              <p:nvPr/>
            </p:nvSpPr>
            <p:spPr bwMode="auto">
              <a:xfrm rot="-807084">
                <a:off x="2525" y="1814"/>
                <a:ext cx="135" cy="187"/>
              </a:xfrm>
              <a:custGeom>
                <a:avLst/>
                <a:gdLst>
                  <a:gd name="T0" fmla="*/ 7 w 163"/>
                  <a:gd name="T1" fmla="*/ 769 h 163"/>
                  <a:gd name="T2" fmla="*/ 7 w 163"/>
                  <a:gd name="T3" fmla="*/ 621 h 163"/>
                  <a:gd name="T4" fmla="*/ 7 w 163"/>
                  <a:gd name="T5" fmla="*/ 484 h 163"/>
                  <a:gd name="T6" fmla="*/ 6 w 163"/>
                  <a:gd name="T7" fmla="*/ 358 h 163"/>
                  <a:gd name="T8" fmla="*/ 6 w 163"/>
                  <a:gd name="T9" fmla="*/ 237 h 163"/>
                  <a:gd name="T10" fmla="*/ 5 w 163"/>
                  <a:gd name="T11" fmla="*/ 143 h 163"/>
                  <a:gd name="T12" fmla="*/ 5 w 163"/>
                  <a:gd name="T13" fmla="*/ 91 h 163"/>
                  <a:gd name="T14" fmla="*/ 4 w 163"/>
                  <a:gd name="T15" fmla="*/ 3 h 163"/>
                  <a:gd name="T16" fmla="*/ 4 w 163"/>
                  <a:gd name="T17" fmla="*/ 2 h 163"/>
                  <a:gd name="T18" fmla="*/ 3 w 163"/>
                  <a:gd name="T19" fmla="*/ 2 h 163"/>
                  <a:gd name="T20" fmla="*/ 2 w 163"/>
                  <a:gd name="T21" fmla="*/ 3 h 163"/>
                  <a:gd name="T22" fmla="*/ 2 w 163"/>
                  <a:gd name="T23" fmla="*/ 91 h 163"/>
                  <a:gd name="T24" fmla="*/ 2 w 163"/>
                  <a:gd name="T25" fmla="*/ 143 h 163"/>
                  <a:gd name="T26" fmla="*/ 2 w 163"/>
                  <a:gd name="T27" fmla="*/ 237 h 163"/>
                  <a:gd name="T28" fmla="*/ 2 w 163"/>
                  <a:gd name="T29" fmla="*/ 358 h 163"/>
                  <a:gd name="T30" fmla="*/ 2 w 163"/>
                  <a:gd name="T31" fmla="*/ 484 h 163"/>
                  <a:gd name="T32" fmla="*/ 2 w 163"/>
                  <a:gd name="T33" fmla="*/ 621 h 163"/>
                  <a:gd name="T34" fmla="*/ 1 w 163"/>
                  <a:gd name="T35" fmla="*/ 769 h 163"/>
                  <a:gd name="T36" fmla="*/ 1 w 163"/>
                  <a:gd name="T37" fmla="*/ 919 h 163"/>
                  <a:gd name="T38" fmla="*/ 2 w 163"/>
                  <a:gd name="T39" fmla="*/ 1055 h 163"/>
                  <a:gd name="T40" fmla="*/ 2 w 163"/>
                  <a:gd name="T41" fmla="*/ 1205 h 163"/>
                  <a:gd name="T42" fmla="*/ 2 w 163"/>
                  <a:gd name="T43" fmla="*/ 1335 h 163"/>
                  <a:gd name="T44" fmla="*/ 2 w 163"/>
                  <a:gd name="T45" fmla="*/ 1425 h 163"/>
                  <a:gd name="T46" fmla="*/ 2 w 163"/>
                  <a:gd name="T47" fmla="*/ 1532 h 163"/>
                  <a:gd name="T48" fmla="*/ 2 w 163"/>
                  <a:gd name="T49" fmla="*/ 1611 h 163"/>
                  <a:gd name="T50" fmla="*/ 2 w 163"/>
                  <a:gd name="T51" fmla="*/ 1635 h 163"/>
                  <a:gd name="T52" fmla="*/ 3 w 163"/>
                  <a:gd name="T53" fmla="*/ 1690 h 163"/>
                  <a:gd name="T54" fmla="*/ 4 w 163"/>
                  <a:gd name="T55" fmla="*/ 1690 h 163"/>
                  <a:gd name="T56" fmla="*/ 4 w 163"/>
                  <a:gd name="T57" fmla="*/ 1635 h 163"/>
                  <a:gd name="T58" fmla="*/ 5 w 163"/>
                  <a:gd name="T59" fmla="*/ 1611 h 163"/>
                  <a:gd name="T60" fmla="*/ 5 w 163"/>
                  <a:gd name="T61" fmla="*/ 1532 h 163"/>
                  <a:gd name="T62" fmla="*/ 6 w 163"/>
                  <a:gd name="T63" fmla="*/ 1425 h 163"/>
                  <a:gd name="T64" fmla="*/ 6 w 163"/>
                  <a:gd name="T65" fmla="*/ 1335 h 163"/>
                  <a:gd name="T66" fmla="*/ 7 w 163"/>
                  <a:gd name="T67" fmla="*/ 1205 h 163"/>
                  <a:gd name="T68" fmla="*/ 7 w 163"/>
                  <a:gd name="T69" fmla="*/ 1055 h 163"/>
                  <a:gd name="T70" fmla="*/ 7 w 163"/>
                  <a:gd name="T71" fmla="*/ 919 h 163"/>
                  <a:gd name="T72" fmla="*/ 7 w 163"/>
                  <a:gd name="T73" fmla="*/ 855 h 1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3"/>
                  <a:gd name="T112" fmla="*/ 0 h 163"/>
                  <a:gd name="T113" fmla="*/ 163 w 163"/>
                  <a:gd name="T114" fmla="*/ 163 h 1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3" h="163">
                    <a:moveTo>
                      <a:pt x="163" y="83"/>
                    </a:moveTo>
                    <a:lnTo>
                      <a:pt x="163" y="74"/>
                    </a:lnTo>
                    <a:lnTo>
                      <a:pt x="161" y="67"/>
                    </a:lnTo>
                    <a:lnTo>
                      <a:pt x="159" y="60"/>
                    </a:lnTo>
                    <a:lnTo>
                      <a:pt x="157" y="54"/>
                    </a:lnTo>
                    <a:lnTo>
                      <a:pt x="156" y="47"/>
                    </a:lnTo>
                    <a:lnTo>
                      <a:pt x="152" y="40"/>
                    </a:lnTo>
                    <a:lnTo>
                      <a:pt x="148" y="34"/>
                    </a:lnTo>
                    <a:lnTo>
                      <a:pt x="145" y="29"/>
                    </a:lnTo>
                    <a:lnTo>
                      <a:pt x="139" y="23"/>
                    </a:lnTo>
                    <a:lnTo>
                      <a:pt x="134" y="20"/>
                    </a:lnTo>
                    <a:lnTo>
                      <a:pt x="128" y="14"/>
                    </a:lnTo>
                    <a:lnTo>
                      <a:pt x="121" y="12"/>
                    </a:lnTo>
                    <a:lnTo>
                      <a:pt x="116" y="9"/>
                    </a:lnTo>
                    <a:lnTo>
                      <a:pt x="108" y="5"/>
                    </a:lnTo>
                    <a:lnTo>
                      <a:pt x="101" y="3"/>
                    </a:lnTo>
                    <a:lnTo>
                      <a:pt x="96" y="2"/>
                    </a:lnTo>
                    <a:lnTo>
                      <a:pt x="89" y="2"/>
                    </a:lnTo>
                    <a:lnTo>
                      <a:pt x="83" y="0"/>
                    </a:lnTo>
                    <a:lnTo>
                      <a:pt x="74" y="2"/>
                    </a:lnTo>
                    <a:lnTo>
                      <a:pt x="69" y="2"/>
                    </a:lnTo>
                    <a:lnTo>
                      <a:pt x="61" y="3"/>
                    </a:lnTo>
                    <a:lnTo>
                      <a:pt x="56" y="5"/>
                    </a:lnTo>
                    <a:lnTo>
                      <a:pt x="49" y="9"/>
                    </a:lnTo>
                    <a:lnTo>
                      <a:pt x="41" y="12"/>
                    </a:lnTo>
                    <a:lnTo>
                      <a:pt x="38" y="14"/>
                    </a:lnTo>
                    <a:lnTo>
                      <a:pt x="30" y="20"/>
                    </a:lnTo>
                    <a:lnTo>
                      <a:pt x="27" y="23"/>
                    </a:lnTo>
                    <a:lnTo>
                      <a:pt x="20" y="29"/>
                    </a:lnTo>
                    <a:lnTo>
                      <a:pt x="16" y="34"/>
                    </a:lnTo>
                    <a:lnTo>
                      <a:pt x="11" y="40"/>
                    </a:lnTo>
                    <a:lnTo>
                      <a:pt x="9" y="47"/>
                    </a:lnTo>
                    <a:lnTo>
                      <a:pt x="7" y="54"/>
                    </a:lnTo>
                    <a:lnTo>
                      <a:pt x="3" y="60"/>
                    </a:lnTo>
                    <a:lnTo>
                      <a:pt x="1" y="67"/>
                    </a:lnTo>
                    <a:lnTo>
                      <a:pt x="1" y="74"/>
                    </a:lnTo>
                    <a:lnTo>
                      <a:pt x="0" y="83"/>
                    </a:lnTo>
                    <a:lnTo>
                      <a:pt x="1" y="89"/>
                    </a:lnTo>
                    <a:lnTo>
                      <a:pt x="1" y="96"/>
                    </a:lnTo>
                    <a:lnTo>
                      <a:pt x="3" y="103"/>
                    </a:lnTo>
                    <a:lnTo>
                      <a:pt x="7" y="110"/>
                    </a:lnTo>
                    <a:lnTo>
                      <a:pt x="9" y="116"/>
                    </a:lnTo>
                    <a:lnTo>
                      <a:pt x="11" y="123"/>
                    </a:lnTo>
                    <a:lnTo>
                      <a:pt x="16" y="129"/>
                    </a:lnTo>
                    <a:lnTo>
                      <a:pt x="20" y="134"/>
                    </a:lnTo>
                    <a:lnTo>
                      <a:pt x="27" y="139"/>
                    </a:lnTo>
                    <a:lnTo>
                      <a:pt x="30" y="143"/>
                    </a:lnTo>
                    <a:lnTo>
                      <a:pt x="38" y="148"/>
                    </a:lnTo>
                    <a:lnTo>
                      <a:pt x="41" y="152"/>
                    </a:lnTo>
                    <a:lnTo>
                      <a:pt x="49" y="156"/>
                    </a:lnTo>
                    <a:lnTo>
                      <a:pt x="56" y="159"/>
                    </a:lnTo>
                    <a:lnTo>
                      <a:pt x="61" y="159"/>
                    </a:lnTo>
                    <a:lnTo>
                      <a:pt x="69" y="161"/>
                    </a:lnTo>
                    <a:lnTo>
                      <a:pt x="74" y="163"/>
                    </a:lnTo>
                    <a:lnTo>
                      <a:pt x="83" y="163"/>
                    </a:lnTo>
                    <a:lnTo>
                      <a:pt x="89" y="163"/>
                    </a:lnTo>
                    <a:lnTo>
                      <a:pt x="96" y="161"/>
                    </a:lnTo>
                    <a:lnTo>
                      <a:pt x="101" y="159"/>
                    </a:lnTo>
                    <a:lnTo>
                      <a:pt x="108" y="159"/>
                    </a:lnTo>
                    <a:lnTo>
                      <a:pt x="116" y="156"/>
                    </a:lnTo>
                    <a:lnTo>
                      <a:pt x="121" y="152"/>
                    </a:lnTo>
                    <a:lnTo>
                      <a:pt x="128" y="148"/>
                    </a:lnTo>
                    <a:lnTo>
                      <a:pt x="134" y="143"/>
                    </a:lnTo>
                    <a:lnTo>
                      <a:pt x="139" y="139"/>
                    </a:lnTo>
                    <a:lnTo>
                      <a:pt x="145" y="134"/>
                    </a:lnTo>
                    <a:lnTo>
                      <a:pt x="148" y="129"/>
                    </a:lnTo>
                    <a:lnTo>
                      <a:pt x="152" y="123"/>
                    </a:lnTo>
                    <a:lnTo>
                      <a:pt x="156" y="116"/>
                    </a:lnTo>
                    <a:lnTo>
                      <a:pt x="157" y="110"/>
                    </a:lnTo>
                    <a:lnTo>
                      <a:pt x="159" y="103"/>
                    </a:lnTo>
                    <a:lnTo>
                      <a:pt x="161" y="96"/>
                    </a:lnTo>
                    <a:lnTo>
                      <a:pt x="163" y="89"/>
                    </a:lnTo>
                    <a:lnTo>
                      <a:pt x="163" y="83"/>
                    </a:lnTo>
                    <a:close/>
                  </a:path>
                </a:pathLst>
              </a:custGeom>
              <a:solidFill>
                <a:schemeClr val="accent2"/>
              </a:solidFill>
              <a:ln w="1651">
                <a:solidFill>
                  <a:srgbClr val="000000"/>
                </a:solidFill>
                <a:prstDash val="solid"/>
                <a:round/>
                <a:headEnd/>
                <a:tailEnd/>
              </a:ln>
            </p:spPr>
            <p:txBody>
              <a:bodyPr/>
              <a:lstStyle/>
              <a:p>
                <a:endParaRPr lang="en-US">
                  <a:solidFill>
                    <a:schemeClr val="tx1"/>
                  </a:solidFill>
                </a:endParaRPr>
              </a:p>
            </p:txBody>
          </p:sp>
        </p:grpSp>
      </p:grpSp>
      <p:sp>
        <p:nvSpPr>
          <p:cNvPr id="54286" name="Rectangle 54"/>
          <p:cNvSpPr>
            <a:spLocks noGrp="1" noChangeArrowheads="1"/>
          </p:cNvSpPr>
          <p:nvPr>
            <p:ph type="title"/>
          </p:nvPr>
        </p:nvSpPr>
        <p:spPr>
          <a:xfrm>
            <a:off x="182563" y="125782"/>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fr-FR" sz="2400" kern="1200" dirty="0">
                <a:solidFill>
                  <a:srgbClr val="7889FB"/>
                </a:solidFill>
              </a:rPr>
              <a:t>IBM SPSS Modeler : data </a:t>
            </a:r>
            <a:r>
              <a:rPr lang="fr-FR" sz="2400" kern="1200" dirty="0" err="1">
                <a:solidFill>
                  <a:srgbClr val="7889FB"/>
                </a:solidFill>
              </a:rPr>
              <a:t>mining</a:t>
            </a:r>
            <a:r>
              <a:rPr lang="fr-FR" sz="2400" kern="1200" dirty="0">
                <a:solidFill>
                  <a:srgbClr val="7889FB"/>
                </a:solidFill>
              </a:rPr>
              <a:t> </a:t>
            </a:r>
            <a:r>
              <a:rPr lang="fr-FR" sz="2400" kern="1200" dirty="0" err="1">
                <a:solidFill>
                  <a:srgbClr val="7889FB"/>
                </a:solidFill>
              </a:rPr>
              <a:t>platform</a:t>
            </a:r>
            <a:endParaRPr lang="en-US" sz="2400" kern="1200" dirty="0">
              <a:solidFill>
                <a:srgbClr val="7889FB"/>
              </a:solidFill>
            </a:endParaRPr>
          </a:p>
        </p:txBody>
      </p:sp>
    </p:spTree>
    <p:extLst>
      <p:ext uri="{BB962C8B-B14F-4D97-AF65-F5344CB8AC3E}">
        <p14:creationId xmlns:p14="http://schemas.microsoft.com/office/powerpoint/2010/main" val="3914364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25413" y="1108075"/>
          <a:ext cx="8907462" cy="4693860"/>
        </p:xfrm>
        <a:graphic>
          <a:graphicData uri="http://schemas.openxmlformats.org/drawingml/2006/table">
            <a:tbl>
              <a:tblPr firstRow="1" bandRow="1">
                <a:tableStyleId>{21E4AEA4-8DFA-4A89-87EB-49C32662AFE0}</a:tableStyleId>
              </a:tblPr>
              <a:tblGrid>
                <a:gridCol w="1308531">
                  <a:extLst>
                    <a:ext uri="{9D8B030D-6E8A-4147-A177-3AD203B41FA5}">
                      <a16:colId xmlns:a16="http://schemas.microsoft.com/office/drawing/2014/main" val="20000"/>
                    </a:ext>
                  </a:extLst>
                </a:gridCol>
                <a:gridCol w="2459406">
                  <a:extLst>
                    <a:ext uri="{9D8B030D-6E8A-4147-A177-3AD203B41FA5}">
                      <a16:colId xmlns:a16="http://schemas.microsoft.com/office/drawing/2014/main" val="20001"/>
                    </a:ext>
                  </a:extLst>
                </a:gridCol>
                <a:gridCol w="5139525">
                  <a:extLst>
                    <a:ext uri="{9D8B030D-6E8A-4147-A177-3AD203B41FA5}">
                      <a16:colId xmlns:a16="http://schemas.microsoft.com/office/drawing/2014/main" val="20002"/>
                    </a:ext>
                  </a:extLst>
                </a:gridCol>
              </a:tblGrid>
              <a:tr h="304781">
                <a:tc>
                  <a:txBody>
                    <a:bodyPr/>
                    <a:lstStyle/>
                    <a:p>
                      <a:r>
                        <a:rPr lang="en-US" sz="1400" dirty="0">
                          <a:solidFill>
                            <a:schemeClr val="bg1"/>
                          </a:solidFill>
                        </a:rPr>
                        <a:t>Technique</a:t>
                      </a:r>
                    </a:p>
                  </a:txBody>
                  <a:tcPr marL="91439" marR="91439" marT="45717" marB="45717"/>
                </a:tc>
                <a:tc>
                  <a:txBody>
                    <a:bodyPr/>
                    <a:lstStyle/>
                    <a:p>
                      <a:r>
                        <a:rPr lang="en-US" sz="1400" dirty="0">
                          <a:solidFill>
                            <a:schemeClr val="bg1"/>
                          </a:solidFill>
                        </a:rPr>
                        <a:t>Algorithms</a:t>
                      </a:r>
                    </a:p>
                  </a:txBody>
                  <a:tcPr marL="91439" marR="91439" marT="45717" marB="45717"/>
                </a:tc>
                <a:tc>
                  <a:txBody>
                    <a:bodyPr/>
                    <a:lstStyle/>
                    <a:p>
                      <a:r>
                        <a:rPr lang="en-US" sz="1400" dirty="0">
                          <a:solidFill>
                            <a:schemeClr val="bg1"/>
                          </a:solidFill>
                        </a:rPr>
                        <a:t>Usage</a:t>
                      </a:r>
                    </a:p>
                  </a:txBody>
                  <a:tcPr marL="91439" marR="91439" marT="45717" marB="45717"/>
                </a:tc>
                <a:extLst>
                  <a:ext uri="{0D108BD9-81ED-4DB2-BD59-A6C34878D82A}">
                    <a16:rowId xmlns:a16="http://schemas.microsoft.com/office/drawing/2014/main" val="10000"/>
                  </a:ext>
                </a:extLst>
              </a:tr>
              <a:tr h="644531">
                <a:tc>
                  <a:txBody>
                    <a:bodyPr/>
                    <a:lstStyle/>
                    <a:p>
                      <a:pPr eaLnBrk="1" hangingPunct="1">
                        <a:lnSpc>
                          <a:spcPct val="90000"/>
                        </a:lnSpc>
                        <a:spcAft>
                          <a:spcPct val="35000"/>
                        </a:spcAft>
                        <a:buClrTx/>
                        <a:buSzTx/>
                        <a:buFontTx/>
                        <a:buNone/>
                      </a:pPr>
                      <a:r>
                        <a:rPr lang="en-US" altLang="en-US" sz="1300" dirty="0">
                          <a:solidFill>
                            <a:schemeClr val="tx1"/>
                          </a:solidFill>
                        </a:rPr>
                        <a:t>Classification</a:t>
                      </a:r>
                    </a:p>
                    <a:p>
                      <a:pPr eaLnBrk="1" hangingPunct="1">
                        <a:lnSpc>
                          <a:spcPct val="90000"/>
                        </a:lnSpc>
                        <a:spcAft>
                          <a:spcPct val="35000"/>
                        </a:spcAft>
                        <a:buClrTx/>
                        <a:buSzTx/>
                        <a:buFontTx/>
                        <a:buNone/>
                      </a:pPr>
                      <a:r>
                        <a:rPr lang="en-US" altLang="en-US" sz="1300" dirty="0">
                          <a:solidFill>
                            <a:schemeClr val="tx1"/>
                          </a:solidFill>
                        </a:rPr>
                        <a:t>(Or Prediction)</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err="1">
                          <a:solidFill>
                            <a:schemeClr val="tx1"/>
                          </a:solidFill>
                        </a:rPr>
                        <a:t>Autoclassifiers</a:t>
                      </a:r>
                      <a:r>
                        <a:rPr lang="en-US" altLang="en-US" sz="1300" dirty="0">
                          <a:solidFill>
                            <a:schemeClr val="tx1"/>
                          </a:solidFill>
                        </a:rPr>
                        <a:t>, Decision Trees, Logistic, Support</a:t>
                      </a:r>
                      <a:br>
                        <a:rPr lang="en-US" altLang="en-US" sz="1300" dirty="0">
                          <a:solidFill>
                            <a:schemeClr val="tx1"/>
                          </a:solidFill>
                        </a:rPr>
                      </a:br>
                      <a:r>
                        <a:rPr lang="en-US" altLang="en-US" sz="1300" dirty="0">
                          <a:solidFill>
                            <a:schemeClr val="tx1"/>
                          </a:solidFill>
                        </a:rPr>
                        <a:t>Vector Machines, Time Series</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Predict Group Membership (e.g., Will This Employee Leave?) Or a Number (e.g., How Many Widgets Will I Sell?)</a:t>
                      </a:r>
                    </a:p>
                  </a:txBody>
                  <a:tcPr marL="91439" marR="91439" marT="45717" marB="45717"/>
                </a:tc>
                <a:extLst>
                  <a:ext uri="{0D108BD9-81ED-4DB2-BD59-A6C34878D82A}">
                    <a16:rowId xmlns:a16="http://schemas.microsoft.com/office/drawing/2014/main" val="10001"/>
                  </a:ext>
                </a:extLst>
              </a:tr>
              <a:tr h="487649">
                <a:tc>
                  <a:txBody>
                    <a:bodyPr/>
                    <a:lstStyle/>
                    <a:p>
                      <a:r>
                        <a:rPr lang="en-US" altLang="en-US" sz="1300" dirty="0">
                          <a:solidFill>
                            <a:schemeClr val="tx1"/>
                          </a:solidFill>
                        </a:rPr>
                        <a:t>Segmentation</a:t>
                      </a:r>
                      <a:endParaRPr lang="en-US" sz="1300" dirty="0">
                        <a:solidFill>
                          <a:schemeClr val="tx1"/>
                        </a:solidFill>
                      </a:endParaRPr>
                    </a:p>
                  </a:txBody>
                  <a:tcPr marL="91439" marR="91439" marT="45717" marB="45717"/>
                </a:tc>
                <a:tc>
                  <a:txBody>
                    <a:bodyPr/>
                    <a:lstStyle/>
                    <a:p>
                      <a:pPr>
                        <a:lnSpc>
                          <a:spcPct val="100000"/>
                        </a:lnSpc>
                        <a:spcAft>
                          <a:spcPts val="900"/>
                        </a:spcAft>
                        <a:buClrTx/>
                        <a:buSzTx/>
                        <a:buFontTx/>
                        <a:buNone/>
                      </a:pPr>
                      <a:r>
                        <a:rPr lang="en-US" altLang="en-US" sz="1300" dirty="0" err="1">
                          <a:solidFill>
                            <a:schemeClr val="tx1"/>
                          </a:solidFill>
                        </a:rPr>
                        <a:t>Autoclusters</a:t>
                      </a:r>
                      <a:r>
                        <a:rPr lang="en-US" altLang="en-US" sz="1300" dirty="0">
                          <a:solidFill>
                            <a:schemeClr val="tx1"/>
                          </a:solidFill>
                        </a:rPr>
                        <a:t>,</a:t>
                      </a:r>
                      <a:r>
                        <a:rPr lang="en-US" altLang="en-US" sz="1300" baseline="0" dirty="0">
                          <a:solidFill>
                            <a:schemeClr val="tx1"/>
                          </a:solidFill>
                        </a:rPr>
                        <a:t> </a:t>
                      </a:r>
                      <a:r>
                        <a:rPr lang="en-US" altLang="en-US" sz="1300" dirty="0">
                          <a:solidFill>
                            <a:schemeClr val="tx1"/>
                          </a:solidFill>
                        </a:rPr>
                        <a:t>K-Means,</a:t>
                      </a:r>
                      <a:r>
                        <a:rPr lang="en-US" altLang="en-US" sz="1300" baseline="0" dirty="0">
                          <a:solidFill>
                            <a:schemeClr val="tx1"/>
                          </a:solidFill>
                        </a:rPr>
                        <a:t> </a:t>
                      </a:r>
                      <a:r>
                        <a:rPr lang="en-US" altLang="en-US" sz="1300" dirty="0">
                          <a:solidFill>
                            <a:schemeClr val="tx1"/>
                          </a:solidFill>
                        </a:rPr>
                        <a:t>Anomaly Detection</a:t>
                      </a:r>
                    </a:p>
                  </a:txBody>
                  <a:tcPr marL="91439" marR="91439" marT="45717" marB="45717"/>
                </a:tc>
                <a:tc>
                  <a:txBody>
                    <a:bodyPr/>
                    <a:lstStyle/>
                    <a:p>
                      <a:pPr eaLnBrk="1" hangingPunct="1">
                        <a:defRPr/>
                      </a:pPr>
                      <a:r>
                        <a:rPr lang="en-US" altLang="en-US" sz="1300" dirty="0">
                          <a:solidFill>
                            <a:schemeClr val="tx1"/>
                          </a:solidFill>
                        </a:rPr>
                        <a:t>Classify Data Points Into Groups That Are Internally</a:t>
                      </a:r>
                      <a:r>
                        <a:rPr lang="en-US" altLang="en-US" sz="1300" baseline="0" dirty="0">
                          <a:solidFill>
                            <a:schemeClr val="tx1"/>
                          </a:solidFill>
                        </a:rPr>
                        <a:t> H</a:t>
                      </a:r>
                      <a:r>
                        <a:rPr lang="en-US" altLang="en-US" sz="1300" dirty="0">
                          <a:solidFill>
                            <a:schemeClr val="tx1"/>
                          </a:solidFill>
                        </a:rPr>
                        <a:t>omogenous and Externally Heterogeneous, Identify Cases That Are Unusual</a:t>
                      </a:r>
                    </a:p>
                  </a:txBody>
                  <a:tcPr marL="91439" marR="91439" marT="45717" marB="45717"/>
                </a:tc>
                <a:extLst>
                  <a:ext uri="{0D108BD9-81ED-4DB2-BD59-A6C34878D82A}">
                    <a16:rowId xmlns:a16="http://schemas.microsoft.com/office/drawing/2014/main" val="10002"/>
                  </a:ext>
                </a:extLst>
              </a:tr>
              <a:tr h="2895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Association</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err="1">
                          <a:solidFill>
                            <a:schemeClr val="tx1"/>
                          </a:solidFill>
                        </a:rPr>
                        <a:t>Apriori</a:t>
                      </a:r>
                      <a:r>
                        <a:rPr lang="en-US" altLang="en-US" sz="1300" dirty="0">
                          <a:solidFill>
                            <a:schemeClr val="tx1"/>
                          </a:solidFill>
                        </a:rPr>
                        <a:t>, CARMA,</a:t>
                      </a:r>
                      <a:r>
                        <a:rPr lang="en-US" altLang="en-US" sz="1300" baseline="0" dirty="0">
                          <a:solidFill>
                            <a:schemeClr val="tx1"/>
                          </a:solidFill>
                        </a:rPr>
                        <a:t> </a:t>
                      </a:r>
                      <a:r>
                        <a:rPr lang="en-US" altLang="en-US" sz="1300" dirty="0">
                          <a:solidFill>
                            <a:schemeClr val="tx1"/>
                          </a:solidFill>
                        </a:rPr>
                        <a:t>Sequence</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Find Events That Occur Together Or In a Sequence Market Basket</a:t>
                      </a:r>
                    </a:p>
                  </a:txBody>
                  <a:tcPr marL="91439" marR="91439" marT="45717" marB="45717"/>
                </a:tc>
                <a:extLst>
                  <a:ext uri="{0D108BD9-81ED-4DB2-BD59-A6C34878D82A}">
                    <a16:rowId xmlns:a16="http://schemas.microsoft.com/office/drawing/2014/main" val="10003"/>
                  </a:ext>
                </a:extLst>
              </a:tr>
              <a:tr h="487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Geospatial</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Space-Time Boxes</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Ability to Improve Model Accuracy (for Any Model Type) By Including Inputs Derived From Geospatial Data Sources</a:t>
                      </a:r>
                    </a:p>
                  </a:txBody>
                  <a:tcPr marL="91439" marR="91439" marT="45717" marB="45717"/>
                </a:tc>
                <a:extLst>
                  <a:ext uri="{0D108BD9-81ED-4DB2-BD59-A6C34878D82A}">
                    <a16:rowId xmlns:a16="http://schemas.microsoft.com/office/drawing/2014/main" val="10004"/>
                  </a:ext>
                </a:extLst>
              </a:tr>
              <a:tr h="487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Automated</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err="1">
                          <a:solidFill>
                            <a:schemeClr val="tx1"/>
                          </a:solidFill>
                        </a:rPr>
                        <a:t>Autoclassified</a:t>
                      </a:r>
                      <a:r>
                        <a:rPr lang="en-US" altLang="en-US" sz="1300" dirty="0">
                          <a:solidFill>
                            <a:schemeClr val="tx1"/>
                          </a:solidFill>
                        </a:rPr>
                        <a:t>, </a:t>
                      </a:r>
                      <a:r>
                        <a:rPr lang="en-US" altLang="en-US" sz="1300" dirty="0" err="1">
                          <a:solidFill>
                            <a:schemeClr val="tx1"/>
                          </a:solidFill>
                        </a:rPr>
                        <a:t>Autonumeric</a:t>
                      </a:r>
                      <a:r>
                        <a:rPr lang="en-US" altLang="en-US" sz="1300" dirty="0">
                          <a:solidFill>
                            <a:schemeClr val="tx1"/>
                          </a:solidFill>
                        </a:rPr>
                        <a:t>, Time Series, Clustering</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Automatically Find the Right Algorithms Based On Data and Outcome to Create An Ensemble Model</a:t>
                      </a:r>
                    </a:p>
                  </a:txBody>
                  <a:tcPr marL="91439" marR="91439" marT="45717" marB="45717"/>
                </a:tc>
                <a:extLst>
                  <a:ext uri="{0D108BD9-81ED-4DB2-BD59-A6C34878D82A}">
                    <a16:rowId xmlns:a16="http://schemas.microsoft.com/office/drawing/2014/main" val="10005"/>
                  </a:ext>
                </a:extLst>
              </a:tr>
              <a:tr h="487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Simulation</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Monte Carlo</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Run Different Scenarios to Identify Which Is Best From Historical Data Or Generated Data</a:t>
                      </a:r>
                    </a:p>
                  </a:txBody>
                  <a:tcPr marL="91439" marR="91439" marT="45717" marB="45717"/>
                </a:tc>
                <a:extLst>
                  <a:ext uri="{0D108BD9-81ED-4DB2-BD59-A6C34878D82A}">
                    <a16:rowId xmlns:a16="http://schemas.microsoft.com/office/drawing/2014/main" val="10006"/>
                  </a:ext>
                </a:extLst>
              </a:tr>
              <a:tr h="487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Specialized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Text Analytics, Entity Analytics, Social Network Analysis</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Improve Overall Model Accuracy</a:t>
                      </a:r>
                    </a:p>
                  </a:txBody>
                  <a:tcPr marL="91439" marR="91439" marT="45717" marB="45717"/>
                </a:tc>
                <a:extLst>
                  <a:ext uri="{0D108BD9-81ED-4DB2-BD59-A6C34878D82A}">
                    <a16:rowId xmlns:a16="http://schemas.microsoft.com/office/drawing/2014/main" val="10007"/>
                  </a:ext>
                </a:extLst>
              </a:tr>
              <a:tr h="487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In-database	</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err="1">
                          <a:solidFill>
                            <a:schemeClr val="tx1"/>
                          </a:solidFill>
                        </a:rPr>
                        <a:t>Netezza</a:t>
                      </a:r>
                      <a:r>
                        <a:rPr lang="en-US" altLang="en-US" sz="1300" dirty="0">
                          <a:solidFill>
                            <a:schemeClr val="tx1"/>
                          </a:solidFill>
                        </a:rPr>
                        <a:t>, DB2, Oracle, Microsoft</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Provide User Friendly Interface On Top of Vendor Algorithms</a:t>
                      </a:r>
                    </a:p>
                  </a:txBody>
                  <a:tcPr marL="91439" marR="91439" marT="45717" marB="45717"/>
                </a:tc>
                <a:extLst>
                  <a:ext uri="{0D108BD9-81ED-4DB2-BD59-A6C34878D82A}">
                    <a16:rowId xmlns:a16="http://schemas.microsoft.com/office/drawing/2014/main" val="10008"/>
                  </a:ext>
                </a:extLst>
              </a:tr>
              <a:tr h="487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Open Source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R/Spark/Python</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Utilize Open Source Algorithms Within Modeler UI.  Enhance By Easily Building Custom Dialogs (or downloading from community)</a:t>
                      </a:r>
                    </a:p>
                  </a:txBody>
                  <a:tcPr marL="91439" marR="91439" marT="45717" marB="45717"/>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a:xfrm>
            <a:off x="154548" y="252511"/>
            <a:ext cx="8032750" cy="7667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sz="2400" kern="1200" dirty="0">
                <a:solidFill>
                  <a:srgbClr val="7889FB"/>
                </a:solidFill>
              </a:rPr>
              <a:t>Analytical Techniques in IBM SPSS Modeler</a:t>
            </a:r>
          </a:p>
        </p:txBody>
      </p:sp>
      <p:sp>
        <p:nvSpPr>
          <p:cNvPr id="6" name="TextBox 5"/>
          <p:cNvSpPr txBox="1"/>
          <p:nvPr/>
        </p:nvSpPr>
        <p:spPr>
          <a:xfrm>
            <a:off x="675640" y="6141720"/>
            <a:ext cx="7278403" cy="430887"/>
          </a:xfrm>
          <a:prstGeom prst="rect">
            <a:avLst/>
          </a:prstGeom>
          <a:noFill/>
        </p:spPr>
        <p:txBody>
          <a:bodyPr wrap="none" rtlCol="0">
            <a:spAutoFit/>
          </a:bodyPr>
          <a:lstStyle/>
          <a:p>
            <a:r>
              <a:rPr lang="en-US" dirty="0">
                <a:solidFill>
                  <a:schemeClr val="tx1"/>
                </a:solidFill>
              </a:rPr>
              <a:t>A single analysis project may include multiple techniques</a:t>
            </a:r>
          </a:p>
        </p:txBody>
      </p:sp>
      <p:grpSp>
        <p:nvGrpSpPr>
          <p:cNvPr id="3" name="Group 6"/>
          <p:cNvGrpSpPr/>
          <p:nvPr/>
        </p:nvGrpSpPr>
        <p:grpSpPr>
          <a:xfrm>
            <a:off x="355013" y="6155575"/>
            <a:ext cx="320627" cy="332919"/>
            <a:chOff x="1977165" y="2823286"/>
            <a:chExt cx="739775" cy="739775"/>
          </a:xfrm>
        </p:grpSpPr>
        <p:pic>
          <p:nvPicPr>
            <p:cNvPr id="8"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77165" y="2823286"/>
              <a:ext cx="739775"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22B04B"/>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 name="Picture 25"/>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163664" y="3033496"/>
              <a:ext cx="415781" cy="332241"/>
            </a:xfrm>
            <a:prstGeom prst="rect">
              <a:avLst/>
            </a:prstGeom>
            <a:noFill/>
            <a:ln>
              <a:noFill/>
            </a:ln>
          </p:spPr>
        </p:pic>
      </p:grpSp>
    </p:spTree>
    <p:extLst>
      <p:ext uri="{BB962C8B-B14F-4D97-AF65-F5344CB8AC3E}">
        <p14:creationId xmlns:p14="http://schemas.microsoft.com/office/powerpoint/2010/main" val="307092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257781" y="188640"/>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sz="2400" kern="1200" dirty="0">
                <a:solidFill>
                  <a:srgbClr val="7889FB"/>
                </a:solidFill>
              </a:rPr>
              <a:t>Classification and Prediction</a:t>
            </a:r>
          </a:p>
        </p:txBody>
      </p:sp>
      <p:sp>
        <p:nvSpPr>
          <p:cNvPr id="2" name="Content Placeholder 1"/>
          <p:cNvSpPr>
            <a:spLocks noGrp="1"/>
          </p:cNvSpPr>
          <p:nvPr>
            <p:ph idx="1"/>
          </p:nvPr>
        </p:nvSpPr>
        <p:spPr>
          <a:xfrm>
            <a:off x="265112" y="1295400"/>
            <a:ext cx="7489513" cy="4495800"/>
          </a:xfrm>
        </p:spPr>
        <p:txBody>
          <a:bodyPr/>
          <a:lstStyle/>
          <a:p>
            <a:pPr>
              <a:defRPr/>
            </a:pPr>
            <a:r>
              <a:rPr lang="en-US" sz="2000" b="1" dirty="0"/>
              <a:t>Help to predict a result:</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dirty="0"/>
              <a:t> </a:t>
            </a:r>
            <a:r>
              <a:rPr lang="en-US" sz="1800" dirty="0"/>
              <a:t>Will a customer buy or leave</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Does transaction fit a known pattern of fraud</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Expected inventory levels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Forecast number of widget purchases</a:t>
            </a:r>
          </a:p>
          <a:p>
            <a:pPr marL="0" indent="0">
              <a:defRPr/>
            </a:pPr>
            <a:endParaRPr lang="en-US" sz="2000" dirty="0"/>
          </a:p>
          <a:p>
            <a:pPr marL="0" indent="0">
              <a:defRPr/>
            </a:pPr>
            <a:r>
              <a:rPr lang="en-US" sz="2000" b="1" dirty="0"/>
              <a:t>Techniques included</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dirty="0"/>
              <a:t> </a:t>
            </a:r>
            <a:r>
              <a:rPr lang="en-US" sz="1800" dirty="0"/>
              <a:t>Decision Trees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Bayesian Networks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Neural Networks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Decision List</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Statistical Models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Time Series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Self Learning Response Models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Support Vector Models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1800" dirty="0"/>
              <a:t> Nearest Neighbor Models</a:t>
            </a:r>
          </a:p>
          <a:p>
            <a:pPr>
              <a:defRPr/>
            </a:pPr>
            <a:endParaRPr lang="en-AU" sz="2000" dirty="0"/>
          </a:p>
        </p:txBody>
      </p:sp>
      <p:pic>
        <p:nvPicPr>
          <p:cNvPr id="8704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80250" y="3459990"/>
            <a:ext cx="3584575" cy="1949450"/>
          </a:xfrm>
          <a:prstGeom prst="rect">
            <a:avLst/>
          </a:prstGeom>
          <a:noFill/>
          <a:ln w="9525">
            <a:noFill/>
            <a:miter lim="800000"/>
            <a:headEnd/>
            <a:tailEnd/>
          </a:ln>
        </p:spPr>
      </p:pic>
    </p:spTree>
    <p:extLst>
      <p:ext uri="{BB962C8B-B14F-4D97-AF65-F5344CB8AC3E}">
        <p14:creationId xmlns:p14="http://schemas.microsoft.com/office/powerpoint/2010/main" val="297046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2" y="4640084"/>
            <a:ext cx="9144000" cy="738269"/>
          </a:xfrm>
        </p:spPr>
        <p:txBody>
          <a:bodyPr anchor="ctr"/>
          <a:lstStyle/>
          <a:p>
            <a:pPr>
              <a:tabLst>
                <a:tab pos="1028700" algn="l"/>
              </a:tabLst>
            </a:pPr>
            <a:r>
              <a:rPr lang="en-US" sz="1950" b="1" dirty="0">
                <a:solidFill>
                  <a:schemeClr val="accent2"/>
                </a:solidFill>
              </a:rPr>
              <a:t>	1.6x</a:t>
            </a:r>
            <a:r>
              <a:rPr lang="en-US" sz="1950" b="1" dirty="0"/>
              <a:t> </a:t>
            </a:r>
            <a:r>
              <a:rPr lang="en-US" sz="1950" dirty="0"/>
              <a:t>more likely to see improvement in </a:t>
            </a:r>
            <a:r>
              <a:rPr lang="en-US" sz="1950" b="1" dirty="0">
                <a:solidFill>
                  <a:schemeClr val="accent2"/>
                </a:solidFill>
              </a:rPr>
              <a:t>customer retention</a:t>
            </a:r>
          </a:p>
        </p:txBody>
      </p:sp>
      <p:sp>
        <p:nvSpPr>
          <p:cNvPr id="3" name="Content Placeholder 2"/>
          <p:cNvSpPr>
            <a:spLocks noGrp="1"/>
          </p:cNvSpPr>
          <p:nvPr>
            <p:ph sz="quarter" idx="16"/>
          </p:nvPr>
        </p:nvSpPr>
        <p:spPr>
          <a:xfrm>
            <a:off x="-1" y="2931917"/>
            <a:ext cx="9143998" cy="723338"/>
          </a:xfrm>
        </p:spPr>
        <p:txBody>
          <a:bodyPr anchor="ctr"/>
          <a:lstStyle/>
          <a:p>
            <a:pPr>
              <a:tabLst>
                <a:tab pos="1028700" algn="l"/>
              </a:tabLst>
            </a:pPr>
            <a:r>
              <a:rPr lang="en-US" sz="1950" b="1" dirty="0">
                <a:solidFill>
                  <a:schemeClr val="accent1"/>
                </a:solidFill>
              </a:rPr>
              <a:t>	5x</a:t>
            </a:r>
            <a:r>
              <a:rPr lang="en-US" sz="1950" b="1" dirty="0">
                <a:solidFill>
                  <a:srgbClr val="006600"/>
                </a:solidFill>
              </a:rPr>
              <a:t> </a:t>
            </a:r>
            <a:r>
              <a:rPr lang="en-US" sz="1950" dirty="0"/>
              <a:t>more likely to see improvement in </a:t>
            </a:r>
            <a:r>
              <a:rPr lang="en-US" sz="1950" b="1" dirty="0">
                <a:solidFill>
                  <a:schemeClr val="accent1"/>
                </a:solidFill>
              </a:rPr>
              <a:t>cost reduction</a:t>
            </a:r>
          </a:p>
        </p:txBody>
      </p:sp>
      <p:sp>
        <p:nvSpPr>
          <p:cNvPr id="4" name="Content Placeholder 3"/>
          <p:cNvSpPr>
            <a:spLocks noGrp="1"/>
          </p:cNvSpPr>
          <p:nvPr>
            <p:ph sz="quarter" idx="17"/>
          </p:nvPr>
        </p:nvSpPr>
        <p:spPr>
          <a:xfrm>
            <a:off x="1" y="3735705"/>
            <a:ext cx="9143999" cy="815708"/>
          </a:xfrm>
        </p:spPr>
        <p:txBody>
          <a:bodyPr anchor="ctr"/>
          <a:lstStyle/>
          <a:p>
            <a:pPr>
              <a:tabLst>
                <a:tab pos="1028700" algn="l"/>
              </a:tabLst>
            </a:pPr>
            <a:r>
              <a:rPr lang="en-US" sz="1950" b="1" dirty="0">
                <a:solidFill>
                  <a:schemeClr val="accent4">
                    <a:lumMod val="40000"/>
                    <a:lumOff val="60000"/>
                  </a:schemeClr>
                </a:solidFill>
              </a:rPr>
              <a:t>	1.7x</a:t>
            </a:r>
            <a:r>
              <a:rPr lang="en-US" sz="1950" b="1" dirty="0"/>
              <a:t> </a:t>
            </a:r>
            <a:r>
              <a:rPr lang="en-US" sz="1950" dirty="0"/>
              <a:t>more likely to see improvement in </a:t>
            </a:r>
            <a:r>
              <a:rPr lang="en-US" sz="1950" b="1" dirty="0">
                <a:solidFill>
                  <a:schemeClr val="accent4">
                    <a:lumMod val="40000"/>
                    <a:lumOff val="60000"/>
                  </a:schemeClr>
                </a:solidFill>
              </a:rPr>
              <a:t>user/employee satisfaction</a:t>
            </a:r>
          </a:p>
        </p:txBody>
      </p:sp>
      <p:sp>
        <p:nvSpPr>
          <p:cNvPr id="5" name="Content Placeholder 4"/>
          <p:cNvSpPr>
            <a:spLocks noGrp="1"/>
          </p:cNvSpPr>
          <p:nvPr>
            <p:ph sz="quarter" idx="18"/>
          </p:nvPr>
        </p:nvSpPr>
        <p:spPr>
          <a:xfrm>
            <a:off x="-2" y="2156849"/>
            <a:ext cx="9144000" cy="683735"/>
          </a:xfrm>
        </p:spPr>
        <p:txBody>
          <a:bodyPr anchor="ctr"/>
          <a:lstStyle/>
          <a:p>
            <a:pPr marL="1028700" lvl="1" indent="-1028700">
              <a:buNone/>
            </a:pPr>
            <a:r>
              <a:rPr lang="en-US" sz="1950" b="1" dirty="0">
                <a:solidFill>
                  <a:schemeClr val="accent4"/>
                </a:solidFill>
              </a:rPr>
              <a:t>	9.5x</a:t>
            </a:r>
            <a:r>
              <a:rPr lang="en-US" sz="1950" b="1" dirty="0"/>
              <a:t> </a:t>
            </a:r>
            <a:r>
              <a:rPr lang="en-US" sz="1950" dirty="0"/>
              <a:t>more likely to see improvement in </a:t>
            </a:r>
            <a:r>
              <a:rPr lang="en-US" sz="1950" b="1" dirty="0">
                <a:solidFill>
                  <a:schemeClr val="accent4"/>
                </a:solidFill>
              </a:rPr>
              <a:t>product quality</a:t>
            </a:r>
          </a:p>
        </p:txBody>
      </p:sp>
      <p:sp>
        <p:nvSpPr>
          <p:cNvPr id="6" name="Slide Number Placeholder 5"/>
          <p:cNvSpPr>
            <a:spLocks noGrp="1"/>
          </p:cNvSpPr>
          <p:nvPr>
            <p:ph type="sldNum" sz="quarter" idx="10"/>
          </p:nvPr>
        </p:nvSpPr>
        <p:spPr/>
        <p:txBody>
          <a:bodyPr/>
          <a:lstStyle/>
          <a:p>
            <a:pPr defTabSz="685783" fontAlgn="auto">
              <a:spcBef>
                <a:spcPts val="0"/>
              </a:spcBef>
              <a:spcAft>
                <a:spcPts val="0"/>
              </a:spcAft>
              <a:defRPr/>
            </a:pPr>
            <a:fld id="{3FD999D4-B456-9943-89B7-30D56181CE18}" type="slidenum">
              <a:rPr lang="en-US">
                <a:solidFill>
                  <a:srgbClr val="FFFFFF"/>
                </a:solidFill>
                <a:latin typeface="IBM Plex Sans"/>
              </a:rPr>
              <a:pPr defTabSz="685783" fontAlgn="auto">
                <a:spcBef>
                  <a:spcPts val="0"/>
                </a:spcBef>
                <a:spcAft>
                  <a:spcPts val="0"/>
                </a:spcAft>
                <a:defRPr/>
              </a:pPr>
              <a:t>3</a:t>
            </a:fld>
            <a:endParaRPr lang="en-US">
              <a:solidFill>
                <a:srgbClr val="FFFFFF"/>
              </a:solidFill>
              <a:latin typeface="IBM Plex Sans"/>
            </a:endParaRPr>
          </a:p>
        </p:txBody>
      </p:sp>
      <p:sp>
        <p:nvSpPr>
          <p:cNvPr id="8" name="Title 7"/>
          <p:cNvSpPr>
            <a:spLocks noGrp="1"/>
          </p:cNvSpPr>
          <p:nvPr>
            <p:ph type="title"/>
          </p:nvPr>
        </p:nvSpPr>
        <p:spPr>
          <a:xfrm>
            <a:off x="82627" y="919368"/>
            <a:ext cx="8517463" cy="1098932"/>
          </a:xfrm>
          <a:noFill/>
        </p:spPr>
        <p:txBody>
          <a:bodyPr/>
          <a:lstStyle/>
          <a:p>
            <a:pPr>
              <a:spcAft>
                <a:spcPts val="600"/>
              </a:spcAft>
              <a:tabLst>
                <a:tab pos="6732420" algn="l"/>
              </a:tabLst>
            </a:pPr>
            <a:r>
              <a:rPr lang="en-US" sz="3600" b="1" dirty="0"/>
              <a:t>Digital transformation enables better outcomes for business</a:t>
            </a:r>
          </a:p>
        </p:txBody>
      </p:sp>
      <p:sp>
        <p:nvSpPr>
          <p:cNvPr id="9" name="Text Box 12" descr="MarketSight_Chart_Source">
            <a:extLst>
              <a:ext uri="{FF2B5EF4-FFF2-40B4-BE49-F238E27FC236}">
                <a16:creationId xmlns:a16="http://schemas.microsoft.com/office/drawing/2014/main" id="{6C657DBF-AFDF-4E7F-A858-726A8B17DBCE}"/>
              </a:ext>
            </a:extLst>
          </p:cNvPr>
          <p:cNvSpPr txBox="1">
            <a:spLocks noChangeArrowheads="1"/>
          </p:cNvSpPr>
          <p:nvPr/>
        </p:nvSpPr>
        <p:spPr bwMode="gray">
          <a:xfrm>
            <a:off x="3561202" y="5683730"/>
            <a:ext cx="4908015" cy="186974"/>
          </a:xfrm>
          <a:prstGeom prst="rect">
            <a:avLst/>
          </a:prstGeom>
          <a:noFill/>
          <a:ln w="9525" algn="ctr">
            <a:noFill/>
            <a:miter lim="800000"/>
          </a:ln>
          <a:effectLst/>
        </p:spPr>
        <p:txBody>
          <a:bodyPr wrap="square" lIns="0" tIns="0" rIns="0" bIns="0">
            <a:spAutoFit/>
          </a:bodyPr>
          <a:lst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stStyle>
          <a:p>
            <a:pPr algn="r" defTabSz="914378">
              <a:lnSpc>
                <a:spcPct val="90000"/>
              </a:lnSpc>
              <a:spcBef>
                <a:spcPts val="0"/>
              </a:spcBef>
              <a:spcAft>
                <a:spcPts val="600"/>
              </a:spcAft>
              <a:buClr>
                <a:srgbClr val="4B78A1"/>
              </a:buClr>
              <a:defRPr/>
            </a:pPr>
            <a:r>
              <a:rPr lang="en-US" sz="675" dirty="0">
                <a:solidFill>
                  <a:srgbClr val="FFFFFF"/>
                </a:solidFill>
                <a:latin typeface="IBM Plex Sans"/>
              </a:rPr>
              <a:t>Base: Varies; global professionals with responsibility or influence over their organization’s digital transformation strategy </a:t>
            </a:r>
            <a:br>
              <a:rPr lang="en-US" sz="675" dirty="0">
                <a:solidFill>
                  <a:srgbClr val="FFFFFF"/>
                </a:solidFill>
                <a:latin typeface="IBM Plex Sans"/>
              </a:rPr>
            </a:br>
            <a:r>
              <a:rPr lang="en-US" sz="675" dirty="0">
                <a:solidFill>
                  <a:srgbClr val="FFFFFF"/>
                </a:solidFill>
                <a:latin typeface="IBM Plex Sans"/>
              </a:rPr>
              <a:t>Source: A  commissioned study conducted by Forrester Consulting on behalf of IBM, September 2017</a:t>
            </a:r>
          </a:p>
        </p:txBody>
      </p:sp>
      <p:pic>
        <p:nvPicPr>
          <p:cNvPr id="10" name="Picture 9"/>
          <p:cNvPicPr>
            <a:picLocks noChangeAspect="1"/>
          </p:cNvPicPr>
          <p:nvPr/>
        </p:nvPicPr>
        <p:blipFill>
          <a:blip r:embed="rId3"/>
          <a:stretch>
            <a:fillRect/>
          </a:stretch>
        </p:blipFill>
        <p:spPr>
          <a:xfrm>
            <a:off x="399995" y="3865381"/>
            <a:ext cx="580015" cy="580015"/>
          </a:xfrm>
          <a:prstGeom prst="rect">
            <a:avLst/>
          </a:prstGeom>
        </p:spPr>
      </p:pic>
      <p:pic>
        <p:nvPicPr>
          <p:cNvPr id="11" name="Picture 10"/>
          <p:cNvPicPr>
            <a:picLocks noChangeAspect="1"/>
          </p:cNvPicPr>
          <p:nvPr/>
        </p:nvPicPr>
        <p:blipFill>
          <a:blip r:embed="rId4"/>
          <a:stretch>
            <a:fillRect/>
          </a:stretch>
        </p:blipFill>
        <p:spPr>
          <a:xfrm>
            <a:off x="460058" y="2999319"/>
            <a:ext cx="585787" cy="585787"/>
          </a:xfrm>
          <a:prstGeom prst="rect">
            <a:avLst/>
          </a:prstGeom>
        </p:spPr>
      </p:pic>
      <p:pic>
        <p:nvPicPr>
          <p:cNvPr id="12" name="Picture 11"/>
          <p:cNvPicPr>
            <a:picLocks noChangeAspect="1"/>
          </p:cNvPicPr>
          <p:nvPr/>
        </p:nvPicPr>
        <p:blipFill>
          <a:blip r:embed="rId5"/>
          <a:stretch>
            <a:fillRect/>
          </a:stretch>
        </p:blipFill>
        <p:spPr>
          <a:xfrm>
            <a:off x="413234" y="4679580"/>
            <a:ext cx="554241" cy="653213"/>
          </a:xfrm>
          <a:prstGeom prst="rect">
            <a:avLst/>
          </a:prstGeom>
        </p:spPr>
      </p:pic>
      <p:pic>
        <p:nvPicPr>
          <p:cNvPr id="13" name="Picture 12"/>
          <p:cNvPicPr>
            <a:picLocks noChangeAspect="1"/>
          </p:cNvPicPr>
          <p:nvPr/>
        </p:nvPicPr>
        <p:blipFill>
          <a:blip r:embed="rId6"/>
          <a:stretch>
            <a:fillRect/>
          </a:stretch>
        </p:blipFill>
        <p:spPr>
          <a:xfrm>
            <a:off x="434284" y="2239185"/>
            <a:ext cx="520292" cy="501021"/>
          </a:xfrm>
          <a:prstGeom prst="rect">
            <a:avLst/>
          </a:prstGeom>
        </p:spPr>
      </p:pic>
      <p:sp>
        <p:nvSpPr>
          <p:cNvPr id="14"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228600" y="5683730"/>
            <a:ext cx="6400800" cy="137160"/>
          </a:xfrm>
        </p:spPr>
        <p:txBody>
          <a:bodyPr/>
          <a:lstStyle/>
          <a:p>
            <a:pPr defTabSz="685783" fontAlgn="auto">
              <a:spcBef>
                <a:spcPts val="0"/>
              </a:spcBef>
              <a:spcAft>
                <a:spcPts val="0"/>
              </a:spcAft>
              <a:defRPr/>
            </a:pPr>
            <a:r>
              <a:rPr lang="en-US" dirty="0">
                <a:solidFill>
                  <a:srgbClr val="FFFFFF"/>
                </a:solidFill>
                <a:latin typeface="IBM Plex Sans"/>
              </a:rPr>
              <a:t>Accelerate digital transformation </a:t>
            </a:r>
            <a:r>
              <a:rPr lang="en-US">
                <a:solidFill>
                  <a:srgbClr val="FFFFFF"/>
                </a:solidFill>
                <a:latin typeface="IBM Plex Sans"/>
              </a:rPr>
              <a:t>with Cloud &amp; AI / </a:t>
            </a:r>
            <a:r>
              <a:rPr lang="en-US" dirty="0">
                <a:solidFill>
                  <a:srgbClr val="FFFFFF"/>
                </a:solidFill>
                <a:latin typeface="IBM Plex Sans"/>
              </a:rPr>
              <a:t>July 2018 / © 2018 IBM Corporation</a:t>
            </a:r>
          </a:p>
        </p:txBody>
      </p:sp>
    </p:spTree>
    <p:extLst>
      <p:ext uri="{BB962C8B-B14F-4D97-AF65-F5344CB8AC3E}">
        <p14:creationId xmlns:p14="http://schemas.microsoft.com/office/powerpoint/2010/main" val="3208666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182563" y="188640"/>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sz="2400" kern="1200" dirty="0">
                <a:solidFill>
                  <a:srgbClr val="7889FB"/>
                </a:solidFill>
              </a:rPr>
              <a:t>Segmentation</a:t>
            </a:r>
          </a:p>
        </p:txBody>
      </p:sp>
      <p:sp>
        <p:nvSpPr>
          <p:cNvPr id="2" name="Content Placeholder 1"/>
          <p:cNvSpPr>
            <a:spLocks noGrp="1"/>
          </p:cNvSpPr>
          <p:nvPr>
            <p:ph idx="1"/>
          </p:nvPr>
        </p:nvSpPr>
        <p:spPr/>
        <p:txBody>
          <a:bodyPr/>
          <a:lstStyle/>
          <a:p>
            <a:pPr>
              <a:defRPr/>
            </a:pPr>
            <a:r>
              <a:rPr lang="en-US" sz="2000" b="1"/>
              <a:t>Help to group records into clusters or identify unusual cases: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Identify new patterns of fraud</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Identify groups of interest in your customers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Identify</a:t>
            </a:r>
            <a:r>
              <a:rPr lang="en-AU" sz="2000"/>
              <a:t> data segments that are unusual</a:t>
            </a:r>
          </a:p>
          <a:p>
            <a:pPr>
              <a:buFont typeface="Arial" pitchFamily="34" charset="0"/>
              <a:buChar char="•"/>
              <a:defRPr/>
            </a:pPr>
            <a:endParaRPr lang="en-US" sz="2000"/>
          </a:p>
          <a:p>
            <a:pPr marL="0" indent="0">
              <a:defRPr/>
            </a:pPr>
            <a:r>
              <a:rPr lang="en-US" sz="2000" b="1"/>
              <a:t>Techniques </a:t>
            </a:r>
            <a:r>
              <a:rPr lang="en-US" sz="2000" b="1" dirty="0"/>
              <a:t>included</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Kohonen</a:t>
            </a:r>
            <a:endParaRPr lang="en-US" sz="2000" dirty="0"/>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K-Means</a:t>
            </a:r>
            <a:endParaRPr lang="en-US" sz="2000" dirty="0"/>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TwoStep</a:t>
            </a:r>
            <a:endParaRPr lang="en-US" sz="2000" dirty="0"/>
          </a:p>
          <a:p>
            <a:pPr>
              <a:defRPr/>
            </a:pPr>
            <a:endParaRPr lang="en-AU" sz="2000" dirty="0"/>
          </a:p>
        </p:txBody>
      </p:sp>
      <p:pic>
        <p:nvPicPr>
          <p:cNvPr id="8909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29000" y="3692525"/>
            <a:ext cx="3584575" cy="1946275"/>
          </a:xfrm>
          <a:prstGeom prst="rect">
            <a:avLst/>
          </a:prstGeom>
          <a:noFill/>
          <a:ln w="9525">
            <a:noFill/>
            <a:miter lim="800000"/>
            <a:headEnd/>
            <a:tailEnd/>
          </a:ln>
        </p:spPr>
      </p:pic>
    </p:spTree>
    <p:extLst>
      <p:ext uri="{BB962C8B-B14F-4D97-AF65-F5344CB8AC3E}">
        <p14:creationId xmlns:p14="http://schemas.microsoft.com/office/powerpoint/2010/main" val="2881548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182562" y="188640"/>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sz="2400" kern="1200" dirty="0">
                <a:solidFill>
                  <a:srgbClr val="7889FB"/>
                </a:solidFill>
              </a:rPr>
              <a:t>Association</a:t>
            </a:r>
          </a:p>
        </p:txBody>
      </p:sp>
      <p:sp>
        <p:nvSpPr>
          <p:cNvPr id="2" name="Content Placeholder 1"/>
          <p:cNvSpPr>
            <a:spLocks noGrp="1"/>
          </p:cNvSpPr>
          <p:nvPr>
            <p:ph idx="1"/>
          </p:nvPr>
        </p:nvSpPr>
        <p:spPr>
          <a:xfrm>
            <a:off x="182562" y="1463675"/>
            <a:ext cx="8961437" cy="4891088"/>
          </a:xfrm>
        </p:spPr>
        <p:txBody>
          <a:bodyPr/>
          <a:lstStyle/>
          <a:p>
            <a:pPr>
              <a:defRPr/>
            </a:pPr>
            <a:r>
              <a:rPr lang="en-US" sz="2000" b="1" dirty="0"/>
              <a:t>Help determine relationships and rules to determine an outcome given a set of conditions</a:t>
            </a:r>
            <a:r>
              <a:rPr lang="en-US" sz="2000" dirty="0"/>
              <a:t>:</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Find </a:t>
            </a:r>
            <a:r>
              <a:rPr lang="en-US" sz="2000" dirty="0"/>
              <a:t>associations quickly in larger data sets</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Customers </a:t>
            </a:r>
            <a:r>
              <a:rPr lang="en-US" sz="2000" dirty="0"/>
              <a:t>who bought product X also bought Y and Z (market basket)</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Products </a:t>
            </a:r>
            <a:r>
              <a:rPr lang="en-US" sz="2000" dirty="0"/>
              <a:t>related to target product promotion</a:t>
            </a:r>
          </a:p>
          <a:p>
            <a:pPr>
              <a:buFont typeface="Arial" pitchFamily="34" charset="0"/>
              <a:buChar char="•"/>
              <a:defRPr/>
            </a:pPr>
            <a:endParaRPr lang="en-US" sz="2000" dirty="0"/>
          </a:p>
          <a:p>
            <a:pPr marL="0" indent="0">
              <a:defRPr/>
            </a:pPr>
            <a:r>
              <a:rPr lang="en-US" sz="2000" b="1" dirty="0"/>
              <a:t>Techniques included</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Apriori</a:t>
            </a:r>
            <a:endParaRPr lang="en-US" sz="2000" dirty="0"/>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CARMA</a:t>
            </a:r>
            <a:endParaRPr lang="en-US" sz="2000" dirty="0"/>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Sequence Model</a:t>
            </a:r>
          </a:p>
          <a:p>
            <a:pPr lvl="1">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pPr>
            <a:r>
              <a:rPr lang="en-US" sz="2000"/>
              <a:t> Association Rules</a:t>
            </a:r>
            <a:endParaRPr lang="en-US" sz="2000" dirty="0"/>
          </a:p>
          <a:p>
            <a:pPr lvl="1">
              <a:buFont typeface="Arial" pitchFamily="34" charset="0"/>
              <a:buChar char="•"/>
              <a:defRPr/>
            </a:pPr>
            <a:endParaRPr lang="en-US" sz="2000" dirty="0"/>
          </a:p>
          <a:p>
            <a:pPr>
              <a:defRPr/>
            </a:pPr>
            <a:endParaRPr lang="en-AU" sz="2000" dirty="0"/>
          </a:p>
        </p:txBody>
      </p:sp>
      <p:pic>
        <p:nvPicPr>
          <p:cNvPr id="9113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52800" y="3733800"/>
            <a:ext cx="3529013" cy="1920875"/>
          </a:xfrm>
          <a:prstGeom prst="rect">
            <a:avLst/>
          </a:prstGeom>
          <a:noFill/>
          <a:ln w="9525">
            <a:noFill/>
            <a:miter lim="800000"/>
            <a:headEnd/>
            <a:tailEnd/>
          </a:ln>
        </p:spPr>
      </p:pic>
    </p:spTree>
    <p:extLst>
      <p:ext uri="{BB962C8B-B14F-4D97-AF65-F5344CB8AC3E}">
        <p14:creationId xmlns:p14="http://schemas.microsoft.com/office/powerpoint/2010/main" val="545201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182563" y="177006"/>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sz="2400" kern="1200" dirty="0">
                <a:solidFill>
                  <a:srgbClr val="7889FB"/>
                </a:solidFill>
              </a:rPr>
              <a:t>Automated Modeling</a:t>
            </a:r>
          </a:p>
        </p:txBody>
      </p:sp>
      <p:sp>
        <p:nvSpPr>
          <p:cNvPr id="2" name="Content Placeholder 1"/>
          <p:cNvSpPr>
            <a:spLocks noGrp="1"/>
          </p:cNvSpPr>
          <p:nvPr>
            <p:ph idx="1"/>
          </p:nvPr>
        </p:nvSpPr>
        <p:spPr/>
        <p:txBody>
          <a:bodyPr/>
          <a:lstStyle/>
          <a:p>
            <a:pPr>
              <a:defRPr/>
            </a:pPr>
            <a:r>
              <a:rPr lang="en-AU" sz="2000" b="1" dirty="0"/>
              <a:t>Choose from three automated modeling nodes, depending on the needs of your analysis</a:t>
            </a:r>
          </a:p>
          <a:p>
            <a:pPr marL="0">
              <a:defRPr/>
            </a:pPr>
            <a:r>
              <a:rPr lang="en-AU" sz="2000" dirty="0"/>
              <a:t>Build a number of different modeling methods in a single modeling run, then rank them to compare the models’ performance.</a:t>
            </a:r>
          </a:p>
          <a:p>
            <a:pPr marL="0">
              <a:defRPr/>
            </a:pPr>
            <a:endParaRPr lang="en-AU" sz="2000" dirty="0"/>
          </a:p>
          <a:p>
            <a:pPr marL="0" indent="0">
              <a:defRPr/>
            </a:pPr>
            <a:r>
              <a:rPr lang="en-US" sz="2000" b="1" dirty="0"/>
              <a:t>Techniques included</a:t>
            </a:r>
          </a:p>
          <a:p>
            <a:pPr>
              <a:buFont typeface="Arial" pitchFamily="34" charset="0"/>
              <a:buChar char="•"/>
              <a:defRPr/>
            </a:pPr>
            <a:r>
              <a:rPr lang="en-US" sz="2000" dirty="0"/>
              <a:t>Auto Classifier</a:t>
            </a:r>
          </a:p>
          <a:p>
            <a:pPr>
              <a:buFont typeface="Arial" pitchFamily="34" charset="0"/>
              <a:buChar char="•"/>
              <a:defRPr/>
            </a:pPr>
            <a:r>
              <a:rPr lang="en-US" sz="2000" dirty="0"/>
              <a:t>Auto Numeric</a:t>
            </a:r>
          </a:p>
          <a:p>
            <a:pPr>
              <a:buFont typeface="Arial" pitchFamily="34" charset="0"/>
              <a:buChar char="•"/>
              <a:defRPr/>
            </a:pPr>
            <a:r>
              <a:rPr lang="en-US" sz="2000" dirty="0"/>
              <a:t>Auto Cluster</a:t>
            </a:r>
            <a:endParaRPr lang="en-AU" sz="2000" dirty="0"/>
          </a:p>
        </p:txBody>
      </p:sp>
      <p:pic>
        <p:nvPicPr>
          <p:cNvPr id="93187" name="Picture 3"/>
          <p:cNvPicPr>
            <a:picLocks noChangeAspect="1" noChangeArrowheads="1"/>
          </p:cNvPicPr>
          <p:nvPr/>
        </p:nvPicPr>
        <p:blipFill>
          <a:blip r:embed="rId3"/>
          <a:srcRect/>
          <a:stretch>
            <a:fillRect/>
          </a:stretch>
        </p:blipFill>
        <p:spPr bwMode="auto">
          <a:xfrm>
            <a:off x="762025" y="5339879"/>
            <a:ext cx="796925" cy="847725"/>
          </a:xfrm>
          <a:prstGeom prst="rect">
            <a:avLst/>
          </a:prstGeom>
          <a:noFill/>
          <a:ln w="9525">
            <a:noFill/>
            <a:miter lim="800000"/>
            <a:headEnd/>
            <a:tailEnd/>
          </a:ln>
        </p:spPr>
      </p:pic>
      <p:pic>
        <p:nvPicPr>
          <p:cNvPr id="93188" name="Picture 4"/>
          <p:cNvPicPr>
            <a:picLocks noChangeAspect="1" noChangeArrowheads="1"/>
          </p:cNvPicPr>
          <p:nvPr/>
        </p:nvPicPr>
        <p:blipFill>
          <a:blip r:embed="rId4"/>
          <a:srcRect/>
          <a:stretch>
            <a:fillRect/>
          </a:stretch>
        </p:blipFill>
        <p:spPr bwMode="auto">
          <a:xfrm>
            <a:off x="1776438" y="5392266"/>
            <a:ext cx="814387" cy="779463"/>
          </a:xfrm>
          <a:prstGeom prst="rect">
            <a:avLst/>
          </a:prstGeom>
          <a:noFill/>
          <a:ln w="9525">
            <a:noFill/>
            <a:miter lim="800000"/>
            <a:headEnd/>
            <a:tailEnd/>
          </a:ln>
        </p:spPr>
      </p:pic>
      <p:pic>
        <p:nvPicPr>
          <p:cNvPr id="93189" name="Picture 5"/>
          <p:cNvPicPr>
            <a:picLocks noChangeAspect="1" noChangeArrowheads="1"/>
          </p:cNvPicPr>
          <p:nvPr/>
        </p:nvPicPr>
        <p:blipFill>
          <a:blip r:embed="rId5"/>
          <a:srcRect/>
          <a:stretch>
            <a:fillRect/>
          </a:stretch>
        </p:blipFill>
        <p:spPr bwMode="auto">
          <a:xfrm>
            <a:off x="2771800" y="5373216"/>
            <a:ext cx="847725" cy="762000"/>
          </a:xfrm>
          <a:prstGeom prst="rect">
            <a:avLst/>
          </a:prstGeom>
          <a:noFill/>
          <a:ln w="9525">
            <a:noFill/>
            <a:miter lim="800000"/>
            <a:headEnd/>
            <a:tailEnd/>
          </a:ln>
        </p:spPr>
      </p:pic>
      <p:pic>
        <p:nvPicPr>
          <p:cNvPr id="93190"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852962" y="3834571"/>
            <a:ext cx="3529013" cy="2057400"/>
          </a:xfrm>
          <a:prstGeom prst="rect">
            <a:avLst/>
          </a:prstGeom>
          <a:noFill/>
          <a:ln w="9525">
            <a:noFill/>
            <a:miter lim="800000"/>
            <a:headEnd/>
            <a:tailEnd/>
          </a:ln>
        </p:spPr>
      </p:pic>
    </p:spTree>
    <p:extLst>
      <p:ext uri="{BB962C8B-B14F-4D97-AF65-F5344CB8AC3E}">
        <p14:creationId xmlns:p14="http://schemas.microsoft.com/office/powerpoint/2010/main" val="3794292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52400" y="243349"/>
            <a:ext cx="8766175" cy="4254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sz="2400" kern="1200" dirty="0">
                <a:solidFill>
                  <a:srgbClr val="7889FB"/>
                </a:solidFill>
              </a:rPr>
              <a:t>Predict:  Developing a Predictive Model</a:t>
            </a:r>
          </a:p>
        </p:txBody>
      </p:sp>
      <p:sp>
        <p:nvSpPr>
          <p:cNvPr id="11269" name="AutoShape 3"/>
          <p:cNvSpPr>
            <a:spLocks noChangeArrowheads="1"/>
          </p:cNvSpPr>
          <p:nvPr/>
        </p:nvSpPr>
        <p:spPr bwMode="auto">
          <a:xfrm>
            <a:off x="3505200" y="1219200"/>
            <a:ext cx="1287463" cy="1003300"/>
          </a:xfrm>
          <a:prstGeom prst="flowChartMagneticDisk">
            <a:avLst/>
          </a:prstGeom>
          <a:solidFill>
            <a:srgbClr val="FFFFCC"/>
          </a:solidFill>
          <a:ln w="9525">
            <a:solidFill>
              <a:schemeClr val="tx2">
                <a:lumMod val="75000"/>
              </a:schemeClr>
            </a:solidFill>
            <a:round/>
            <a:headEnd/>
            <a:tailEnd/>
          </a:ln>
          <a:effectLst/>
        </p:spPr>
        <p:txBody>
          <a:bodyPr wrap="none" anchor="ctr"/>
          <a:lstStyle/>
          <a:p>
            <a:pPr algn="ctr" fontAlgn="auto">
              <a:spcBef>
                <a:spcPts val="0"/>
              </a:spcBef>
              <a:spcAft>
                <a:spcPts val="0"/>
              </a:spcAft>
              <a:defRPr/>
            </a:pPr>
            <a:r>
              <a:rPr lang="en-US" sz="1200" dirty="0">
                <a:solidFill>
                  <a:schemeClr val="tx1"/>
                </a:solidFill>
                <a:latin typeface="IBMHelvetica2004 Bold"/>
              </a:rPr>
              <a:t>Historical </a:t>
            </a:r>
          </a:p>
          <a:p>
            <a:pPr algn="ctr" fontAlgn="auto">
              <a:spcBef>
                <a:spcPts val="0"/>
              </a:spcBef>
              <a:spcAft>
                <a:spcPts val="0"/>
              </a:spcAft>
              <a:defRPr/>
            </a:pPr>
            <a:r>
              <a:rPr lang="en-US" sz="1200" dirty="0">
                <a:solidFill>
                  <a:schemeClr val="tx1"/>
                </a:solidFill>
                <a:latin typeface="IBMHelvetica2004 Bold"/>
              </a:rPr>
              <a:t>Data</a:t>
            </a:r>
          </a:p>
        </p:txBody>
      </p:sp>
      <p:grpSp>
        <p:nvGrpSpPr>
          <p:cNvPr id="2" name="Group 116"/>
          <p:cNvGrpSpPr>
            <a:grpSpLocks/>
          </p:cNvGrpSpPr>
          <p:nvPr/>
        </p:nvGrpSpPr>
        <p:grpSpPr bwMode="auto">
          <a:xfrm>
            <a:off x="1042988" y="1655763"/>
            <a:ext cx="6291262" cy="911225"/>
            <a:chOff x="1042988" y="1838325"/>
            <a:chExt cx="6291262" cy="911226"/>
          </a:xfrm>
        </p:grpSpPr>
        <p:sp>
          <p:nvSpPr>
            <p:cNvPr id="4" name="AutoShape 5"/>
            <p:cNvSpPr>
              <a:spLocks noChangeArrowheads="1"/>
            </p:cNvSpPr>
            <p:nvPr/>
          </p:nvSpPr>
          <p:spPr bwMode="auto">
            <a:xfrm>
              <a:off x="1042988" y="1855787"/>
              <a:ext cx="901700" cy="893764"/>
            </a:xfrm>
            <a:prstGeom prst="flowChartMagneticDisk">
              <a:avLst/>
            </a:prstGeom>
            <a:solidFill>
              <a:srgbClr val="FFFFCC"/>
            </a:solidFill>
            <a:ln w="9525">
              <a:solidFill>
                <a:schemeClr val="tx2">
                  <a:lumMod val="75000"/>
                </a:schemeClr>
              </a:solidFill>
              <a:round/>
              <a:headEnd/>
              <a:tailEnd/>
            </a:ln>
          </p:spPr>
          <p:txBody>
            <a:bodyPr wrap="none" anchor="ctr"/>
            <a:lstStyle/>
            <a:p>
              <a:pPr algn="ctr" fontAlgn="auto">
                <a:spcBef>
                  <a:spcPts val="0"/>
                </a:spcBef>
                <a:spcAft>
                  <a:spcPts val="0"/>
                </a:spcAft>
                <a:defRPr/>
              </a:pPr>
              <a:r>
                <a:rPr lang="en-US" sz="1200" dirty="0">
                  <a:solidFill>
                    <a:schemeClr val="tx1"/>
                  </a:solidFill>
                  <a:latin typeface="IBMHelvetica2004 Bold"/>
                </a:rPr>
                <a:t>Training </a:t>
              </a:r>
            </a:p>
            <a:p>
              <a:pPr algn="ctr" fontAlgn="auto">
                <a:spcBef>
                  <a:spcPts val="0"/>
                </a:spcBef>
                <a:spcAft>
                  <a:spcPts val="0"/>
                </a:spcAft>
                <a:defRPr/>
              </a:pPr>
              <a:r>
                <a:rPr lang="en-US" sz="1200" dirty="0">
                  <a:solidFill>
                    <a:schemeClr val="tx1"/>
                  </a:solidFill>
                  <a:latin typeface="IBMHelvetica2004 Bold"/>
                </a:rPr>
                <a:t>Set</a:t>
              </a:r>
            </a:p>
          </p:txBody>
        </p:sp>
        <p:sp>
          <p:nvSpPr>
            <p:cNvPr id="11373" name="AutoShape 6"/>
            <p:cNvSpPr>
              <a:spLocks noChangeArrowheads="1"/>
            </p:cNvSpPr>
            <p:nvPr/>
          </p:nvSpPr>
          <p:spPr bwMode="auto">
            <a:xfrm>
              <a:off x="6408738" y="1838325"/>
              <a:ext cx="925512" cy="911226"/>
            </a:xfrm>
            <a:prstGeom prst="flowChartMagneticDisk">
              <a:avLst/>
            </a:prstGeom>
            <a:solidFill>
              <a:srgbClr val="FFFFCC"/>
            </a:solidFill>
            <a:ln w="9525">
              <a:solidFill>
                <a:schemeClr val="tx2">
                  <a:lumMod val="75000"/>
                </a:schemeClr>
              </a:solidFill>
              <a:round/>
              <a:headEnd/>
              <a:tailEnd/>
            </a:ln>
          </p:spPr>
          <p:txBody>
            <a:bodyPr wrap="none" anchor="ctr"/>
            <a:lstStyle/>
            <a:p>
              <a:pPr algn="ctr" fontAlgn="auto">
                <a:spcBef>
                  <a:spcPts val="0"/>
                </a:spcBef>
                <a:spcAft>
                  <a:spcPts val="0"/>
                </a:spcAft>
                <a:defRPr/>
              </a:pPr>
              <a:r>
                <a:rPr lang="en-US" sz="1200" dirty="0">
                  <a:solidFill>
                    <a:schemeClr val="tx1"/>
                  </a:solidFill>
                  <a:latin typeface="IBMHelvetica2004 Bold"/>
                </a:rPr>
                <a:t>Validation</a:t>
              </a:r>
            </a:p>
            <a:p>
              <a:pPr algn="ctr" fontAlgn="auto">
                <a:spcBef>
                  <a:spcPts val="0"/>
                </a:spcBef>
                <a:spcAft>
                  <a:spcPts val="0"/>
                </a:spcAft>
                <a:defRPr/>
              </a:pPr>
              <a:r>
                <a:rPr lang="en-US" sz="1200" dirty="0">
                  <a:solidFill>
                    <a:schemeClr val="tx1"/>
                  </a:solidFill>
                  <a:latin typeface="IBMHelvetica2004 Bold"/>
                </a:rPr>
                <a:t>Set</a:t>
              </a:r>
            </a:p>
          </p:txBody>
        </p:sp>
        <p:sp>
          <p:nvSpPr>
            <p:cNvPr id="55406" name="Line 7"/>
            <p:cNvSpPr>
              <a:spLocks noChangeShapeType="1"/>
            </p:cNvSpPr>
            <p:nvPr/>
          </p:nvSpPr>
          <p:spPr bwMode="auto">
            <a:xfrm>
              <a:off x="4976813" y="1971675"/>
              <a:ext cx="1370012" cy="338138"/>
            </a:xfrm>
            <a:prstGeom prst="line">
              <a:avLst/>
            </a:prstGeom>
            <a:noFill/>
            <a:ln w="38100">
              <a:solidFill>
                <a:schemeClr val="bg2"/>
              </a:solidFill>
              <a:round/>
              <a:headEnd/>
              <a:tailEnd type="arrow" w="med" len="med"/>
            </a:ln>
          </p:spPr>
          <p:txBody>
            <a:bodyPr wrap="none" anchor="ctr"/>
            <a:lstStyle/>
            <a:p>
              <a:endParaRPr lang="en-US">
                <a:solidFill>
                  <a:schemeClr val="tx1"/>
                </a:solidFill>
              </a:endParaRPr>
            </a:p>
          </p:txBody>
        </p:sp>
        <p:sp>
          <p:nvSpPr>
            <p:cNvPr id="55407" name="Line 8"/>
            <p:cNvSpPr>
              <a:spLocks noChangeShapeType="1"/>
            </p:cNvSpPr>
            <p:nvPr/>
          </p:nvSpPr>
          <p:spPr bwMode="auto">
            <a:xfrm flipH="1">
              <a:off x="1973263" y="1958975"/>
              <a:ext cx="1370012" cy="350838"/>
            </a:xfrm>
            <a:prstGeom prst="line">
              <a:avLst/>
            </a:prstGeom>
            <a:noFill/>
            <a:ln w="38100">
              <a:solidFill>
                <a:schemeClr val="bg2"/>
              </a:solidFill>
              <a:round/>
              <a:headEnd/>
              <a:tailEnd type="arrow" w="med" len="med"/>
            </a:ln>
          </p:spPr>
          <p:txBody>
            <a:bodyPr wrap="none" anchor="ctr"/>
            <a:lstStyle/>
            <a:p>
              <a:endParaRPr lang="en-US">
                <a:solidFill>
                  <a:schemeClr val="tx1"/>
                </a:solidFill>
              </a:endParaRPr>
            </a:p>
          </p:txBody>
        </p:sp>
      </p:grpSp>
      <p:sp>
        <p:nvSpPr>
          <p:cNvPr id="11368" name="Line 11"/>
          <p:cNvSpPr>
            <a:spLocks noChangeShapeType="1"/>
          </p:cNvSpPr>
          <p:nvPr/>
        </p:nvSpPr>
        <p:spPr bwMode="auto">
          <a:xfrm flipV="1">
            <a:off x="2206625" y="4127500"/>
            <a:ext cx="1503363" cy="0"/>
          </a:xfrm>
          <a:prstGeom prst="line">
            <a:avLst/>
          </a:prstGeom>
          <a:noFill/>
          <a:ln w="38100">
            <a:solidFill>
              <a:schemeClr val="tx1"/>
            </a:solidFill>
            <a:round/>
            <a:headEnd/>
            <a:tailEnd type="arrow" w="med" len="med"/>
          </a:ln>
        </p:spPr>
        <p:txBody>
          <a:bodyPr wrap="none" anchor="ctr"/>
          <a:lstStyle/>
          <a:p>
            <a:endParaRPr lang="en-US">
              <a:solidFill>
                <a:schemeClr val="tx1"/>
              </a:solidFill>
            </a:endParaRPr>
          </a:p>
        </p:txBody>
      </p:sp>
      <p:grpSp>
        <p:nvGrpSpPr>
          <p:cNvPr id="3" name="Group 115"/>
          <p:cNvGrpSpPr>
            <a:grpSpLocks/>
          </p:cNvGrpSpPr>
          <p:nvPr/>
        </p:nvGrpSpPr>
        <p:grpSpPr bwMode="auto">
          <a:xfrm>
            <a:off x="3810000" y="3379788"/>
            <a:ext cx="904875" cy="1409700"/>
            <a:chOff x="3810000" y="3562351"/>
            <a:chExt cx="904875" cy="1409699"/>
          </a:xfrm>
        </p:grpSpPr>
        <p:sp>
          <p:nvSpPr>
            <p:cNvPr id="115" name="AutoShape 9"/>
            <p:cNvSpPr>
              <a:spLocks noChangeArrowheads="1"/>
            </p:cNvSpPr>
            <p:nvPr/>
          </p:nvSpPr>
          <p:spPr bwMode="auto">
            <a:xfrm>
              <a:off x="3810000" y="3562351"/>
              <a:ext cx="904875" cy="1409699"/>
            </a:xfrm>
            <a:prstGeom prst="roundRect">
              <a:avLst>
                <a:gd name="adj" fmla="val 16667"/>
              </a:avLst>
            </a:prstGeom>
            <a:solidFill>
              <a:srgbClr val="FFFFCC"/>
            </a:solidFill>
            <a:ln w="9525" algn="ctr">
              <a:noFill/>
              <a:round/>
              <a:headEnd/>
              <a:tailEnd/>
            </a:ln>
            <a:effectLst>
              <a:outerShdw blurRad="50800" dist="38100" dir="2700000" algn="tl" rotWithShape="0">
                <a:prstClr val="black">
                  <a:alpha val="40000"/>
                </a:prstClr>
              </a:outerShdw>
            </a:effectLst>
          </p:spPr>
          <p:txBody>
            <a:bodyPr wrap="none" anchor="ctr"/>
            <a:lstStyle/>
            <a:p>
              <a:pPr algn="ctr" fontAlgn="auto">
                <a:spcBef>
                  <a:spcPts val="0"/>
                </a:spcBef>
                <a:spcAft>
                  <a:spcPts val="0"/>
                </a:spcAft>
                <a:defRPr/>
              </a:pPr>
              <a:endParaRPr lang="en-US" sz="1200" dirty="0">
                <a:solidFill>
                  <a:schemeClr val="tx1"/>
                </a:solidFill>
                <a:latin typeface="IBMHelvetica2004 Bold"/>
              </a:endParaRPr>
            </a:p>
          </p:txBody>
        </p:sp>
        <p:grpSp>
          <p:nvGrpSpPr>
            <p:cNvPr id="5" name="Group 12"/>
            <p:cNvGrpSpPr>
              <a:grpSpLocks/>
            </p:cNvGrpSpPr>
            <p:nvPr/>
          </p:nvGrpSpPr>
          <p:grpSpPr bwMode="auto">
            <a:xfrm>
              <a:off x="3924300" y="3738563"/>
              <a:ext cx="709613" cy="1057275"/>
              <a:chOff x="1097" y="3408"/>
              <a:chExt cx="447" cy="666"/>
            </a:xfrm>
          </p:grpSpPr>
          <p:pic>
            <p:nvPicPr>
              <p:cNvPr id="55402" name="Picture 13" descr="nugge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8" y="3408"/>
                <a:ext cx="446" cy="632"/>
              </a:xfrm>
              <a:prstGeom prst="rect">
                <a:avLst/>
              </a:prstGeom>
              <a:noFill/>
              <a:ln w="9525">
                <a:noFill/>
                <a:miter lim="800000"/>
                <a:headEnd/>
                <a:tailEnd/>
              </a:ln>
            </p:spPr>
          </p:pic>
          <p:sp>
            <p:nvSpPr>
              <p:cNvPr id="55403" name="Rectangle 14"/>
              <p:cNvSpPr>
                <a:spLocks noChangeArrowheads="1"/>
              </p:cNvSpPr>
              <p:nvPr/>
            </p:nvSpPr>
            <p:spPr bwMode="auto">
              <a:xfrm>
                <a:off x="1097" y="3855"/>
                <a:ext cx="438" cy="219"/>
              </a:xfrm>
              <a:prstGeom prst="rect">
                <a:avLst/>
              </a:prstGeom>
              <a:solidFill>
                <a:srgbClr val="AAC2D2"/>
              </a:solidFill>
              <a:ln w="9525" algn="ctr">
                <a:noFill/>
                <a:miter lim="800000"/>
                <a:headEnd/>
                <a:tailEnd/>
              </a:ln>
            </p:spPr>
            <p:txBody>
              <a:bodyPr wrap="none" anchor="ctr"/>
              <a:lstStyle/>
              <a:p>
                <a:pPr algn="ctr"/>
                <a:r>
                  <a:rPr lang="en-US" sz="1200">
                    <a:solidFill>
                      <a:schemeClr val="tx1"/>
                    </a:solidFill>
                    <a:latin typeface="IBMHelvetica2004 Bold"/>
                  </a:rPr>
                  <a:t>Model</a:t>
                </a:r>
              </a:p>
            </p:txBody>
          </p:sp>
        </p:grpSp>
      </p:grpSp>
      <p:grpSp>
        <p:nvGrpSpPr>
          <p:cNvPr id="6" name="Group 16"/>
          <p:cNvGrpSpPr>
            <a:grpSpLocks/>
          </p:cNvGrpSpPr>
          <p:nvPr/>
        </p:nvGrpSpPr>
        <p:grpSpPr bwMode="auto">
          <a:xfrm>
            <a:off x="5524500" y="4613275"/>
            <a:ext cx="2790825" cy="936625"/>
            <a:chOff x="3480" y="3021"/>
            <a:chExt cx="1758" cy="590"/>
          </a:xfrm>
        </p:grpSpPr>
        <p:grpSp>
          <p:nvGrpSpPr>
            <p:cNvPr id="8" name="Group 17"/>
            <p:cNvGrpSpPr>
              <a:grpSpLocks/>
            </p:cNvGrpSpPr>
            <p:nvPr/>
          </p:nvGrpSpPr>
          <p:grpSpPr bwMode="auto">
            <a:xfrm>
              <a:off x="3480" y="3311"/>
              <a:ext cx="1566" cy="108"/>
              <a:chOff x="3924" y="1986"/>
              <a:chExt cx="1566" cy="108"/>
            </a:xfrm>
          </p:grpSpPr>
          <p:grpSp>
            <p:nvGrpSpPr>
              <p:cNvPr id="9" name="Group 18"/>
              <p:cNvGrpSpPr>
                <a:grpSpLocks/>
              </p:cNvGrpSpPr>
              <p:nvPr/>
            </p:nvGrpSpPr>
            <p:grpSpPr bwMode="auto">
              <a:xfrm>
                <a:off x="3924" y="1986"/>
                <a:ext cx="1388" cy="108"/>
                <a:chOff x="1968" y="2616"/>
                <a:chExt cx="1388" cy="108"/>
              </a:xfrm>
            </p:grpSpPr>
            <p:sp>
              <p:nvSpPr>
                <p:cNvPr id="55393" name="Rectangle 19"/>
                <p:cNvSpPr>
                  <a:spLocks noChangeArrowheads="1"/>
                </p:cNvSpPr>
                <p:nvPr/>
              </p:nvSpPr>
              <p:spPr bwMode="auto">
                <a:xfrm>
                  <a:off x="1968" y="2616"/>
                  <a:ext cx="1388" cy="108"/>
                </a:xfrm>
                <a:prstGeom prst="rect">
                  <a:avLst/>
                </a:prstGeom>
                <a:solidFill>
                  <a:schemeClr val="bg1"/>
                </a:solidFill>
                <a:ln w="9525" algn="ctr">
                  <a:solidFill>
                    <a:schemeClr val="tx1"/>
                  </a:solidFill>
                  <a:miter lim="800000"/>
                  <a:headEnd/>
                  <a:tailEnd/>
                </a:ln>
              </p:spPr>
              <p:txBody>
                <a:bodyPr wrap="none" anchor="ctr"/>
                <a:lstStyle/>
                <a:p>
                  <a:pPr algn="ctr"/>
                  <a:endParaRPr lang="en-GB">
                    <a:solidFill>
                      <a:schemeClr val="tx1"/>
                    </a:solidFill>
                    <a:latin typeface="IBMHelvetica2004 Bold"/>
                  </a:endParaRPr>
                </a:p>
              </p:txBody>
            </p:sp>
            <p:sp>
              <p:nvSpPr>
                <p:cNvPr id="55394" name="Line 20"/>
                <p:cNvSpPr>
                  <a:spLocks noChangeShapeType="1"/>
                </p:cNvSpPr>
                <p:nvPr/>
              </p:nvSpPr>
              <p:spPr bwMode="auto">
                <a:xfrm>
                  <a:off x="21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95" name="Line 21"/>
                <p:cNvSpPr>
                  <a:spLocks noChangeShapeType="1"/>
                </p:cNvSpPr>
                <p:nvPr/>
              </p:nvSpPr>
              <p:spPr bwMode="auto">
                <a:xfrm>
                  <a:off x="23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96" name="Line 22"/>
                <p:cNvSpPr>
                  <a:spLocks noChangeShapeType="1"/>
                </p:cNvSpPr>
                <p:nvPr/>
              </p:nvSpPr>
              <p:spPr bwMode="auto">
                <a:xfrm>
                  <a:off x="24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97" name="Line 23"/>
                <p:cNvSpPr>
                  <a:spLocks noChangeShapeType="1"/>
                </p:cNvSpPr>
                <p:nvPr/>
              </p:nvSpPr>
              <p:spPr bwMode="auto">
                <a:xfrm>
                  <a:off x="2584"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98" name="Line 24"/>
                <p:cNvSpPr>
                  <a:spLocks noChangeShapeType="1"/>
                </p:cNvSpPr>
                <p:nvPr/>
              </p:nvSpPr>
              <p:spPr bwMode="auto">
                <a:xfrm>
                  <a:off x="280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99" name="Rectangle 25"/>
                <p:cNvSpPr>
                  <a:spLocks noChangeArrowheads="1"/>
                </p:cNvSpPr>
                <p:nvPr/>
              </p:nvSpPr>
              <p:spPr bwMode="auto">
                <a:xfrm>
                  <a:off x="3180" y="2616"/>
                  <a:ext cx="176" cy="108"/>
                </a:xfrm>
                <a:prstGeom prst="rect">
                  <a:avLst/>
                </a:prstGeom>
                <a:solidFill>
                  <a:srgbClr val="AAC2D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Y</a:t>
                  </a:r>
                </a:p>
              </p:txBody>
            </p:sp>
          </p:grpSp>
          <p:sp>
            <p:nvSpPr>
              <p:cNvPr id="55392" name="Rectangle 26"/>
              <p:cNvSpPr>
                <a:spLocks noChangeArrowheads="1"/>
              </p:cNvSpPr>
              <p:nvPr/>
            </p:nvSpPr>
            <p:spPr bwMode="auto">
              <a:xfrm>
                <a:off x="5310" y="1986"/>
                <a:ext cx="180" cy="108"/>
              </a:xfrm>
              <a:prstGeom prst="rect">
                <a:avLst/>
              </a:prstGeom>
              <a:solidFill>
                <a:schemeClr val="accent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Y</a:t>
                </a:r>
              </a:p>
            </p:txBody>
          </p:sp>
        </p:grpSp>
        <p:grpSp>
          <p:nvGrpSpPr>
            <p:cNvPr id="10" name="Group 27"/>
            <p:cNvGrpSpPr>
              <a:grpSpLocks/>
            </p:cNvGrpSpPr>
            <p:nvPr/>
          </p:nvGrpSpPr>
          <p:grpSpPr bwMode="auto">
            <a:xfrm>
              <a:off x="3576" y="3407"/>
              <a:ext cx="1566" cy="108"/>
              <a:chOff x="3924" y="1986"/>
              <a:chExt cx="1566" cy="108"/>
            </a:xfrm>
          </p:grpSpPr>
          <p:grpSp>
            <p:nvGrpSpPr>
              <p:cNvPr id="11" name="Group 28"/>
              <p:cNvGrpSpPr>
                <a:grpSpLocks/>
              </p:cNvGrpSpPr>
              <p:nvPr/>
            </p:nvGrpSpPr>
            <p:grpSpPr bwMode="auto">
              <a:xfrm>
                <a:off x="3924" y="1986"/>
                <a:ext cx="1388" cy="108"/>
                <a:chOff x="1968" y="2616"/>
                <a:chExt cx="1388" cy="108"/>
              </a:xfrm>
            </p:grpSpPr>
            <p:sp>
              <p:nvSpPr>
                <p:cNvPr id="55384" name="Rectangle 29"/>
                <p:cNvSpPr>
                  <a:spLocks noChangeArrowheads="1"/>
                </p:cNvSpPr>
                <p:nvPr/>
              </p:nvSpPr>
              <p:spPr bwMode="auto">
                <a:xfrm>
                  <a:off x="1968" y="2616"/>
                  <a:ext cx="1388" cy="108"/>
                </a:xfrm>
                <a:prstGeom prst="rect">
                  <a:avLst/>
                </a:prstGeom>
                <a:solidFill>
                  <a:schemeClr val="bg1"/>
                </a:solidFill>
                <a:ln w="9525" algn="ctr">
                  <a:solidFill>
                    <a:schemeClr val="tx1"/>
                  </a:solidFill>
                  <a:miter lim="800000"/>
                  <a:headEnd/>
                  <a:tailEnd/>
                </a:ln>
              </p:spPr>
              <p:txBody>
                <a:bodyPr wrap="none" anchor="ctr"/>
                <a:lstStyle/>
                <a:p>
                  <a:pPr algn="ctr"/>
                  <a:endParaRPr lang="en-GB">
                    <a:solidFill>
                      <a:schemeClr val="tx1"/>
                    </a:solidFill>
                    <a:latin typeface="IBMHelvetica2004 Bold"/>
                  </a:endParaRPr>
                </a:p>
              </p:txBody>
            </p:sp>
            <p:sp>
              <p:nvSpPr>
                <p:cNvPr id="55385" name="Line 30"/>
                <p:cNvSpPr>
                  <a:spLocks noChangeShapeType="1"/>
                </p:cNvSpPr>
                <p:nvPr/>
              </p:nvSpPr>
              <p:spPr bwMode="auto">
                <a:xfrm>
                  <a:off x="21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86" name="Line 31"/>
                <p:cNvSpPr>
                  <a:spLocks noChangeShapeType="1"/>
                </p:cNvSpPr>
                <p:nvPr/>
              </p:nvSpPr>
              <p:spPr bwMode="auto">
                <a:xfrm>
                  <a:off x="23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87" name="Line 32"/>
                <p:cNvSpPr>
                  <a:spLocks noChangeShapeType="1"/>
                </p:cNvSpPr>
                <p:nvPr/>
              </p:nvSpPr>
              <p:spPr bwMode="auto">
                <a:xfrm>
                  <a:off x="24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88" name="Line 33"/>
                <p:cNvSpPr>
                  <a:spLocks noChangeShapeType="1"/>
                </p:cNvSpPr>
                <p:nvPr/>
              </p:nvSpPr>
              <p:spPr bwMode="auto">
                <a:xfrm>
                  <a:off x="2584"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89" name="Line 34"/>
                <p:cNvSpPr>
                  <a:spLocks noChangeShapeType="1"/>
                </p:cNvSpPr>
                <p:nvPr/>
              </p:nvSpPr>
              <p:spPr bwMode="auto">
                <a:xfrm>
                  <a:off x="280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90" name="Rectangle 35"/>
                <p:cNvSpPr>
                  <a:spLocks noChangeArrowheads="1"/>
                </p:cNvSpPr>
                <p:nvPr/>
              </p:nvSpPr>
              <p:spPr bwMode="auto">
                <a:xfrm>
                  <a:off x="3180" y="2616"/>
                  <a:ext cx="176" cy="108"/>
                </a:xfrm>
                <a:prstGeom prst="rect">
                  <a:avLst/>
                </a:prstGeom>
                <a:solidFill>
                  <a:srgbClr val="AAC2D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N</a:t>
                  </a:r>
                </a:p>
              </p:txBody>
            </p:sp>
          </p:grpSp>
          <p:sp>
            <p:nvSpPr>
              <p:cNvPr id="55383" name="Rectangle 36"/>
              <p:cNvSpPr>
                <a:spLocks noChangeArrowheads="1"/>
              </p:cNvSpPr>
              <p:nvPr/>
            </p:nvSpPr>
            <p:spPr bwMode="auto">
              <a:xfrm>
                <a:off x="5310" y="1986"/>
                <a:ext cx="180" cy="108"/>
              </a:xfrm>
              <a:prstGeom prst="rect">
                <a:avLst/>
              </a:prstGeom>
              <a:solidFill>
                <a:schemeClr val="accent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Y</a:t>
                </a:r>
              </a:p>
            </p:txBody>
          </p:sp>
        </p:grpSp>
        <p:sp>
          <p:nvSpPr>
            <p:cNvPr id="55371" name="Line 37"/>
            <p:cNvSpPr>
              <a:spLocks noChangeShapeType="1"/>
            </p:cNvSpPr>
            <p:nvPr/>
          </p:nvSpPr>
          <p:spPr bwMode="auto">
            <a:xfrm flipH="1">
              <a:off x="4356" y="3021"/>
              <a:ext cx="1" cy="240"/>
            </a:xfrm>
            <a:prstGeom prst="line">
              <a:avLst/>
            </a:prstGeom>
            <a:noFill/>
            <a:ln w="38100">
              <a:solidFill>
                <a:schemeClr val="tx1"/>
              </a:solidFill>
              <a:round/>
              <a:headEnd/>
              <a:tailEnd type="arrow" w="med" len="med"/>
            </a:ln>
          </p:spPr>
          <p:txBody>
            <a:bodyPr wrap="none" anchor="ctr"/>
            <a:lstStyle/>
            <a:p>
              <a:endParaRPr lang="en-US">
                <a:solidFill>
                  <a:schemeClr val="tx1"/>
                </a:solidFill>
              </a:endParaRPr>
            </a:p>
          </p:txBody>
        </p:sp>
        <p:grpSp>
          <p:nvGrpSpPr>
            <p:cNvPr id="12" name="Group 38"/>
            <p:cNvGrpSpPr>
              <a:grpSpLocks/>
            </p:cNvGrpSpPr>
            <p:nvPr/>
          </p:nvGrpSpPr>
          <p:grpSpPr bwMode="auto">
            <a:xfrm>
              <a:off x="3672" y="3503"/>
              <a:ext cx="1566" cy="108"/>
              <a:chOff x="3924" y="1986"/>
              <a:chExt cx="1566" cy="108"/>
            </a:xfrm>
          </p:grpSpPr>
          <p:grpSp>
            <p:nvGrpSpPr>
              <p:cNvPr id="13" name="Group 39"/>
              <p:cNvGrpSpPr>
                <a:grpSpLocks/>
              </p:cNvGrpSpPr>
              <p:nvPr/>
            </p:nvGrpSpPr>
            <p:grpSpPr bwMode="auto">
              <a:xfrm>
                <a:off x="3924" y="1986"/>
                <a:ext cx="1388" cy="108"/>
                <a:chOff x="1968" y="2616"/>
                <a:chExt cx="1388" cy="108"/>
              </a:xfrm>
            </p:grpSpPr>
            <p:sp>
              <p:nvSpPr>
                <p:cNvPr id="55375" name="Rectangle 40"/>
                <p:cNvSpPr>
                  <a:spLocks noChangeArrowheads="1"/>
                </p:cNvSpPr>
                <p:nvPr/>
              </p:nvSpPr>
              <p:spPr bwMode="auto">
                <a:xfrm>
                  <a:off x="1968" y="2616"/>
                  <a:ext cx="1388" cy="108"/>
                </a:xfrm>
                <a:prstGeom prst="rect">
                  <a:avLst/>
                </a:prstGeom>
                <a:solidFill>
                  <a:schemeClr val="bg1"/>
                </a:solidFill>
                <a:ln w="9525" algn="ctr">
                  <a:solidFill>
                    <a:schemeClr val="tx1"/>
                  </a:solidFill>
                  <a:miter lim="800000"/>
                  <a:headEnd/>
                  <a:tailEnd/>
                </a:ln>
              </p:spPr>
              <p:txBody>
                <a:bodyPr wrap="none" anchor="ctr"/>
                <a:lstStyle/>
                <a:p>
                  <a:pPr algn="ctr"/>
                  <a:endParaRPr lang="en-GB">
                    <a:solidFill>
                      <a:schemeClr val="tx1"/>
                    </a:solidFill>
                    <a:latin typeface="IBMHelvetica2004 Bold"/>
                  </a:endParaRPr>
                </a:p>
              </p:txBody>
            </p:sp>
            <p:sp>
              <p:nvSpPr>
                <p:cNvPr id="55376" name="Line 41"/>
                <p:cNvSpPr>
                  <a:spLocks noChangeShapeType="1"/>
                </p:cNvSpPr>
                <p:nvPr/>
              </p:nvSpPr>
              <p:spPr bwMode="auto">
                <a:xfrm>
                  <a:off x="21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77" name="Line 42"/>
                <p:cNvSpPr>
                  <a:spLocks noChangeShapeType="1"/>
                </p:cNvSpPr>
                <p:nvPr/>
              </p:nvSpPr>
              <p:spPr bwMode="auto">
                <a:xfrm>
                  <a:off x="23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78" name="Line 43"/>
                <p:cNvSpPr>
                  <a:spLocks noChangeShapeType="1"/>
                </p:cNvSpPr>
                <p:nvPr/>
              </p:nvSpPr>
              <p:spPr bwMode="auto">
                <a:xfrm>
                  <a:off x="24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79" name="Line 44"/>
                <p:cNvSpPr>
                  <a:spLocks noChangeShapeType="1"/>
                </p:cNvSpPr>
                <p:nvPr/>
              </p:nvSpPr>
              <p:spPr bwMode="auto">
                <a:xfrm>
                  <a:off x="2584"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80" name="Line 45"/>
                <p:cNvSpPr>
                  <a:spLocks noChangeShapeType="1"/>
                </p:cNvSpPr>
                <p:nvPr/>
              </p:nvSpPr>
              <p:spPr bwMode="auto">
                <a:xfrm>
                  <a:off x="280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81" name="Rectangle 46"/>
                <p:cNvSpPr>
                  <a:spLocks noChangeArrowheads="1"/>
                </p:cNvSpPr>
                <p:nvPr/>
              </p:nvSpPr>
              <p:spPr bwMode="auto">
                <a:xfrm>
                  <a:off x="3180" y="2616"/>
                  <a:ext cx="176" cy="108"/>
                </a:xfrm>
                <a:prstGeom prst="rect">
                  <a:avLst/>
                </a:prstGeom>
                <a:solidFill>
                  <a:srgbClr val="AAC2D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Y</a:t>
                  </a:r>
                </a:p>
              </p:txBody>
            </p:sp>
          </p:grpSp>
          <p:sp>
            <p:nvSpPr>
              <p:cNvPr id="55374" name="Rectangle 47"/>
              <p:cNvSpPr>
                <a:spLocks noChangeArrowheads="1"/>
              </p:cNvSpPr>
              <p:nvPr/>
            </p:nvSpPr>
            <p:spPr bwMode="auto">
              <a:xfrm>
                <a:off x="5310" y="1986"/>
                <a:ext cx="180" cy="108"/>
              </a:xfrm>
              <a:prstGeom prst="rect">
                <a:avLst/>
              </a:prstGeom>
              <a:solidFill>
                <a:schemeClr val="accent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Y</a:t>
                </a:r>
              </a:p>
            </p:txBody>
          </p:sp>
        </p:grpSp>
      </p:grpSp>
      <p:grpSp>
        <p:nvGrpSpPr>
          <p:cNvPr id="14" name="Group 48"/>
          <p:cNvGrpSpPr>
            <a:grpSpLocks/>
          </p:cNvGrpSpPr>
          <p:nvPr/>
        </p:nvGrpSpPr>
        <p:grpSpPr bwMode="auto">
          <a:xfrm>
            <a:off x="395288" y="2825750"/>
            <a:ext cx="2508250" cy="3375025"/>
            <a:chOff x="249" y="1895"/>
            <a:chExt cx="1580" cy="2126"/>
          </a:xfrm>
        </p:grpSpPr>
        <p:sp>
          <p:nvSpPr>
            <p:cNvPr id="55341" name="Text Box 49"/>
            <p:cNvSpPr txBox="1">
              <a:spLocks noChangeArrowheads="1"/>
            </p:cNvSpPr>
            <p:nvPr/>
          </p:nvSpPr>
          <p:spPr bwMode="auto">
            <a:xfrm>
              <a:off x="562" y="3750"/>
              <a:ext cx="868" cy="271"/>
            </a:xfrm>
            <a:prstGeom prst="rect">
              <a:avLst/>
            </a:prstGeom>
            <a:noFill/>
            <a:ln w="9525" algn="ctr">
              <a:noFill/>
              <a:miter lim="800000"/>
              <a:headEnd/>
              <a:tailEnd/>
            </a:ln>
          </p:spPr>
          <p:txBody>
            <a:bodyPr wrap="none">
              <a:spAutoFit/>
            </a:bodyPr>
            <a:lstStyle/>
            <a:p>
              <a:pPr algn="ctr"/>
              <a:r>
                <a:rPr lang="en-US">
                  <a:solidFill>
                    <a:schemeClr val="tx1"/>
                  </a:solidFill>
                  <a:latin typeface="IBMHelvetica2004 Bold"/>
                </a:rPr>
                <a:t>Algorithm</a:t>
              </a:r>
            </a:p>
          </p:txBody>
        </p:sp>
        <p:sp>
          <p:nvSpPr>
            <p:cNvPr id="55342" name="Line 50"/>
            <p:cNvSpPr>
              <a:spLocks noChangeShapeType="1"/>
            </p:cNvSpPr>
            <p:nvPr/>
          </p:nvSpPr>
          <p:spPr bwMode="auto">
            <a:xfrm flipH="1">
              <a:off x="963" y="2257"/>
              <a:ext cx="1" cy="240"/>
            </a:xfrm>
            <a:prstGeom prst="line">
              <a:avLst/>
            </a:prstGeom>
            <a:noFill/>
            <a:ln w="38100">
              <a:solidFill>
                <a:schemeClr val="tx1"/>
              </a:solidFill>
              <a:round/>
              <a:headEnd/>
              <a:tailEnd type="arrow" w="med" len="med"/>
            </a:ln>
          </p:spPr>
          <p:txBody>
            <a:bodyPr wrap="none" anchor="ctr"/>
            <a:lstStyle/>
            <a:p>
              <a:endParaRPr lang="en-US">
                <a:solidFill>
                  <a:schemeClr val="tx1"/>
                </a:solidFill>
              </a:endParaRPr>
            </a:p>
          </p:txBody>
        </p:sp>
        <p:grpSp>
          <p:nvGrpSpPr>
            <p:cNvPr id="15" name="Group 51"/>
            <p:cNvGrpSpPr>
              <a:grpSpLocks/>
            </p:cNvGrpSpPr>
            <p:nvPr/>
          </p:nvGrpSpPr>
          <p:grpSpPr bwMode="auto">
            <a:xfrm>
              <a:off x="249" y="1895"/>
              <a:ext cx="1388" cy="108"/>
              <a:chOff x="1968" y="2616"/>
              <a:chExt cx="1388" cy="108"/>
            </a:xfrm>
          </p:grpSpPr>
          <p:sp>
            <p:nvSpPr>
              <p:cNvPr id="55362" name="Rectangle 52"/>
              <p:cNvSpPr>
                <a:spLocks noChangeArrowheads="1"/>
              </p:cNvSpPr>
              <p:nvPr/>
            </p:nvSpPr>
            <p:spPr bwMode="auto">
              <a:xfrm>
                <a:off x="1968" y="2616"/>
                <a:ext cx="1388" cy="108"/>
              </a:xfrm>
              <a:prstGeom prst="rect">
                <a:avLst/>
              </a:prstGeom>
              <a:solidFill>
                <a:schemeClr val="bg1"/>
              </a:solidFill>
              <a:ln w="9525" algn="ctr">
                <a:solidFill>
                  <a:schemeClr val="tx1"/>
                </a:solidFill>
                <a:miter lim="800000"/>
                <a:headEnd/>
                <a:tailEnd/>
              </a:ln>
            </p:spPr>
            <p:txBody>
              <a:bodyPr wrap="none" anchor="ctr"/>
              <a:lstStyle/>
              <a:p>
                <a:pPr algn="ctr"/>
                <a:endParaRPr lang="en-GB">
                  <a:solidFill>
                    <a:schemeClr val="tx1"/>
                  </a:solidFill>
                  <a:latin typeface="IBMHelvetica2004 Bold"/>
                </a:endParaRPr>
              </a:p>
            </p:txBody>
          </p:sp>
          <p:sp>
            <p:nvSpPr>
              <p:cNvPr id="55363" name="Line 53"/>
              <p:cNvSpPr>
                <a:spLocks noChangeShapeType="1"/>
              </p:cNvSpPr>
              <p:nvPr/>
            </p:nvSpPr>
            <p:spPr bwMode="auto">
              <a:xfrm>
                <a:off x="21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64" name="Line 54"/>
              <p:cNvSpPr>
                <a:spLocks noChangeShapeType="1"/>
              </p:cNvSpPr>
              <p:nvPr/>
            </p:nvSpPr>
            <p:spPr bwMode="auto">
              <a:xfrm>
                <a:off x="23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65" name="Line 55"/>
              <p:cNvSpPr>
                <a:spLocks noChangeShapeType="1"/>
              </p:cNvSpPr>
              <p:nvPr/>
            </p:nvSpPr>
            <p:spPr bwMode="auto">
              <a:xfrm>
                <a:off x="24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66" name="Line 56"/>
              <p:cNvSpPr>
                <a:spLocks noChangeShapeType="1"/>
              </p:cNvSpPr>
              <p:nvPr/>
            </p:nvSpPr>
            <p:spPr bwMode="auto">
              <a:xfrm>
                <a:off x="2584"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67" name="Line 57"/>
              <p:cNvSpPr>
                <a:spLocks noChangeShapeType="1"/>
              </p:cNvSpPr>
              <p:nvPr/>
            </p:nvSpPr>
            <p:spPr bwMode="auto">
              <a:xfrm>
                <a:off x="280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68" name="Rectangle 58"/>
              <p:cNvSpPr>
                <a:spLocks noChangeArrowheads="1"/>
              </p:cNvSpPr>
              <p:nvPr/>
            </p:nvSpPr>
            <p:spPr bwMode="auto">
              <a:xfrm>
                <a:off x="3180" y="2616"/>
                <a:ext cx="176" cy="108"/>
              </a:xfrm>
              <a:prstGeom prst="rect">
                <a:avLst/>
              </a:prstGeom>
              <a:solidFill>
                <a:srgbClr val="AAC2D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Y</a:t>
                </a:r>
              </a:p>
            </p:txBody>
          </p:sp>
        </p:grpSp>
        <p:sp>
          <p:nvSpPr>
            <p:cNvPr id="7" name="AutoShape 59"/>
            <p:cNvSpPr>
              <a:spLocks noChangeArrowheads="1"/>
            </p:cNvSpPr>
            <p:nvPr/>
          </p:nvSpPr>
          <p:spPr bwMode="auto">
            <a:xfrm>
              <a:off x="811" y="3390"/>
              <a:ext cx="340" cy="316"/>
            </a:xfrm>
            <a:prstGeom prst="pentagon">
              <a:avLst/>
            </a:prstGeom>
            <a:solidFill>
              <a:srgbClr val="92D05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fontAlgn="auto">
                <a:spcBef>
                  <a:spcPts val="0"/>
                </a:spcBef>
                <a:spcAft>
                  <a:spcPts val="0"/>
                </a:spcAft>
                <a:defRPr/>
              </a:pPr>
              <a:endParaRPr lang="en-US" dirty="0">
                <a:solidFill>
                  <a:schemeClr val="tx1"/>
                </a:solidFill>
                <a:latin typeface="IBMHelvetica2004 Bold"/>
              </a:endParaRPr>
            </a:p>
          </p:txBody>
        </p:sp>
        <p:sp>
          <p:nvSpPr>
            <p:cNvPr id="55345" name="Line 60"/>
            <p:cNvSpPr>
              <a:spLocks noChangeShapeType="1"/>
            </p:cNvSpPr>
            <p:nvPr/>
          </p:nvSpPr>
          <p:spPr bwMode="auto">
            <a:xfrm rot="5400000" flipH="1">
              <a:off x="846" y="3176"/>
              <a:ext cx="264" cy="7"/>
            </a:xfrm>
            <a:prstGeom prst="line">
              <a:avLst/>
            </a:prstGeom>
            <a:noFill/>
            <a:ln w="38100">
              <a:solidFill>
                <a:schemeClr val="tx1"/>
              </a:solidFill>
              <a:round/>
              <a:headEnd/>
              <a:tailEnd type="arrow" w="med" len="med"/>
            </a:ln>
          </p:spPr>
          <p:txBody>
            <a:bodyPr wrap="none" anchor="ctr"/>
            <a:lstStyle/>
            <a:p>
              <a:endParaRPr lang="en-US">
                <a:solidFill>
                  <a:schemeClr val="tx1"/>
                </a:solidFill>
              </a:endParaRPr>
            </a:p>
          </p:txBody>
        </p:sp>
        <p:grpSp>
          <p:nvGrpSpPr>
            <p:cNvPr id="16" name="Group 61"/>
            <p:cNvGrpSpPr>
              <a:grpSpLocks/>
            </p:cNvGrpSpPr>
            <p:nvPr/>
          </p:nvGrpSpPr>
          <p:grpSpPr bwMode="auto">
            <a:xfrm>
              <a:off x="345" y="1991"/>
              <a:ext cx="1388" cy="108"/>
              <a:chOff x="1968" y="2616"/>
              <a:chExt cx="1388" cy="108"/>
            </a:xfrm>
          </p:grpSpPr>
          <p:sp>
            <p:nvSpPr>
              <p:cNvPr id="55355" name="Rectangle 62"/>
              <p:cNvSpPr>
                <a:spLocks noChangeArrowheads="1"/>
              </p:cNvSpPr>
              <p:nvPr/>
            </p:nvSpPr>
            <p:spPr bwMode="auto">
              <a:xfrm>
                <a:off x="1968" y="2616"/>
                <a:ext cx="1388" cy="108"/>
              </a:xfrm>
              <a:prstGeom prst="rect">
                <a:avLst/>
              </a:prstGeom>
              <a:solidFill>
                <a:schemeClr val="bg1"/>
              </a:solidFill>
              <a:ln w="9525" algn="ctr">
                <a:solidFill>
                  <a:schemeClr val="tx1"/>
                </a:solidFill>
                <a:miter lim="800000"/>
                <a:headEnd/>
                <a:tailEnd/>
              </a:ln>
            </p:spPr>
            <p:txBody>
              <a:bodyPr wrap="none" anchor="ctr"/>
              <a:lstStyle/>
              <a:p>
                <a:pPr algn="ctr"/>
                <a:endParaRPr lang="en-GB">
                  <a:solidFill>
                    <a:schemeClr val="tx1"/>
                  </a:solidFill>
                  <a:latin typeface="IBMHelvetica2004 Bold"/>
                </a:endParaRPr>
              </a:p>
            </p:txBody>
          </p:sp>
          <p:sp>
            <p:nvSpPr>
              <p:cNvPr id="55356" name="Line 63"/>
              <p:cNvSpPr>
                <a:spLocks noChangeShapeType="1"/>
              </p:cNvSpPr>
              <p:nvPr/>
            </p:nvSpPr>
            <p:spPr bwMode="auto">
              <a:xfrm>
                <a:off x="21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57" name="Line 64"/>
              <p:cNvSpPr>
                <a:spLocks noChangeShapeType="1"/>
              </p:cNvSpPr>
              <p:nvPr/>
            </p:nvSpPr>
            <p:spPr bwMode="auto">
              <a:xfrm>
                <a:off x="23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58" name="Line 65"/>
              <p:cNvSpPr>
                <a:spLocks noChangeShapeType="1"/>
              </p:cNvSpPr>
              <p:nvPr/>
            </p:nvSpPr>
            <p:spPr bwMode="auto">
              <a:xfrm>
                <a:off x="24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59" name="Line 66"/>
              <p:cNvSpPr>
                <a:spLocks noChangeShapeType="1"/>
              </p:cNvSpPr>
              <p:nvPr/>
            </p:nvSpPr>
            <p:spPr bwMode="auto">
              <a:xfrm>
                <a:off x="2584"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60" name="Line 67"/>
              <p:cNvSpPr>
                <a:spLocks noChangeShapeType="1"/>
              </p:cNvSpPr>
              <p:nvPr/>
            </p:nvSpPr>
            <p:spPr bwMode="auto">
              <a:xfrm>
                <a:off x="280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61" name="Rectangle 68"/>
              <p:cNvSpPr>
                <a:spLocks noChangeArrowheads="1"/>
              </p:cNvSpPr>
              <p:nvPr/>
            </p:nvSpPr>
            <p:spPr bwMode="auto">
              <a:xfrm>
                <a:off x="3180" y="2616"/>
                <a:ext cx="176" cy="108"/>
              </a:xfrm>
              <a:prstGeom prst="rect">
                <a:avLst/>
              </a:prstGeom>
              <a:solidFill>
                <a:srgbClr val="AAC2D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N</a:t>
                </a:r>
              </a:p>
            </p:txBody>
          </p:sp>
        </p:grpSp>
        <p:grpSp>
          <p:nvGrpSpPr>
            <p:cNvPr id="17" name="Group 69"/>
            <p:cNvGrpSpPr>
              <a:grpSpLocks/>
            </p:cNvGrpSpPr>
            <p:nvPr/>
          </p:nvGrpSpPr>
          <p:grpSpPr bwMode="auto">
            <a:xfrm>
              <a:off x="441" y="2087"/>
              <a:ext cx="1388" cy="108"/>
              <a:chOff x="1968" y="2616"/>
              <a:chExt cx="1388" cy="108"/>
            </a:xfrm>
          </p:grpSpPr>
          <p:sp>
            <p:nvSpPr>
              <p:cNvPr id="55348" name="Rectangle 70"/>
              <p:cNvSpPr>
                <a:spLocks noChangeArrowheads="1"/>
              </p:cNvSpPr>
              <p:nvPr/>
            </p:nvSpPr>
            <p:spPr bwMode="auto">
              <a:xfrm>
                <a:off x="1968" y="2616"/>
                <a:ext cx="1388" cy="108"/>
              </a:xfrm>
              <a:prstGeom prst="rect">
                <a:avLst/>
              </a:prstGeom>
              <a:solidFill>
                <a:schemeClr val="bg1"/>
              </a:solidFill>
              <a:ln w="9525" algn="ctr">
                <a:solidFill>
                  <a:schemeClr val="tx1"/>
                </a:solidFill>
                <a:miter lim="800000"/>
                <a:headEnd/>
                <a:tailEnd/>
              </a:ln>
            </p:spPr>
            <p:txBody>
              <a:bodyPr wrap="none" anchor="ctr"/>
              <a:lstStyle/>
              <a:p>
                <a:pPr algn="ctr"/>
                <a:endParaRPr lang="en-GB">
                  <a:solidFill>
                    <a:schemeClr val="tx1"/>
                  </a:solidFill>
                  <a:latin typeface="IBMHelvetica2004 Bold"/>
                </a:endParaRPr>
              </a:p>
            </p:txBody>
          </p:sp>
          <p:sp>
            <p:nvSpPr>
              <p:cNvPr id="55349" name="Line 71"/>
              <p:cNvSpPr>
                <a:spLocks noChangeShapeType="1"/>
              </p:cNvSpPr>
              <p:nvPr/>
            </p:nvSpPr>
            <p:spPr bwMode="auto">
              <a:xfrm>
                <a:off x="21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50" name="Line 72"/>
              <p:cNvSpPr>
                <a:spLocks noChangeShapeType="1"/>
              </p:cNvSpPr>
              <p:nvPr/>
            </p:nvSpPr>
            <p:spPr bwMode="auto">
              <a:xfrm>
                <a:off x="23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51" name="Line 73"/>
              <p:cNvSpPr>
                <a:spLocks noChangeShapeType="1"/>
              </p:cNvSpPr>
              <p:nvPr/>
            </p:nvSpPr>
            <p:spPr bwMode="auto">
              <a:xfrm>
                <a:off x="24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52" name="Line 74"/>
              <p:cNvSpPr>
                <a:spLocks noChangeShapeType="1"/>
              </p:cNvSpPr>
              <p:nvPr/>
            </p:nvSpPr>
            <p:spPr bwMode="auto">
              <a:xfrm>
                <a:off x="2584"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53" name="Line 75"/>
              <p:cNvSpPr>
                <a:spLocks noChangeShapeType="1"/>
              </p:cNvSpPr>
              <p:nvPr/>
            </p:nvSpPr>
            <p:spPr bwMode="auto">
              <a:xfrm>
                <a:off x="280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54" name="Rectangle 76"/>
              <p:cNvSpPr>
                <a:spLocks noChangeArrowheads="1"/>
              </p:cNvSpPr>
              <p:nvPr/>
            </p:nvSpPr>
            <p:spPr bwMode="auto">
              <a:xfrm>
                <a:off x="3180" y="2616"/>
                <a:ext cx="176" cy="108"/>
              </a:xfrm>
              <a:prstGeom prst="rect">
                <a:avLst/>
              </a:prstGeom>
              <a:solidFill>
                <a:srgbClr val="AAC2D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Y</a:t>
                </a:r>
              </a:p>
            </p:txBody>
          </p:sp>
        </p:grpSp>
      </p:grpSp>
      <p:grpSp>
        <p:nvGrpSpPr>
          <p:cNvPr id="18" name="Group 77"/>
          <p:cNvGrpSpPr>
            <a:grpSpLocks/>
          </p:cNvGrpSpPr>
          <p:nvPr/>
        </p:nvGrpSpPr>
        <p:grpSpPr bwMode="auto">
          <a:xfrm>
            <a:off x="4846638" y="2830513"/>
            <a:ext cx="3473450" cy="1296987"/>
            <a:chOff x="3053" y="1898"/>
            <a:chExt cx="2188" cy="817"/>
          </a:xfrm>
        </p:grpSpPr>
        <p:sp>
          <p:nvSpPr>
            <p:cNvPr id="55309" name="Line 78"/>
            <p:cNvSpPr>
              <a:spLocks noChangeShapeType="1"/>
            </p:cNvSpPr>
            <p:nvPr/>
          </p:nvSpPr>
          <p:spPr bwMode="auto">
            <a:xfrm flipV="1">
              <a:off x="3053" y="2715"/>
              <a:ext cx="836" cy="0"/>
            </a:xfrm>
            <a:prstGeom prst="line">
              <a:avLst/>
            </a:prstGeom>
            <a:noFill/>
            <a:ln w="38100">
              <a:solidFill>
                <a:schemeClr val="tx1"/>
              </a:solidFill>
              <a:round/>
              <a:headEnd/>
              <a:tailEnd type="arrow" w="med" len="med"/>
            </a:ln>
          </p:spPr>
          <p:txBody>
            <a:bodyPr wrap="none" anchor="ctr"/>
            <a:lstStyle/>
            <a:p>
              <a:endParaRPr lang="en-US">
                <a:solidFill>
                  <a:schemeClr val="tx1"/>
                </a:solidFill>
              </a:endParaRPr>
            </a:p>
          </p:txBody>
        </p:sp>
        <p:grpSp>
          <p:nvGrpSpPr>
            <p:cNvPr id="19" name="Group 79"/>
            <p:cNvGrpSpPr>
              <a:grpSpLocks/>
            </p:cNvGrpSpPr>
            <p:nvPr/>
          </p:nvGrpSpPr>
          <p:grpSpPr bwMode="auto">
            <a:xfrm>
              <a:off x="3509" y="1898"/>
              <a:ext cx="1566" cy="108"/>
              <a:chOff x="3924" y="1986"/>
              <a:chExt cx="1566" cy="108"/>
            </a:xfrm>
          </p:grpSpPr>
          <p:grpSp>
            <p:nvGrpSpPr>
              <p:cNvPr id="20" name="Group 80"/>
              <p:cNvGrpSpPr>
                <a:grpSpLocks/>
              </p:cNvGrpSpPr>
              <p:nvPr/>
            </p:nvGrpSpPr>
            <p:grpSpPr bwMode="auto">
              <a:xfrm>
                <a:off x="3924" y="1986"/>
                <a:ext cx="1388" cy="108"/>
                <a:chOff x="1968" y="2616"/>
                <a:chExt cx="1388" cy="108"/>
              </a:xfrm>
            </p:grpSpPr>
            <p:sp>
              <p:nvSpPr>
                <p:cNvPr id="55334" name="Rectangle 81"/>
                <p:cNvSpPr>
                  <a:spLocks noChangeArrowheads="1"/>
                </p:cNvSpPr>
                <p:nvPr/>
              </p:nvSpPr>
              <p:spPr bwMode="auto">
                <a:xfrm>
                  <a:off x="1968" y="2616"/>
                  <a:ext cx="1388" cy="108"/>
                </a:xfrm>
                <a:prstGeom prst="rect">
                  <a:avLst/>
                </a:prstGeom>
                <a:solidFill>
                  <a:schemeClr val="bg1"/>
                </a:solidFill>
                <a:ln w="9525" algn="ctr">
                  <a:solidFill>
                    <a:schemeClr val="tx1"/>
                  </a:solidFill>
                  <a:miter lim="800000"/>
                  <a:headEnd/>
                  <a:tailEnd/>
                </a:ln>
              </p:spPr>
              <p:txBody>
                <a:bodyPr wrap="none" anchor="ctr"/>
                <a:lstStyle/>
                <a:p>
                  <a:pPr algn="ctr"/>
                  <a:endParaRPr lang="en-GB">
                    <a:solidFill>
                      <a:schemeClr val="tx1"/>
                    </a:solidFill>
                    <a:latin typeface="IBMHelvetica2004 Bold"/>
                  </a:endParaRPr>
                </a:p>
              </p:txBody>
            </p:sp>
            <p:sp>
              <p:nvSpPr>
                <p:cNvPr id="55335" name="Line 82"/>
                <p:cNvSpPr>
                  <a:spLocks noChangeShapeType="1"/>
                </p:cNvSpPr>
                <p:nvPr/>
              </p:nvSpPr>
              <p:spPr bwMode="auto">
                <a:xfrm>
                  <a:off x="21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36" name="Line 83"/>
                <p:cNvSpPr>
                  <a:spLocks noChangeShapeType="1"/>
                </p:cNvSpPr>
                <p:nvPr/>
              </p:nvSpPr>
              <p:spPr bwMode="auto">
                <a:xfrm>
                  <a:off x="23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37" name="Line 84"/>
                <p:cNvSpPr>
                  <a:spLocks noChangeShapeType="1"/>
                </p:cNvSpPr>
                <p:nvPr/>
              </p:nvSpPr>
              <p:spPr bwMode="auto">
                <a:xfrm>
                  <a:off x="24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38" name="Line 85"/>
                <p:cNvSpPr>
                  <a:spLocks noChangeShapeType="1"/>
                </p:cNvSpPr>
                <p:nvPr/>
              </p:nvSpPr>
              <p:spPr bwMode="auto">
                <a:xfrm>
                  <a:off x="2584"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39" name="Line 86"/>
                <p:cNvSpPr>
                  <a:spLocks noChangeShapeType="1"/>
                </p:cNvSpPr>
                <p:nvPr/>
              </p:nvSpPr>
              <p:spPr bwMode="auto">
                <a:xfrm>
                  <a:off x="280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40" name="Rectangle 87"/>
                <p:cNvSpPr>
                  <a:spLocks noChangeArrowheads="1"/>
                </p:cNvSpPr>
                <p:nvPr/>
              </p:nvSpPr>
              <p:spPr bwMode="auto">
                <a:xfrm>
                  <a:off x="3180" y="2616"/>
                  <a:ext cx="176" cy="108"/>
                </a:xfrm>
                <a:prstGeom prst="rect">
                  <a:avLst/>
                </a:prstGeom>
                <a:solidFill>
                  <a:srgbClr val="AAC2D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Y</a:t>
                  </a:r>
                </a:p>
              </p:txBody>
            </p:sp>
          </p:grpSp>
          <p:sp>
            <p:nvSpPr>
              <p:cNvPr id="55333" name="Rectangle 88"/>
              <p:cNvSpPr>
                <a:spLocks noChangeArrowheads="1"/>
              </p:cNvSpPr>
              <p:nvPr/>
            </p:nvSpPr>
            <p:spPr bwMode="auto">
              <a:xfrm>
                <a:off x="5310" y="1986"/>
                <a:ext cx="180" cy="108"/>
              </a:xfrm>
              <a:prstGeom prst="rect">
                <a:avLst/>
              </a:prstGeom>
              <a:solidFill>
                <a:schemeClr val="accent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a:t>
                </a:r>
              </a:p>
            </p:txBody>
          </p:sp>
        </p:grpSp>
        <p:sp>
          <p:nvSpPr>
            <p:cNvPr id="55311" name="Line 89"/>
            <p:cNvSpPr>
              <a:spLocks noChangeShapeType="1"/>
            </p:cNvSpPr>
            <p:nvPr/>
          </p:nvSpPr>
          <p:spPr bwMode="auto">
            <a:xfrm flipH="1">
              <a:off x="4315" y="2253"/>
              <a:ext cx="1" cy="240"/>
            </a:xfrm>
            <a:prstGeom prst="line">
              <a:avLst/>
            </a:prstGeom>
            <a:noFill/>
            <a:ln w="38100">
              <a:solidFill>
                <a:schemeClr val="tx1"/>
              </a:solidFill>
              <a:round/>
              <a:headEnd/>
              <a:tailEnd type="arrow" w="med" len="med"/>
            </a:ln>
          </p:spPr>
          <p:txBody>
            <a:bodyPr wrap="none" anchor="ctr"/>
            <a:lstStyle/>
            <a:p>
              <a:endParaRPr lang="en-US">
                <a:solidFill>
                  <a:schemeClr val="tx1"/>
                </a:solidFill>
              </a:endParaRPr>
            </a:p>
          </p:txBody>
        </p:sp>
        <p:grpSp>
          <p:nvGrpSpPr>
            <p:cNvPr id="21" name="Group 90"/>
            <p:cNvGrpSpPr>
              <a:grpSpLocks/>
            </p:cNvGrpSpPr>
            <p:nvPr/>
          </p:nvGrpSpPr>
          <p:grpSpPr bwMode="auto">
            <a:xfrm>
              <a:off x="3597" y="1994"/>
              <a:ext cx="1566" cy="108"/>
              <a:chOff x="3924" y="1986"/>
              <a:chExt cx="1566" cy="108"/>
            </a:xfrm>
          </p:grpSpPr>
          <p:grpSp>
            <p:nvGrpSpPr>
              <p:cNvPr id="22" name="Group 91"/>
              <p:cNvGrpSpPr>
                <a:grpSpLocks/>
              </p:cNvGrpSpPr>
              <p:nvPr/>
            </p:nvGrpSpPr>
            <p:grpSpPr bwMode="auto">
              <a:xfrm>
                <a:off x="3924" y="1986"/>
                <a:ext cx="1388" cy="108"/>
                <a:chOff x="1968" y="2616"/>
                <a:chExt cx="1388" cy="108"/>
              </a:xfrm>
            </p:grpSpPr>
            <p:sp>
              <p:nvSpPr>
                <p:cNvPr id="55325" name="Rectangle 92"/>
                <p:cNvSpPr>
                  <a:spLocks noChangeArrowheads="1"/>
                </p:cNvSpPr>
                <p:nvPr/>
              </p:nvSpPr>
              <p:spPr bwMode="auto">
                <a:xfrm>
                  <a:off x="1968" y="2616"/>
                  <a:ext cx="1388" cy="108"/>
                </a:xfrm>
                <a:prstGeom prst="rect">
                  <a:avLst/>
                </a:prstGeom>
                <a:solidFill>
                  <a:schemeClr val="bg1"/>
                </a:solidFill>
                <a:ln w="9525" algn="ctr">
                  <a:solidFill>
                    <a:schemeClr val="tx1"/>
                  </a:solidFill>
                  <a:miter lim="800000"/>
                  <a:headEnd/>
                  <a:tailEnd/>
                </a:ln>
              </p:spPr>
              <p:txBody>
                <a:bodyPr wrap="none" anchor="ctr"/>
                <a:lstStyle/>
                <a:p>
                  <a:pPr algn="ctr"/>
                  <a:endParaRPr lang="en-GB">
                    <a:solidFill>
                      <a:schemeClr val="tx1"/>
                    </a:solidFill>
                    <a:latin typeface="IBMHelvetica2004 Bold"/>
                  </a:endParaRPr>
                </a:p>
              </p:txBody>
            </p:sp>
            <p:sp>
              <p:nvSpPr>
                <p:cNvPr id="55326" name="Line 93"/>
                <p:cNvSpPr>
                  <a:spLocks noChangeShapeType="1"/>
                </p:cNvSpPr>
                <p:nvPr/>
              </p:nvSpPr>
              <p:spPr bwMode="auto">
                <a:xfrm>
                  <a:off x="21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27" name="Line 94"/>
                <p:cNvSpPr>
                  <a:spLocks noChangeShapeType="1"/>
                </p:cNvSpPr>
                <p:nvPr/>
              </p:nvSpPr>
              <p:spPr bwMode="auto">
                <a:xfrm>
                  <a:off x="23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28" name="Line 95"/>
                <p:cNvSpPr>
                  <a:spLocks noChangeShapeType="1"/>
                </p:cNvSpPr>
                <p:nvPr/>
              </p:nvSpPr>
              <p:spPr bwMode="auto">
                <a:xfrm>
                  <a:off x="24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29" name="Line 96"/>
                <p:cNvSpPr>
                  <a:spLocks noChangeShapeType="1"/>
                </p:cNvSpPr>
                <p:nvPr/>
              </p:nvSpPr>
              <p:spPr bwMode="auto">
                <a:xfrm>
                  <a:off x="2584"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30" name="Line 97"/>
                <p:cNvSpPr>
                  <a:spLocks noChangeShapeType="1"/>
                </p:cNvSpPr>
                <p:nvPr/>
              </p:nvSpPr>
              <p:spPr bwMode="auto">
                <a:xfrm>
                  <a:off x="280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31" name="Rectangle 98"/>
                <p:cNvSpPr>
                  <a:spLocks noChangeArrowheads="1"/>
                </p:cNvSpPr>
                <p:nvPr/>
              </p:nvSpPr>
              <p:spPr bwMode="auto">
                <a:xfrm>
                  <a:off x="3180" y="2616"/>
                  <a:ext cx="176" cy="108"/>
                </a:xfrm>
                <a:prstGeom prst="rect">
                  <a:avLst/>
                </a:prstGeom>
                <a:solidFill>
                  <a:srgbClr val="AAC2D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N</a:t>
                  </a:r>
                </a:p>
              </p:txBody>
            </p:sp>
          </p:grpSp>
          <p:sp>
            <p:nvSpPr>
              <p:cNvPr id="55324" name="Rectangle 99"/>
              <p:cNvSpPr>
                <a:spLocks noChangeArrowheads="1"/>
              </p:cNvSpPr>
              <p:nvPr/>
            </p:nvSpPr>
            <p:spPr bwMode="auto">
              <a:xfrm>
                <a:off x="5310" y="1986"/>
                <a:ext cx="180" cy="108"/>
              </a:xfrm>
              <a:prstGeom prst="rect">
                <a:avLst/>
              </a:prstGeom>
              <a:solidFill>
                <a:schemeClr val="accent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a:t>
                </a:r>
              </a:p>
            </p:txBody>
          </p:sp>
        </p:grpSp>
        <p:grpSp>
          <p:nvGrpSpPr>
            <p:cNvPr id="23" name="Group 100"/>
            <p:cNvGrpSpPr>
              <a:grpSpLocks/>
            </p:cNvGrpSpPr>
            <p:nvPr/>
          </p:nvGrpSpPr>
          <p:grpSpPr bwMode="auto">
            <a:xfrm>
              <a:off x="3675" y="2086"/>
              <a:ext cx="1566" cy="108"/>
              <a:chOff x="3924" y="1986"/>
              <a:chExt cx="1566" cy="108"/>
            </a:xfrm>
          </p:grpSpPr>
          <p:grpSp>
            <p:nvGrpSpPr>
              <p:cNvPr id="24" name="Group 101"/>
              <p:cNvGrpSpPr>
                <a:grpSpLocks/>
              </p:cNvGrpSpPr>
              <p:nvPr/>
            </p:nvGrpSpPr>
            <p:grpSpPr bwMode="auto">
              <a:xfrm>
                <a:off x="3924" y="1986"/>
                <a:ext cx="1388" cy="108"/>
                <a:chOff x="1968" y="2616"/>
                <a:chExt cx="1388" cy="108"/>
              </a:xfrm>
            </p:grpSpPr>
            <p:sp>
              <p:nvSpPr>
                <p:cNvPr id="55316" name="Rectangle 102"/>
                <p:cNvSpPr>
                  <a:spLocks noChangeArrowheads="1"/>
                </p:cNvSpPr>
                <p:nvPr/>
              </p:nvSpPr>
              <p:spPr bwMode="auto">
                <a:xfrm>
                  <a:off x="1968" y="2616"/>
                  <a:ext cx="1388" cy="108"/>
                </a:xfrm>
                <a:prstGeom prst="rect">
                  <a:avLst/>
                </a:prstGeom>
                <a:solidFill>
                  <a:schemeClr val="bg1"/>
                </a:solidFill>
                <a:ln w="9525" algn="ctr">
                  <a:solidFill>
                    <a:schemeClr val="tx1"/>
                  </a:solidFill>
                  <a:miter lim="800000"/>
                  <a:headEnd/>
                  <a:tailEnd/>
                </a:ln>
              </p:spPr>
              <p:txBody>
                <a:bodyPr wrap="none" anchor="ctr"/>
                <a:lstStyle/>
                <a:p>
                  <a:pPr algn="ctr"/>
                  <a:endParaRPr lang="en-GB">
                    <a:solidFill>
                      <a:schemeClr val="tx1"/>
                    </a:solidFill>
                    <a:latin typeface="IBMHelvetica2004 Bold"/>
                  </a:endParaRPr>
                </a:p>
              </p:txBody>
            </p:sp>
            <p:sp>
              <p:nvSpPr>
                <p:cNvPr id="55317" name="Line 103"/>
                <p:cNvSpPr>
                  <a:spLocks noChangeShapeType="1"/>
                </p:cNvSpPr>
                <p:nvPr/>
              </p:nvSpPr>
              <p:spPr bwMode="auto">
                <a:xfrm>
                  <a:off x="21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18" name="Line 104"/>
                <p:cNvSpPr>
                  <a:spLocks noChangeShapeType="1"/>
                </p:cNvSpPr>
                <p:nvPr/>
              </p:nvSpPr>
              <p:spPr bwMode="auto">
                <a:xfrm>
                  <a:off x="23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19" name="Line 105"/>
                <p:cNvSpPr>
                  <a:spLocks noChangeShapeType="1"/>
                </p:cNvSpPr>
                <p:nvPr/>
              </p:nvSpPr>
              <p:spPr bwMode="auto">
                <a:xfrm>
                  <a:off x="242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20" name="Line 106"/>
                <p:cNvSpPr>
                  <a:spLocks noChangeShapeType="1"/>
                </p:cNvSpPr>
                <p:nvPr/>
              </p:nvSpPr>
              <p:spPr bwMode="auto">
                <a:xfrm>
                  <a:off x="2584"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21" name="Line 107"/>
                <p:cNvSpPr>
                  <a:spLocks noChangeShapeType="1"/>
                </p:cNvSpPr>
                <p:nvPr/>
              </p:nvSpPr>
              <p:spPr bwMode="auto">
                <a:xfrm>
                  <a:off x="2800" y="2616"/>
                  <a:ext cx="0" cy="108"/>
                </a:xfrm>
                <a:prstGeom prst="line">
                  <a:avLst/>
                </a:prstGeom>
                <a:noFill/>
                <a:ln w="9525">
                  <a:solidFill>
                    <a:schemeClr val="tx1"/>
                  </a:solidFill>
                  <a:round/>
                  <a:headEnd/>
                  <a:tailEnd/>
                </a:ln>
              </p:spPr>
              <p:txBody>
                <a:bodyPr wrap="none" anchor="ctr"/>
                <a:lstStyle/>
                <a:p>
                  <a:endParaRPr lang="en-US">
                    <a:solidFill>
                      <a:schemeClr val="tx1"/>
                    </a:solidFill>
                  </a:endParaRPr>
                </a:p>
              </p:txBody>
            </p:sp>
            <p:sp>
              <p:nvSpPr>
                <p:cNvPr id="55322" name="Rectangle 108"/>
                <p:cNvSpPr>
                  <a:spLocks noChangeArrowheads="1"/>
                </p:cNvSpPr>
                <p:nvPr/>
              </p:nvSpPr>
              <p:spPr bwMode="auto">
                <a:xfrm>
                  <a:off x="3180" y="2616"/>
                  <a:ext cx="176" cy="108"/>
                </a:xfrm>
                <a:prstGeom prst="rect">
                  <a:avLst/>
                </a:prstGeom>
                <a:solidFill>
                  <a:srgbClr val="AAC2D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Y</a:t>
                  </a:r>
                </a:p>
              </p:txBody>
            </p:sp>
          </p:grpSp>
          <p:sp>
            <p:nvSpPr>
              <p:cNvPr id="55315" name="Rectangle 109"/>
              <p:cNvSpPr>
                <a:spLocks noChangeArrowheads="1"/>
              </p:cNvSpPr>
              <p:nvPr/>
            </p:nvSpPr>
            <p:spPr bwMode="auto">
              <a:xfrm>
                <a:off x="5310" y="1986"/>
                <a:ext cx="180" cy="108"/>
              </a:xfrm>
              <a:prstGeom prst="rect">
                <a:avLst/>
              </a:prstGeom>
              <a:solidFill>
                <a:schemeClr val="accent2"/>
              </a:solidFill>
              <a:ln w="9525" algn="ctr">
                <a:solidFill>
                  <a:schemeClr val="tx1"/>
                </a:solidFill>
                <a:miter lim="800000"/>
                <a:headEnd/>
                <a:tailEnd/>
              </a:ln>
            </p:spPr>
            <p:txBody>
              <a:bodyPr wrap="none" anchor="ctr"/>
              <a:lstStyle/>
              <a:p>
                <a:pPr algn="ctr"/>
                <a:r>
                  <a:rPr lang="en-US" sz="1200">
                    <a:solidFill>
                      <a:schemeClr val="tx1"/>
                    </a:solidFill>
                    <a:latin typeface="IBMHelvetica2004 Bold"/>
                  </a:rPr>
                  <a:t>?</a:t>
                </a:r>
              </a:p>
            </p:txBody>
          </p:sp>
        </p:grpSp>
      </p:grpSp>
      <p:sp>
        <p:nvSpPr>
          <p:cNvPr id="113" name="AutoShape 9"/>
          <p:cNvSpPr>
            <a:spLocks noChangeArrowheads="1"/>
          </p:cNvSpPr>
          <p:nvPr/>
        </p:nvSpPr>
        <p:spPr bwMode="auto">
          <a:xfrm>
            <a:off x="820738" y="3835400"/>
            <a:ext cx="1312862" cy="636588"/>
          </a:xfrm>
          <a:prstGeom prst="roundRect">
            <a:avLst>
              <a:gd name="adj" fmla="val 16667"/>
            </a:avLst>
          </a:prstGeom>
          <a:solidFill>
            <a:srgbClr val="FFFFCC"/>
          </a:solidFill>
          <a:ln w="9525" algn="ctr">
            <a:noFill/>
            <a:round/>
            <a:headEnd/>
            <a:tailEnd/>
          </a:ln>
          <a:effectLst>
            <a:outerShdw blurRad="50800" dist="38100" dir="2700000" algn="tl" rotWithShape="0">
              <a:prstClr val="black">
                <a:alpha val="40000"/>
              </a:prstClr>
            </a:outerShdw>
          </a:effectLst>
        </p:spPr>
        <p:txBody>
          <a:bodyPr wrap="none" anchor="ctr"/>
          <a:lstStyle/>
          <a:p>
            <a:pPr algn="ctr" fontAlgn="auto">
              <a:spcBef>
                <a:spcPts val="0"/>
              </a:spcBef>
              <a:spcAft>
                <a:spcPts val="0"/>
              </a:spcAft>
              <a:defRPr/>
            </a:pPr>
            <a:r>
              <a:rPr lang="en-US" sz="1200" dirty="0">
                <a:solidFill>
                  <a:schemeClr val="tx1"/>
                </a:solidFill>
                <a:latin typeface="IBMHelvetica2004 Bold"/>
              </a:rPr>
              <a:t>Training</a:t>
            </a:r>
          </a:p>
          <a:p>
            <a:pPr algn="ctr" fontAlgn="auto">
              <a:spcBef>
                <a:spcPts val="0"/>
              </a:spcBef>
              <a:spcAft>
                <a:spcPts val="0"/>
              </a:spcAft>
              <a:defRPr/>
            </a:pPr>
            <a:r>
              <a:rPr lang="en-US" sz="1200" dirty="0">
                <a:solidFill>
                  <a:schemeClr val="tx1"/>
                </a:solidFill>
                <a:latin typeface="IBMHelvetica2004 Bold"/>
              </a:rPr>
              <a:t>Process</a:t>
            </a:r>
          </a:p>
        </p:txBody>
      </p:sp>
      <p:sp>
        <p:nvSpPr>
          <p:cNvPr id="114" name="AutoShape 9"/>
          <p:cNvSpPr>
            <a:spLocks noChangeArrowheads="1"/>
          </p:cNvSpPr>
          <p:nvPr/>
        </p:nvSpPr>
        <p:spPr bwMode="auto">
          <a:xfrm>
            <a:off x="6230938" y="3825875"/>
            <a:ext cx="1312862" cy="636588"/>
          </a:xfrm>
          <a:prstGeom prst="roundRect">
            <a:avLst>
              <a:gd name="adj" fmla="val 16667"/>
            </a:avLst>
          </a:prstGeom>
          <a:solidFill>
            <a:srgbClr val="FFFFCC"/>
          </a:solidFill>
          <a:ln w="9525" algn="ctr">
            <a:noFill/>
            <a:round/>
            <a:headEnd/>
            <a:tailEnd/>
          </a:ln>
          <a:effectLst>
            <a:outerShdw blurRad="50800" dist="38100" dir="2700000" algn="tl" rotWithShape="0">
              <a:prstClr val="black">
                <a:alpha val="40000"/>
              </a:prstClr>
            </a:outerShdw>
          </a:effectLst>
        </p:spPr>
        <p:txBody>
          <a:bodyPr wrap="none" anchor="ctr"/>
          <a:lstStyle/>
          <a:p>
            <a:pPr algn="ctr" fontAlgn="auto">
              <a:spcBef>
                <a:spcPts val="0"/>
              </a:spcBef>
              <a:spcAft>
                <a:spcPts val="0"/>
              </a:spcAft>
              <a:defRPr/>
            </a:pPr>
            <a:r>
              <a:rPr lang="en-US" sz="1200" dirty="0">
                <a:solidFill>
                  <a:schemeClr val="tx1"/>
                </a:solidFill>
                <a:latin typeface="IBMHelvetica2004 Bold"/>
              </a:rPr>
              <a:t>Scoring</a:t>
            </a:r>
          </a:p>
          <a:p>
            <a:pPr algn="ctr" fontAlgn="auto">
              <a:spcBef>
                <a:spcPts val="0"/>
              </a:spcBef>
              <a:spcAft>
                <a:spcPts val="0"/>
              </a:spcAft>
              <a:defRPr/>
            </a:pPr>
            <a:r>
              <a:rPr lang="en-US" sz="1200" dirty="0">
                <a:solidFill>
                  <a:schemeClr val="tx1"/>
                </a:solidFill>
                <a:latin typeface="IBMHelvetica2004 Bold"/>
              </a:rPr>
              <a:t>Process</a:t>
            </a:r>
          </a:p>
        </p:txBody>
      </p:sp>
    </p:spTree>
    <p:extLst>
      <p:ext uri="{BB962C8B-B14F-4D97-AF65-F5344CB8AC3E}">
        <p14:creationId xmlns:p14="http://schemas.microsoft.com/office/powerpoint/2010/main" val="263717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68"/>
                                        </p:tgtEl>
                                        <p:attrNameLst>
                                          <p:attrName>style.visibility</p:attrName>
                                        </p:attrNameLst>
                                      </p:cBhvr>
                                      <p:to>
                                        <p:strVal val="visible"/>
                                      </p:to>
                                    </p:set>
                                    <p:animEffect transition="in" filter="wipe(left)">
                                      <p:cBhvr>
                                        <p:cTn id="22" dur="500"/>
                                        <p:tgtEl>
                                          <p:spTgt spid="113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0" fill="hold" nodeType="clickEffect">
                                  <p:stCondLst>
                                    <p:cond delay="0"/>
                                  </p:stCondLst>
                                  <p:childTnLst>
                                    <p:anim calcmode="lin" valueType="num">
                                      <p:cBhvr>
                                        <p:cTn id="31" dur="500"/>
                                        <p:tgtEl>
                                          <p:spTgt spid="14"/>
                                        </p:tgtEl>
                                        <p:attrNameLst>
                                          <p:attrName>ppt_w</p:attrName>
                                        </p:attrNameLst>
                                      </p:cBhvr>
                                      <p:tavLst>
                                        <p:tav tm="0">
                                          <p:val>
                                            <p:strVal val="ppt_w"/>
                                          </p:val>
                                        </p:tav>
                                        <p:tav tm="100000">
                                          <p:val>
                                            <p:fltVal val="0"/>
                                          </p:val>
                                        </p:tav>
                                      </p:tavLst>
                                    </p:anim>
                                    <p:anim calcmode="lin" valueType="num">
                                      <p:cBhvr>
                                        <p:cTn id="32" dur="500"/>
                                        <p:tgtEl>
                                          <p:spTgt spid="14"/>
                                        </p:tgtEl>
                                        <p:attrNameLst>
                                          <p:attrName>ppt_h</p:attrName>
                                        </p:attrNameLst>
                                      </p:cBhvr>
                                      <p:tavLst>
                                        <p:tav tm="0">
                                          <p:val>
                                            <p:strVal val="ppt_h"/>
                                          </p:val>
                                        </p:tav>
                                        <p:tav tm="100000">
                                          <p:val>
                                            <p:fltVal val="0"/>
                                          </p:val>
                                        </p:tav>
                                      </p:tavLst>
                                    </p:anim>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53" presetClass="exit" presetSubtype="0" fill="hold" grpId="1" nodeType="withEffect">
                                  <p:stCondLst>
                                    <p:cond delay="0"/>
                                  </p:stCondLst>
                                  <p:childTnLst>
                                    <p:anim calcmode="lin" valueType="num">
                                      <p:cBhvr>
                                        <p:cTn id="36" dur="500"/>
                                        <p:tgtEl>
                                          <p:spTgt spid="11368"/>
                                        </p:tgtEl>
                                        <p:attrNameLst>
                                          <p:attrName>ppt_w</p:attrName>
                                        </p:attrNameLst>
                                      </p:cBhvr>
                                      <p:tavLst>
                                        <p:tav tm="0">
                                          <p:val>
                                            <p:strVal val="ppt_w"/>
                                          </p:val>
                                        </p:tav>
                                        <p:tav tm="100000">
                                          <p:val>
                                            <p:fltVal val="0"/>
                                          </p:val>
                                        </p:tav>
                                      </p:tavLst>
                                    </p:anim>
                                    <p:anim calcmode="lin" valueType="num">
                                      <p:cBhvr>
                                        <p:cTn id="37" dur="500"/>
                                        <p:tgtEl>
                                          <p:spTgt spid="11368"/>
                                        </p:tgtEl>
                                        <p:attrNameLst>
                                          <p:attrName>ppt_h</p:attrName>
                                        </p:attrNameLst>
                                      </p:cBhvr>
                                      <p:tavLst>
                                        <p:tav tm="0">
                                          <p:val>
                                            <p:strVal val="ppt_h"/>
                                          </p:val>
                                        </p:tav>
                                        <p:tav tm="100000">
                                          <p:val>
                                            <p:fltVal val="0"/>
                                          </p:val>
                                        </p:tav>
                                      </p:tavLst>
                                    </p:anim>
                                    <p:animEffect transition="out" filter="fade">
                                      <p:cBhvr>
                                        <p:cTn id="38" dur="500"/>
                                        <p:tgtEl>
                                          <p:spTgt spid="11368"/>
                                        </p:tgtEl>
                                      </p:cBhvr>
                                    </p:animEffect>
                                    <p:set>
                                      <p:cBhvr>
                                        <p:cTn id="39" dur="1" fill="hold">
                                          <p:stCondLst>
                                            <p:cond delay="499"/>
                                          </p:stCondLst>
                                        </p:cTn>
                                        <p:tgtEl>
                                          <p:spTgt spid="11368"/>
                                        </p:tgtEl>
                                        <p:attrNameLst>
                                          <p:attrName>style.visibility</p:attrName>
                                        </p:attrNameLst>
                                      </p:cBhvr>
                                      <p:to>
                                        <p:strVal val="hidden"/>
                                      </p:to>
                                    </p:set>
                                  </p:childTnLst>
                                </p:cTn>
                              </p:par>
                              <p:par>
                                <p:cTn id="40" presetID="53" presetClass="exit" presetSubtype="0" fill="hold" grpId="1" nodeType="withEffect">
                                  <p:stCondLst>
                                    <p:cond delay="0"/>
                                  </p:stCondLst>
                                  <p:childTnLst>
                                    <p:anim calcmode="lin" valueType="num">
                                      <p:cBhvr>
                                        <p:cTn id="41" dur="500"/>
                                        <p:tgtEl>
                                          <p:spTgt spid="113"/>
                                        </p:tgtEl>
                                        <p:attrNameLst>
                                          <p:attrName>ppt_w</p:attrName>
                                        </p:attrNameLst>
                                      </p:cBhvr>
                                      <p:tavLst>
                                        <p:tav tm="0">
                                          <p:val>
                                            <p:strVal val="ppt_w"/>
                                          </p:val>
                                        </p:tav>
                                        <p:tav tm="100000">
                                          <p:val>
                                            <p:fltVal val="0"/>
                                          </p:val>
                                        </p:tav>
                                      </p:tavLst>
                                    </p:anim>
                                    <p:anim calcmode="lin" valueType="num">
                                      <p:cBhvr>
                                        <p:cTn id="42" dur="500"/>
                                        <p:tgtEl>
                                          <p:spTgt spid="113"/>
                                        </p:tgtEl>
                                        <p:attrNameLst>
                                          <p:attrName>ppt_h</p:attrName>
                                        </p:attrNameLst>
                                      </p:cBhvr>
                                      <p:tavLst>
                                        <p:tav tm="0">
                                          <p:val>
                                            <p:strVal val="ppt_h"/>
                                          </p:val>
                                        </p:tav>
                                        <p:tav tm="100000">
                                          <p:val>
                                            <p:fltVal val="0"/>
                                          </p:val>
                                        </p:tav>
                                      </p:tavLst>
                                    </p:anim>
                                    <p:animEffect transition="out" filter="fade">
                                      <p:cBhvr>
                                        <p:cTn id="43" dur="500"/>
                                        <p:tgtEl>
                                          <p:spTgt spid="113"/>
                                        </p:tgtEl>
                                      </p:cBhvr>
                                    </p:animEffect>
                                    <p:set>
                                      <p:cBhvr>
                                        <p:cTn id="44" dur="1" fill="hold">
                                          <p:stCondLst>
                                            <p:cond delay="499"/>
                                          </p:stCondLst>
                                        </p:cTn>
                                        <p:tgtEl>
                                          <p:spTgt spid="1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1000"/>
                                        <p:tgtEl>
                                          <p:spTgt spid="1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2000"/>
                                        <p:tgtEl>
                                          <p:spTgt spid="18"/>
                                        </p:tgtEl>
                                      </p:cBhvr>
                                    </p:animEffect>
                                  </p:childTnLst>
                                </p:cTn>
                              </p:par>
                            </p:childTnLst>
                          </p:cTn>
                        </p:par>
                        <p:par>
                          <p:cTn id="55" fill="hold">
                            <p:stCondLst>
                              <p:cond delay="2000"/>
                            </p:stCondLst>
                            <p:childTnLst>
                              <p:par>
                                <p:cTn id="56" presetID="22" presetClass="entr" presetSubtype="1"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up)">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8" grpId="0" animBg="1"/>
      <p:bldP spid="11368" grpId="1" animBg="1"/>
      <p:bldP spid="113" grpId="0" animBg="1"/>
      <p:bldP spid="113" grpId="1" animBg="1"/>
      <p:bldP spid="1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4150" y="299364"/>
            <a:ext cx="8186738" cy="4254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GB" sz="2400" kern="1200" dirty="0">
                <a:solidFill>
                  <a:srgbClr val="7889FB"/>
                </a:solidFill>
              </a:rPr>
              <a:t>IBM</a:t>
            </a:r>
            <a:r>
              <a:rPr lang="fr-FR" sz="2400" kern="1200" dirty="0">
                <a:solidFill>
                  <a:srgbClr val="7889FB"/>
                </a:solidFill>
              </a:rPr>
              <a:t> </a:t>
            </a:r>
            <a:r>
              <a:rPr lang="en-GB" sz="2400" kern="1200" dirty="0">
                <a:solidFill>
                  <a:srgbClr val="7889FB"/>
                </a:solidFill>
              </a:rPr>
              <a:t>SPSS Text Analytics</a:t>
            </a:r>
            <a:endParaRPr lang="en-US" sz="2400" kern="1200" dirty="0">
              <a:solidFill>
                <a:srgbClr val="7889FB"/>
              </a:solidFill>
            </a:endParaRPr>
          </a:p>
        </p:txBody>
      </p:sp>
      <p:sp>
        <p:nvSpPr>
          <p:cNvPr id="61443" name="Content Placeholder 11"/>
          <p:cNvSpPr>
            <a:spLocks noGrp="1"/>
          </p:cNvSpPr>
          <p:nvPr>
            <p:ph idx="4294967295"/>
          </p:nvPr>
        </p:nvSpPr>
        <p:spPr>
          <a:xfrm>
            <a:off x="452438" y="1249363"/>
            <a:ext cx="3916362" cy="4975225"/>
          </a:xfrm>
        </p:spPr>
        <p:txBody>
          <a:bodyPr>
            <a:spAutoFit/>
          </a:bodyPr>
          <a:lstStyle/>
          <a:p>
            <a:pPr eaLnBrk="1" hangingPunct="1">
              <a:spcBef>
                <a:spcPts val="2400"/>
              </a:spcBef>
            </a:pPr>
            <a:r>
              <a:rPr lang="en-CA" sz="1800"/>
              <a:t>Uses natural language processing heuristic rules and statistical techniques to reveal conceptual meaning in text.</a:t>
            </a:r>
          </a:p>
          <a:p>
            <a:pPr eaLnBrk="1" hangingPunct="1">
              <a:spcBef>
                <a:spcPts val="2400"/>
              </a:spcBef>
            </a:pPr>
            <a:r>
              <a:rPr lang="en-CA" sz="1800"/>
              <a:t>Extracts concepts from text and categorizes them.</a:t>
            </a:r>
          </a:p>
          <a:p>
            <a:pPr eaLnBrk="1" hangingPunct="1">
              <a:spcBef>
                <a:spcPts val="2400"/>
              </a:spcBef>
            </a:pPr>
            <a:r>
              <a:rPr lang="en-CA" sz="1800"/>
              <a:t>Makes unstructured qualitative data more quantifiable, enabling the discovery of key insights from sources such as </a:t>
            </a:r>
            <a:r>
              <a:rPr lang="en-US" altLang="ja-JP" sz="1800">
                <a:ea typeface="ＭＳ Ｐゴシック" pitchFamily="34" charset="-128"/>
              </a:rPr>
              <a:t>survey responses, documents, emails, call center notes, web pages, blogs, forums and more.</a:t>
            </a:r>
          </a:p>
          <a:p>
            <a:pPr eaLnBrk="1" hangingPunct="1">
              <a:spcBef>
                <a:spcPts val="2400"/>
              </a:spcBef>
            </a:pPr>
            <a:endParaRPr lang="en-CA" sz="1800"/>
          </a:p>
        </p:txBody>
      </p:sp>
      <p:pic>
        <p:nvPicPr>
          <p:cNvPr id="61444" name="Picture 4" descr="extractkeyconcep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86350" y="1171575"/>
            <a:ext cx="3819525" cy="2867025"/>
          </a:xfrm>
          <a:prstGeom prst="rect">
            <a:avLst/>
          </a:prstGeom>
          <a:noFill/>
          <a:ln w="9525">
            <a:noFill/>
            <a:miter lim="800000"/>
            <a:headEnd/>
            <a:tailEnd/>
          </a:ln>
        </p:spPr>
      </p:pic>
      <p:pic>
        <p:nvPicPr>
          <p:cNvPr id="2712581" name="Picture 5" descr="refinecategorie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19625" y="2852738"/>
            <a:ext cx="3811588" cy="2859087"/>
          </a:xfrm>
          <a:prstGeom prst="rect">
            <a:avLst/>
          </a:prstGeom>
          <a:noFill/>
          <a:effectLst>
            <a:outerShdw dist="107763" dir="18900000" algn="ctr" rotWithShape="0">
              <a:srgbClr val="808080">
                <a:alpha val="50000"/>
              </a:srgbClr>
            </a:outerShdw>
          </a:effectLst>
        </p:spPr>
      </p:pic>
    </p:spTree>
    <p:extLst>
      <p:ext uri="{BB962C8B-B14F-4D97-AF65-F5344CB8AC3E}">
        <p14:creationId xmlns:p14="http://schemas.microsoft.com/office/powerpoint/2010/main" val="2145188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52400" y="315919"/>
            <a:ext cx="8766175" cy="4254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sz="2400" kern="1200" dirty="0">
                <a:solidFill>
                  <a:srgbClr val="7889FB"/>
                </a:solidFill>
              </a:rPr>
              <a:t>Text Analysis: Concepts to Attributes</a:t>
            </a:r>
          </a:p>
        </p:txBody>
      </p:sp>
      <p:sp>
        <p:nvSpPr>
          <p:cNvPr id="1311748" name="Text Box 4"/>
          <p:cNvSpPr txBox="1">
            <a:spLocks noChangeArrowheads="1"/>
          </p:cNvSpPr>
          <p:nvPr/>
        </p:nvSpPr>
        <p:spPr bwMode="auto">
          <a:xfrm>
            <a:off x="1371600" y="1255713"/>
            <a:ext cx="1400175" cy="533400"/>
          </a:xfrm>
          <a:prstGeom prst="rect">
            <a:avLst/>
          </a:prstGeom>
          <a:solidFill>
            <a:srgbClr val="00B0F0"/>
          </a:solidFill>
          <a:ln w="12700" algn="ctr">
            <a:solidFill>
              <a:schemeClr val="tx2">
                <a:lumMod val="65000"/>
              </a:schemeClr>
            </a:solidFill>
            <a:miter lim="800000"/>
            <a:headEnd/>
            <a:tailEnd/>
          </a:ln>
          <a:effectLst/>
        </p:spPr>
        <p:txBody>
          <a:bodyPr anchor="ctr"/>
          <a:lstStyle/>
          <a:p>
            <a:pPr algn="ctr" fontAlgn="auto">
              <a:spcBef>
                <a:spcPts val="0"/>
              </a:spcBef>
              <a:spcAft>
                <a:spcPts val="0"/>
              </a:spcAft>
              <a:defRPr/>
            </a:pPr>
            <a:r>
              <a:rPr lang="en-GB" sz="1800" b="1" i="1" dirty="0" err="1">
                <a:solidFill>
                  <a:schemeClr val="bg1"/>
                </a:solidFill>
                <a:latin typeface="IBMHelvetica2004 Bold"/>
              </a:rPr>
              <a:t>Formulars</a:t>
            </a:r>
            <a:endParaRPr lang="en-US" sz="1800" dirty="0">
              <a:solidFill>
                <a:schemeClr val="bg1"/>
              </a:solidFill>
              <a:latin typeface="IBMHelvetica2004 Bold"/>
            </a:endParaRPr>
          </a:p>
        </p:txBody>
      </p:sp>
      <p:sp>
        <p:nvSpPr>
          <p:cNvPr id="1311749" name="Text Box 5"/>
          <p:cNvSpPr txBox="1">
            <a:spLocks noChangeArrowheads="1"/>
          </p:cNvSpPr>
          <p:nvPr/>
        </p:nvSpPr>
        <p:spPr bwMode="auto">
          <a:xfrm>
            <a:off x="4146550" y="1255713"/>
            <a:ext cx="2119313" cy="523220"/>
          </a:xfrm>
          <a:prstGeom prst="rect">
            <a:avLst/>
          </a:prstGeom>
          <a:solidFill>
            <a:srgbClr val="00B0F0"/>
          </a:solidFill>
          <a:ln w="12700" algn="ctr">
            <a:solidFill>
              <a:schemeClr val="tx2">
                <a:lumMod val="65000"/>
              </a:schemeClr>
            </a:solidFill>
            <a:miter lim="800000"/>
            <a:headEnd/>
            <a:tailEnd/>
          </a:ln>
          <a:effectLst/>
        </p:spPr>
        <p:txBody>
          <a:bodyPr>
            <a:spAutoFit/>
          </a:bodyPr>
          <a:lstStyle/>
          <a:p>
            <a:pPr algn="ctr" fontAlgn="auto">
              <a:spcBef>
                <a:spcPts val="0"/>
              </a:spcBef>
              <a:spcAft>
                <a:spcPts val="0"/>
              </a:spcAft>
              <a:defRPr/>
            </a:pPr>
            <a:r>
              <a:rPr lang="en-GB" sz="1400" dirty="0">
                <a:solidFill>
                  <a:schemeClr val="bg1"/>
                </a:solidFill>
                <a:latin typeface="IBMHelvetica2004 Bold"/>
              </a:rPr>
              <a:t>Responses for Patient 1234</a:t>
            </a:r>
            <a:endParaRPr lang="en-US" sz="1400" dirty="0">
              <a:solidFill>
                <a:schemeClr val="bg1"/>
              </a:solidFill>
              <a:latin typeface="IBMHelvetica2004 Bold"/>
            </a:endParaRPr>
          </a:p>
        </p:txBody>
      </p:sp>
      <p:sp>
        <p:nvSpPr>
          <p:cNvPr id="1311751" name="Text Box 7"/>
          <p:cNvSpPr txBox="1">
            <a:spLocks noChangeArrowheads="1"/>
          </p:cNvSpPr>
          <p:nvPr/>
        </p:nvSpPr>
        <p:spPr bwMode="auto">
          <a:xfrm>
            <a:off x="5818188" y="3032125"/>
            <a:ext cx="2078037" cy="304800"/>
          </a:xfrm>
          <a:prstGeom prst="rect">
            <a:avLst/>
          </a:prstGeom>
          <a:solidFill>
            <a:srgbClr val="00B0F0"/>
          </a:solidFill>
          <a:ln w="12700" algn="ctr">
            <a:solidFill>
              <a:schemeClr val="tx2">
                <a:lumMod val="65000"/>
              </a:schemeClr>
            </a:solidFill>
            <a:miter lim="800000"/>
            <a:headEnd/>
            <a:tailEnd/>
          </a:ln>
          <a:effectLst/>
        </p:spPr>
        <p:txBody>
          <a:bodyPr>
            <a:spAutoFit/>
          </a:bodyPr>
          <a:lstStyle/>
          <a:p>
            <a:pPr algn="ctr" fontAlgn="auto">
              <a:spcBef>
                <a:spcPts val="0"/>
              </a:spcBef>
              <a:spcAft>
                <a:spcPts val="0"/>
              </a:spcAft>
              <a:defRPr/>
            </a:pPr>
            <a:r>
              <a:rPr lang="en-US" sz="1400" dirty="0">
                <a:solidFill>
                  <a:schemeClr val="tx1"/>
                </a:solidFill>
                <a:latin typeface="IBMHelvetica2004 Bold"/>
              </a:rPr>
              <a:t>Concepts</a:t>
            </a:r>
          </a:p>
        </p:txBody>
      </p:sp>
      <p:sp>
        <p:nvSpPr>
          <p:cNvPr id="1311753" name="Text Box 9"/>
          <p:cNvSpPr txBox="1">
            <a:spLocks noChangeArrowheads="1"/>
          </p:cNvSpPr>
          <p:nvPr/>
        </p:nvSpPr>
        <p:spPr bwMode="auto">
          <a:xfrm>
            <a:off x="231775" y="3938588"/>
            <a:ext cx="8239125" cy="430887"/>
          </a:xfrm>
          <a:prstGeom prst="rect">
            <a:avLst/>
          </a:prstGeom>
          <a:solidFill>
            <a:srgbClr val="CCFFCC"/>
          </a:solidFill>
          <a:ln w="3175" algn="ctr">
            <a:solidFill>
              <a:schemeClr val="bg2">
                <a:lumMod val="50000"/>
                <a:lumOff val="50000"/>
              </a:schemeClr>
            </a:solidFill>
            <a:miter lim="800000"/>
            <a:headEnd/>
            <a:tailEnd/>
          </a:ln>
          <a:effectLst/>
        </p:spPr>
        <p:txBody>
          <a:bodyPr>
            <a:spAutoFit/>
          </a:bodyPr>
          <a:lstStyle/>
          <a:p>
            <a:pPr fontAlgn="auto">
              <a:spcBef>
                <a:spcPts val="0"/>
              </a:spcBef>
              <a:spcAft>
                <a:spcPts val="0"/>
              </a:spcAft>
              <a:defRPr/>
            </a:pPr>
            <a:r>
              <a:rPr lang="en-US" dirty="0">
                <a:solidFill>
                  <a:schemeClr val="tx1"/>
                </a:solidFill>
                <a:latin typeface="IBMHelvetica2004 Bold"/>
              </a:rPr>
              <a:t>Customer =1234</a:t>
            </a:r>
          </a:p>
        </p:txBody>
      </p:sp>
      <p:sp>
        <p:nvSpPr>
          <p:cNvPr id="1311758" name="Text Box 14"/>
          <p:cNvSpPr txBox="1">
            <a:spLocks noChangeArrowheads="1"/>
          </p:cNvSpPr>
          <p:nvPr/>
        </p:nvSpPr>
        <p:spPr bwMode="auto">
          <a:xfrm>
            <a:off x="7359650" y="3675063"/>
            <a:ext cx="1101725" cy="244475"/>
          </a:xfrm>
          <a:prstGeom prst="rect">
            <a:avLst/>
          </a:prstGeom>
          <a:solidFill>
            <a:srgbClr val="CCFFCC"/>
          </a:solidFill>
          <a:ln w="3175" algn="ctr">
            <a:solidFill>
              <a:schemeClr val="bg2">
                <a:lumMod val="50000"/>
                <a:lumOff val="50000"/>
              </a:schemeClr>
            </a:solidFill>
            <a:miter lim="800000"/>
            <a:headEnd/>
            <a:tailEnd/>
          </a:ln>
          <a:effectLst/>
        </p:spPr>
        <p:txBody>
          <a:bodyPr>
            <a:spAutoFit/>
          </a:bodyPr>
          <a:lstStyle/>
          <a:p>
            <a:pPr algn="ctr" fontAlgn="auto">
              <a:spcBef>
                <a:spcPts val="0"/>
              </a:spcBef>
              <a:spcAft>
                <a:spcPts val="0"/>
              </a:spcAft>
              <a:defRPr/>
            </a:pPr>
            <a:r>
              <a:rPr lang="en-US" sz="1000" dirty="0">
                <a:solidFill>
                  <a:schemeClr val="tx1"/>
                </a:solidFill>
                <a:latin typeface="IBMHelvetica2004 Bold"/>
              </a:rPr>
              <a:t>Concept4 = T</a:t>
            </a:r>
          </a:p>
        </p:txBody>
      </p:sp>
      <p:cxnSp>
        <p:nvCxnSpPr>
          <p:cNvPr id="1311763" name="AutoShape 19"/>
          <p:cNvCxnSpPr>
            <a:cxnSpLocks noChangeShapeType="1"/>
            <a:stCxn id="129" idx="2"/>
            <a:endCxn id="1311751" idx="0"/>
          </p:cNvCxnSpPr>
          <p:nvPr/>
        </p:nvCxnSpPr>
        <p:spPr bwMode="auto">
          <a:xfrm rot="16200000" flipH="1">
            <a:off x="6742907" y="2917031"/>
            <a:ext cx="222250" cy="7937"/>
          </a:xfrm>
          <a:prstGeom prst="straightConnector1">
            <a:avLst/>
          </a:prstGeom>
          <a:noFill/>
          <a:ln w="9525">
            <a:solidFill>
              <a:schemeClr val="bg2">
                <a:lumMod val="50000"/>
                <a:lumOff val="50000"/>
              </a:schemeClr>
            </a:solidFill>
            <a:round/>
            <a:headEnd/>
            <a:tailEnd type="triangle" w="med" len="med"/>
          </a:ln>
          <a:effectLst/>
        </p:spPr>
      </p:cxnSp>
      <p:cxnSp>
        <p:nvCxnSpPr>
          <p:cNvPr id="1311764" name="AutoShape 20"/>
          <p:cNvCxnSpPr>
            <a:cxnSpLocks noChangeShapeType="1"/>
            <a:stCxn id="1311749" idx="2"/>
            <a:endCxn id="129" idx="0"/>
          </p:cNvCxnSpPr>
          <p:nvPr/>
        </p:nvCxnSpPr>
        <p:spPr bwMode="auto">
          <a:xfrm rot="16200000" flipH="1">
            <a:off x="5679748" y="1305392"/>
            <a:ext cx="695980" cy="1643062"/>
          </a:xfrm>
          <a:prstGeom prst="straightConnector1">
            <a:avLst/>
          </a:prstGeom>
          <a:noFill/>
          <a:ln w="9525">
            <a:solidFill>
              <a:schemeClr val="bg2">
                <a:lumMod val="50000"/>
                <a:lumOff val="50000"/>
              </a:schemeClr>
            </a:solidFill>
            <a:round/>
            <a:headEnd/>
            <a:tailEnd type="triangle" w="med" len="med"/>
          </a:ln>
          <a:effectLst/>
        </p:spPr>
      </p:cxnSp>
      <p:cxnSp>
        <p:nvCxnSpPr>
          <p:cNvPr id="1311768" name="AutoShape 24"/>
          <p:cNvCxnSpPr>
            <a:cxnSpLocks noChangeShapeType="1"/>
            <a:stCxn id="1311751" idx="2"/>
            <a:endCxn id="102" idx="0"/>
          </p:cNvCxnSpPr>
          <p:nvPr/>
        </p:nvCxnSpPr>
        <p:spPr bwMode="auto">
          <a:xfrm rot="5400000">
            <a:off x="5491163" y="2308225"/>
            <a:ext cx="338138" cy="2395537"/>
          </a:xfrm>
          <a:prstGeom prst="straightConnector1">
            <a:avLst/>
          </a:prstGeom>
          <a:noFill/>
          <a:ln w="3175">
            <a:solidFill>
              <a:schemeClr val="bg2">
                <a:lumMod val="50000"/>
                <a:lumOff val="50000"/>
              </a:schemeClr>
            </a:solidFill>
            <a:round/>
            <a:headEnd/>
            <a:tailEnd type="triangle" w="med" len="med"/>
          </a:ln>
          <a:effectLst/>
        </p:spPr>
      </p:cxnSp>
      <p:cxnSp>
        <p:nvCxnSpPr>
          <p:cNvPr id="1311769" name="AutoShape 25"/>
          <p:cNvCxnSpPr>
            <a:cxnSpLocks noChangeShapeType="1"/>
            <a:stCxn id="1311751" idx="2"/>
            <a:endCxn id="1311758" idx="0"/>
          </p:cNvCxnSpPr>
          <p:nvPr/>
        </p:nvCxnSpPr>
        <p:spPr bwMode="auto">
          <a:xfrm rot="16200000" flipH="1">
            <a:off x="7215188" y="2979737"/>
            <a:ext cx="338138" cy="1052513"/>
          </a:xfrm>
          <a:prstGeom prst="straightConnector1">
            <a:avLst/>
          </a:prstGeom>
          <a:noFill/>
          <a:ln w="3175">
            <a:solidFill>
              <a:schemeClr val="bg2">
                <a:lumMod val="50000"/>
                <a:lumOff val="50000"/>
              </a:schemeClr>
            </a:solidFill>
            <a:round/>
            <a:headEnd/>
            <a:tailEnd type="triangle" w="med" len="med"/>
          </a:ln>
          <a:effectLst/>
        </p:spPr>
      </p:cxnSp>
      <p:cxnSp>
        <p:nvCxnSpPr>
          <p:cNvPr id="1311770" name="AutoShape 26"/>
          <p:cNvCxnSpPr>
            <a:cxnSpLocks noChangeShapeType="1"/>
            <a:stCxn id="1311751" idx="2"/>
            <a:endCxn id="99" idx="0"/>
          </p:cNvCxnSpPr>
          <p:nvPr/>
        </p:nvCxnSpPr>
        <p:spPr bwMode="auto">
          <a:xfrm rot="5400000">
            <a:off x="6638925" y="3455988"/>
            <a:ext cx="338138" cy="100012"/>
          </a:xfrm>
          <a:prstGeom prst="straightConnector1">
            <a:avLst/>
          </a:prstGeom>
          <a:noFill/>
          <a:ln w="3175">
            <a:solidFill>
              <a:schemeClr val="bg2">
                <a:lumMod val="50000"/>
                <a:lumOff val="50000"/>
              </a:schemeClr>
            </a:solidFill>
            <a:round/>
            <a:headEnd/>
            <a:tailEnd type="triangle" w="med" len="med"/>
          </a:ln>
          <a:effectLst/>
        </p:spPr>
      </p:cxnSp>
      <p:cxnSp>
        <p:nvCxnSpPr>
          <p:cNvPr id="1311771" name="AutoShape 27"/>
          <p:cNvCxnSpPr>
            <a:cxnSpLocks noChangeShapeType="1"/>
            <a:stCxn id="1311751" idx="2"/>
            <a:endCxn id="101" idx="0"/>
          </p:cNvCxnSpPr>
          <p:nvPr/>
        </p:nvCxnSpPr>
        <p:spPr bwMode="auto">
          <a:xfrm rot="5400000">
            <a:off x="6067425" y="2884488"/>
            <a:ext cx="338138" cy="1243012"/>
          </a:xfrm>
          <a:prstGeom prst="straightConnector1">
            <a:avLst/>
          </a:prstGeom>
          <a:noFill/>
          <a:ln w="3175">
            <a:solidFill>
              <a:schemeClr val="bg2">
                <a:lumMod val="50000"/>
                <a:lumOff val="50000"/>
              </a:schemeClr>
            </a:solidFill>
            <a:round/>
            <a:headEnd/>
            <a:tailEnd type="triangle" w="med" len="med"/>
          </a:ln>
          <a:effectLst/>
        </p:spPr>
      </p:cxnSp>
      <p:cxnSp>
        <p:nvCxnSpPr>
          <p:cNvPr id="1311766" name="AutoShape 22"/>
          <p:cNvCxnSpPr>
            <a:cxnSpLocks noChangeShapeType="1"/>
            <a:stCxn id="1311753" idx="2"/>
            <a:endCxn id="117" idx="0"/>
          </p:cNvCxnSpPr>
          <p:nvPr/>
        </p:nvCxnSpPr>
        <p:spPr bwMode="auto">
          <a:xfrm flipH="1">
            <a:off x="4344194" y="4369475"/>
            <a:ext cx="7144" cy="354925"/>
          </a:xfrm>
          <a:prstGeom prst="straightConnector1">
            <a:avLst/>
          </a:prstGeom>
          <a:noFill/>
          <a:ln w="9525">
            <a:solidFill>
              <a:schemeClr val="tx1"/>
            </a:solidFill>
            <a:round/>
            <a:headEnd/>
            <a:tailEnd type="triangle" w="med" len="med"/>
          </a:ln>
        </p:spPr>
      </p:cxnSp>
      <p:cxnSp>
        <p:nvCxnSpPr>
          <p:cNvPr id="1311762" name="AutoShape 18"/>
          <p:cNvCxnSpPr>
            <a:cxnSpLocks noChangeShapeType="1"/>
            <a:stCxn id="112" idx="5"/>
            <a:endCxn id="117" idx="1"/>
          </p:cNvCxnSpPr>
          <p:nvPr/>
        </p:nvCxnSpPr>
        <p:spPr bwMode="auto">
          <a:xfrm>
            <a:off x="2770188" y="4840288"/>
            <a:ext cx="498475" cy="50800"/>
          </a:xfrm>
          <a:prstGeom prst="straightConnector1">
            <a:avLst/>
          </a:prstGeom>
          <a:noFill/>
          <a:ln w="9525">
            <a:solidFill>
              <a:schemeClr val="tx1"/>
            </a:solidFill>
            <a:round/>
            <a:headEnd/>
            <a:tailEnd type="triangle" w="med" len="med"/>
          </a:ln>
        </p:spPr>
      </p:cxnSp>
      <p:cxnSp>
        <p:nvCxnSpPr>
          <p:cNvPr id="1311772" name="AutoShape 28"/>
          <p:cNvCxnSpPr>
            <a:cxnSpLocks noChangeShapeType="1"/>
            <a:stCxn id="117" idx="2"/>
            <a:endCxn id="108" idx="0"/>
          </p:cNvCxnSpPr>
          <p:nvPr/>
        </p:nvCxnSpPr>
        <p:spPr bwMode="auto">
          <a:xfrm rot="5400000">
            <a:off x="4243388" y="5156200"/>
            <a:ext cx="198437" cy="4763"/>
          </a:xfrm>
          <a:prstGeom prst="straightConnector1">
            <a:avLst/>
          </a:prstGeom>
          <a:noFill/>
          <a:ln w="9525">
            <a:solidFill>
              <a:schemeClr val="tx1"/>
            </a:solidFill>
            <a:round/>
            <a:headEnd/>
            <a:tailEnd type="triangle" w="med" len="med"/>
          </a:ln>
        </p:spPr>
      </p:cxnSp>
      <p:cxnSp>
        <p:nvCxnSpPr>
          <p:cNvPr id="35" name="Elbow Connector 34"/>
          <p:cNvCxnSpPr>
            <a:stCxn id="1311748" idx="3"/>
            <a:endCxn id="1311749" idx="1"/>
          </p:cNvCxnSpPr>
          <p:nvPr/>
        </p:nvCxnSpPr>
        <p:spPr bwMode="auto">
          <a:xfrm flipV="1">
            <a:off x="2771775" y="1517323"/>
            <a:ext cx="1374775" cy="5090"/>
          </a:xfrm>
          <a:prstGeom prst="bentConnector3">
            <a:avLst>
              <a:gd name="adj1" fmla="val 50000"/>
            </a:avLst>
          </a:prstGeom>
          <a:solidFill>
            <a:srgbClr val="AAC2D2"/>
          </a:solidFill>
          <a:ln w="9525" cap="flat" cmpd="sng" algn="ctr">
            <a:solidFill>
              <a:schemeClr val="bg2">
                <a:lumMod val="50000"/>
                <a:lumOff val="50000"/>
              </a:schemeClr>
            </a:solidFill>
            <a:prstDash val="solid"/>
            <a:round/>
            <a:headEnd type="none" w="med" len="med"/>
            <a:tailEnd type="arrow"/>
          </a:ln>
          <a:effectLst/>
        </p:spPr>
      </p:cxnSp>
      <p:sp>
        <p:nvSpPr>
          <p:cNvPr id="74" name="TextBox 73"/>
          <p:cNvSpPr txBox="1">
            <a:spLocks noChangeArrowheads="1"/>
          </p:cNvSpPr>
          <p:nvPr/>
        </p:nvSpPr>
        <p:spPr bwMode="auto">
          <a:xfrm>
            <a:off x="6115050" y="1905000"/>
            <a:ext cx="2266950" cy="430887"/>
          </a:xfrm>
          <a:prstGeom prst="rect">
            <a:avLst/>
          </a:prstGeom>
          <a:noFill/>
          <a:ln w="9525">
            <a:noFill/>
            <a:miter lim="800000"/>
            <a:headEnd/>
            <a:tailEnd/>
          </a:ln>
        </p:spPr>
        <p:txBody>
          <a:bodyPr>
            <a:spAutoFit/>
          </a:bodyPr>
          <a:lstStyle/>
          <a:p>
            <a:r>
              <a:rPr lang="en-US">
                <a:solidFill>
                  <a:schemeClr val="tx1"/>
                </a:solidFill>
                <a:latin typeface="IBMHelvetica2004 Bold"/>
              </a:rPr>
              <a:t>Open Ends</a:t>
            </a:r>
          </a:p>
        </p:txBody>
      </p:sp>
      <p:sp>
        <p:nvSpPr>
          <p:cNvPr id="99" name="Text Box 14"/>
          <p:cNvSpPr txBox="1">
            <a:spLocks noChangeArrowheads="1"/>
          </p:cNvSpPr>
          <p:nvPr/>
        </p:nvSpPr>
        <p:spPr bwMode="auto">
          <a:xfrm>
            <a:off x="6207125" y="3675063"/>
            <a:ext cx="1101725" cy="244475"/>
          </a:xfrm>
          <a:prstGeom prst="rect">
            <a:avLst/>
          </a:prstGeom>
          <a:solidFill>
            <a:srgbClr val="CCFFCC"/>
          </a:solidFill>
          <a:ln w="3175" algn="ctr">
            <a:solidFill>
              <a:schemeClr val="bg2">
                <a:lumMod val="50000"/>
                <a:lumOff val="50000"/>
              </a:schemeClr>
            </a:solidFill>
            <a:miter lim="800000"/>
            <a:headEnd/>
            <a:tailEnd/>
          </a:ln>
          <a:effectLst/>
        </p:spPr>
        <p:txBody>
          <a:bodyPr>
            <a:spAutoFit/>
          </a:bodyPr>
          <a:lstStyle/>
          <a:p>
            <a:pPr algn="ctr" fontAlgn="auto">
              <a:spcBef>
                <a:spcPts val="0"/>
              </a:spcBef>
              <a:spcAft>
                <a:spcPts val="0"/>
              </a:spcAft>
              <a:defRPr/>
            </a:pPr>
            <a:r>
              <a:rPr lang="en-US" sz="1000" dirty="0">
                <a:solidFill>
                  <a:schemeClr val="tx1"/>
                </a:solidFill>
                <a:latin typeface="IBMHelvetica2004 Bold"/>
              </a:rPr>
              <a:t>Concept3 = F</a:t>
            </a:r>
          </a:p>
        </p:txBody>
      </p:sp>
      <p:sp>
        <p:nvSpPr>
          <p:cNvPr id="101" name="Text Box 14"/>
          <p:cNvSpPr txBox="1">
            <a:spLocks noChangeArrowheads="1"/>
          </p:cNvSpPr>
          <p:nvPr/>
        </p:nvSpPr>
        <p:spPr bwMode="auto">
          <a:xfrm>
            <a:off x="5064125" y="3675063"/>
            <a:ext cx="1101725" cy="244475"/>
          </a:xfrm>
          <a:prstGeom prst="rect">
            <a:avLst/>
          </a:prstGeom>
          <a:solidFill>
            <a:srgbClr val="CCFFCC"/>
          </a:solidFill>
          <a:ln w="3175" algn="ctr">
            <a:solidFill>
              <a:schemeClr val="bg2">
                <a:lumMod val="50000"/>
                <a:lumOff val="50000"/>
              </a:schemeClr>
            </a:solidFill>
            <a:miter lim="800000"/>
            <a:headEnd/>
            <a:tailEnd/>
          </a:ln>
          <a:effectLst/>
        </p:spPr>
        <p:txBody>
          <a:bodyPr>
            <a:spAutoFit/>
          </a:bodyPr>
          <a:lstStyle/>
          <a:p>
            <a:pPr algn="ctr" fontAlgn="auto">
              <a:spcBef>
                <a:spcPts val="0"/>
              </a:spcBef>
              <a:spcAft>
                <a:spcPts val="0"/>
              </a:spcAft>
              <a:defRPr/>
            </a:pPr>
            <a:r>
              <a:rPr lang="en-US" sz="1000" dirty="0">
                <a:solidFill>
                  <a:schemeClr val="tx1"/>
                </a:solidFill>
                <a:latin typeface="IBMHelvetica2004 Bold"/>
              </a:rPr>
              <a:t>Concept2 = T</a:t>
            </a:r>
          </a:p>
        </p:txBody>
      </p:sp>
      <p:sp>
        <p:nvSpPr>
          <p:cNvPr id="102" name="Text Box 14"/>
          <p:cNvSpPr txBox="1">
            <a:spLocks noChangeArrowheads="1"/>
          </p:cNvSpPr>
          <p:nvPr/>
        </p:nvSpPr>
        <p:spPr bwMode="auto">
          <a:xfrm>
            <a:off x="3911600" y="3675063"/>
            <a:ext cx="1101725" cy="244475"/>
          </a:xfrm>
          <a:prstGeom prst="rect">
            <a:avLst/>
          </a:prstGeom>
          <a:solidFill>
            <a:srgbClr val="CCFFCC"/>
          </a:solidFill>
          <a:ln w="3175" algn="ctr">
            <a:solidFill>
              <a:schemeClr val="bg2">
                <a:lumMod val="50000"/>
                <a:lumOff val="50000"/>
              </a:schemeClr>
            </a:solidFill>
            <a:miter lim="800000"/>
            <a:headEnd/>
            <a:tailEnd/>
          </a:ln>
          <a:effectLst/>
        </p:spPr>
        <p:txBody>
          <a:bodyPr>
            <a:spAutoFit/>
          </a:bodyPr>
          <a:lstStyle/>
          <a:p>
            <a:pPr algn="ctr" fontAlgn="auto">
              <a:spcBef>
                <a:spcPts val="0"/>
              </a:spcBef>
              <a:spcAft>
                <a:spcPts val="0"/>
              </a:spcAft>
              <a:defRPr/>
            </a:pPr>
            <a:r>
              <a:rPr lang="en-US" sz="1000" dirty="0">
                <a:solidFill>
                  <a:schemeClr val="tx1"/>
                </a:solidFill>
                <a:latin typeface="IBMHelvetica2004 Bold"/>
              </a:rPr>
              <a:t>Concept1= T</a:t>
            </a:r>
          </a:p>
        </p:txBody>
      </p:sp>
      <p:grpSp>
        <p:nvGrpSpPr>
          <p:cNvPr id="2" name="Group 115"/>
          <p:cNvGrpSpPr>
            <a:grpSpLocks noChangeAspect="1"/>
          </p:cNvGrpSpPr>
          <p:nvPr/>
        </p:nvGrpSpPr>
        <p:grpSpPr bwMode="auto">
          <a:xfrm>
            <a:off x="4022725" y="5257800"/>
            <a:ext cx="633413" cy="987425"/>
            <a:chOff x="3810000" y="3562351"/>
            <a:chExt cx="904875" cy="1409699"/>
          </a:xfrm>
        </p:grpSpPr>
        <p:sp>
          <p:nvSpPr>
            <p:cNvPr id="108" name="AutoShape 9"/>
            <p:cNvSpPr>
              <a:spLocks noChangeArrowheads="1"/>
            </p:cNvSpPr>
            <p:nvPr/>
          </p:nvSpPr>
          <p:spPr bwMode="auto">
            <a:xfrm>
              <a:off x="3810000" y="3562351"/>
              <a:ext cx="904875" cy="1409699"/>
            </a:xfrm>
            <a:prstGeom prst="roundRect">
              <a:avLst>
                <a:gd name="adj" fmla="val 16667"/>
              </a:avLst>
            </a:prstGeom>
            <a:solidFill>
              <a:srgbClr val="FFFFCC"/>
            </a:solidFill>
            <a:ln w="9525" algn="ctr">
              <a:noFill/>
              <a:round/>
              <a:headEnd/>
              <a:tailEnd/>
            </a:ln>
            <a:effectLst>
              <a:outerShdw blurRad="50800" dist="38100" dir="2700000" algn="tl" rotWithShape="0">
                <a:prstClr val="black">
                  <a:alpha val="40000"/>
                </a:prstClr>
              </a:outerShdw>
            </a:effectLst>
          </p:spPr>
          <p:txBody>
            <a:bodyPr wrap="none" anchor="ctr"/>
            <a:lstStyle/>
            <a:p>
              <a:pPr algn="ctr" fontAlgn="auto">
                <a:spcBef>
                  <a:spcPts val="0"/>
                </a:spcBef>
                <a:spcAft>
                  <a:spcPts val="0"/>
                </a:spcAft>
                <a:defRPr/>
              </a:pPr>
              <a:endParaRPr lang="en-US" sz="1200" dirty="0">
                <a:solidFill>
                  <a:schemeClr val="tx1"/>
                </a:solidFill>
                <a:latin typeface="IBMHelvetica2004 Bold"/>
              </a:endParaRPr>
            </a:p>
          </p:txBody>
        </p:sp>
        <p:grpSp>
          <p:nvGrpSpPr>
            <p:cNvPr id="3" name="Group 12"/>
            <p:cNvGrpSpPr>
              <a:grpSpLocks/>
            </p:cNvGrpSpPr>
            <p:nvPr/>
          </p:nvGrpSpPr>
          <p:grpSpPr bwMode="auto">
            <a:xfrm>
              <a:off x="3924300" y="3738564"/>
              <a:ext cx="709613" cy="1057275"/>
              <a:chOff x="1097" y="3408"/>
              <a:chExt cx="447" cy="666"/>
            </a:xfrm>
          </p:grpSpPr>
          <p:pic>
            <p:nvPicPr>
              <p:cNvPr id="62505" name="Picture 13" descr="nugge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8" y="3408"/>
                <a:ext cx="446" cy="632"/>
              </a:xfrm>
              <a:prstGeom prst="rect">
                <a:avLst/>
              </a:prstGeom>
              <a:noFill/>
              <a:ln w="9525">
                <a:noFill/>
                <a:miter lim="800000"/>
                <a:headEnd/>
                <a:tailEnd/>
              </a:ln>
            </p:spPr>
          </p:pic>
          <p:sp>
            <p:nvSpPr>
              <p:cNvPr id="62506" name="Rectangle 14"/>
              <p:cNvSpPr>
                <a:spLocks noChangeArrowheads="1"/>
              </p:cNvSpPr>
              <p:nvPr/>
            </p:nvSpPr>
            <p:spPr bwMode="auto">
              <a:xfrm>
                <a:off x="1097" y="3855"/>
                <a:ext cx="438" cy="219"/>
              </a:xfrm>
              <a:prstGeom prst="rect">
                <a:avLst/>
              </a:prstGeom>
              <a:solidFill>
                <a:srgbClr val="AAC2D2"/>
              </a:solidFill>
              <a:ln w="9525" algn="ctr">
                <a:noFill/>
                <a:miter lim="800000"/>
                <a:headEnd/>
                <a:tailEnd/>
              </a:ln>
            </p:spPr>
            <p:txBody>
              <a:bodyPr wrap="none" anchor="ctr"/>
              <a:lstStyle/>
              <a:p>
                <a:pPr algn="ctr"/>
                <a:r>
                  <a:rPr lang="en-US" sz="1200">
                    <a:solidFill>
                      <a:schemeClr val="tx1"/>
                    </a:solidFill>
                    <a:latin typeface="IBMHelvetica2004 Bold"/>
                  </a:rPr>
                  <a:t>Model</a:t>
                </a:r>
              </a:p>
            </p:txBody>
          </p:sp>
        </p:grpSp>
      </p:grpSp>
      <p:sp>
        <p:nvSpPr>
          <p:cNvPr id="112" name="AutoShape 59"/>
          <p:cNvSpPr>
            <a:spLocks noChangeArrowheads="1"/>
          </p:cNvSpPr>
          <p:nvPr/>
        </p:nvSpPr>
        <p:spPr bwMode="auto">
          <a:xfrm>
            <a:off x="2230438" y="4648200"/>
            <a:ext cx="539750" cy="501650"/>
          </a:xfrm>
          <a:prstGeom prst="pentagon">
            <a:avLst/>
          </a:prstGeom>
          <a:solidFill>
            <a:srgbClr val="92D05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fontAlgn="auto">
              <a:spcBef>
                <a:spcPts val="0"/>
              </a:spcBef>
              <a:spcAft>
                <a:spcPts val="0"/>
              </a:spcAft>
              <a:defRPr/>
            </a:pPr>
            <a:endParaRPr lang="en-US" dirty="0">
              <a:solidFill>
                <a:schemeClr val="tx1"/>
              </a:solidFill>
              <a:latin typeface="IBMHelvetica2004 Bold"/>
            </a:endParaRPr>
          </a:p>
        </p:txBody>
      </p:sp>
      <p:sp>
        <p:nvSpPr>
          <p:cNvPr id="116" name="TextBox 115"/>
          <p:cNvSpPr txBox="1">
            <a:spLocks noChangeArrowheads="1"/>
          </p:cNvSpPr>
          <p:nvPr/>
        </p:nvSpPr>
        <p:spPr bwMode="auto">
          <a:xfrm>
            <a:off x="1990725" y="5362575"/>
            <a:ext cx="1377300" cy="430887"/>
          </a:xfrm>
          <a:prstGeom prst="rect">
            <a:avLst/>
          </a:prstGeom>
          <a:noFill/>
          <a:ln w="9525">
            <a:noFill/>
            <a:miter lim="800000"/>
            <a:headEnd/>
            <a:tailEnd/>
          </a:ln>
        </p:spPr>
        <p:txBody>
          <a:bodyPr wrap="none">
            <a:spAutoFit/>
          </a:bodyPr>
          <a:lstStyle/>
          <a:p>
            <a:r>
              <a:rPr lang="en-US">
                <a:solidFill>
                  <a:schemeClr val="tx1"/>
                </a:solidFill>
                <a:latin typeface="IBMHelvetica2004 Bold"/>
              </a:rPr>
              <a:t>Algorithm</a:t>
            </a:r>
          </a:p>
        </p:txBody>
      </p:sp>
      <p:sp>
        <p:nvSpPr>
          <p:cNvPr id="117" name="AutoShape 9"/>
          <p:cNvSpPr>
            <a:spLocks noChangeArrowheads="1"/>
          </p:cNvSpPr>
          <p:nvPr/>
        </p:nvSpPr>
        <p:spPr bwMode="auto">
          <a:xfrm>
            <a:off x="3268663" y="4724400"/>
            <a:ext cx="2151062" cy="334963"/>
          </a:xfrm>
          <a:prstGeom prst="roundRect">
            <a:avLst>
              <a:gd name="adj" fmla="val 16667"/>
            </a:avLst>
          </a:prstGeom>
          <a:solidFill>
            <a:srgbClr val="FFFFCC"/>
          </a:solidFill>
          <a:ln w="9525" algn="ctr">
            <a:noFill/>
            <a:round/>
            <a:headEnd/>
            <a:tailEnd/>
          </a:ln>
          <a:effectLst>
            <a:outerShdw blurRad="50800" dist="38100" dir="2700000" algn="tl" rotWithShape="0">
              <a:prstClr val="black">
                <a:alpha val="40000"/>
              </a:prstClr>
            </a:outerShdw>
          </a:effectLst>
        </p:spPr>
        <p:txBody>
          <a:bodyPr wrap="none" anchor="ctr"/>
          <a:lstStyle/>
          <a:p>
            <a:pPr algn="ctr" fontAlgn="auto">
              <a:spcBef>
                <a:spcPts val="0"/>
              </a:spcBef>
              <a:spcAft>
                <a:spcPts val="0"/>
              </a:spcAft>
              <a:defRPr/>
            </a:pPr>
            <a:r>
              <a:rPr lang="en-US" sz="1200" dirty="0">
                <a:solidFill>
                  <a:schemeClr val="tx1"/>
                </a:solidFill>
                <a:latin typeface="IBMHelvetica2004 Bold"/>
              </a:rPr>
              <a:t>Training Process</a:t>
            </a:r>
          </a:p>
        </p:txBody>
      </p:sp>
      <p:sp>
        <p:nvSpPr>
          <p:cNvPr id="129" name="AutoShape 9"/>
          <p:cNvSpPr>
            <a:spLocks noChangeArrowheads="1"/>
          </p:cNvSpPr>
          <p:nvPr/>
        </p:nvSpPr>
        <p:spPr bwMode="auto">
          <a:xfrm>
            <a:off x="5773738" y="2474913"/>
            <a:ext cx="2151062" cy="334962"/>
          </a:xfrm>
          <a:prstGeom prst="roundRect">
            <a:avLst>
              <a:gd name="adj" fmla="val 16667"/>
            </a:avLst>
          </a:prstGeom>
          <a:solidFill>
            <a:srgbClr val="FFFFCC"/>
          </a:solidFill>
          <a:ln w="9525" algn="ctr">
            <a:noFill/>
            <a:round/>
            <a:headEnd/>
            <a:tailEnd/>
          </a:ln>
          <a:effectLst>
            <a:outerShdw blurRad="50800" dist="38100" dir="2700000" algn="tl" rotWithShape="0">
              <a:prstClr val="black">
                <a:alpha val="40000"/>
              </a:prstClr>
            </a:outerShdw>
          </a:effectLst>
        </p:spPr>
        <p:txBody>
          <a:bodyPr wrap="none" anchor="ctr"/>
          <a:lstStyle/>
          <a:p>
            <a:pPr algn="ctr" fontAlgn="auto">
              <a:spcBef>
                <a:spcPts val="0"/>
              </a:spcBef>
              <a:spcAft>
                <a:spcPts val="0"/>
              </a:spcAft>
              <a:defRPr/>
            </a:pPr>
            <a:r>
              <a:rPr lang="en-US" sz="1200" dirty="0">
                <a:solidFill>
                  <a:schemeClr val="tx1"/>
                </a:solidFill>
                <a:latin typeface="IBMHelvetica2004 Bold"/>
              </a:rPr>
              <a:t>Text Mining Process</a:t>
            </a:r>
          </a:p>
        </p:txBody>
      </p:sp>
      <p:pic>
        <p:nvPicPr>
          <p:cNvPr id="62491" name="Picture 28" descr="pers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2750" y="1228725"/>
            <a:ext cx="438150" cy="727075"/>
          </a:xfrm>
          <a:prstGeom prst="rect">
            <a:avLst/>
          </a:prstGeom>
          <a:noFill/>
          <a:ln w="9525">
            <a:noFill/>
            <a:miter lim="800000"/>
            <a:headEnd/>
            <a:tailEnd/>
          </a:ln>
        </p:spPr>
      </p:pic>
      <p:cxnSp>
        <p:nvCxnSpPr>
          <p:cNvPr id="62492" name="Straight Arrow Connector 134"/>
          <p:cNvCxnSpPr>
            <a:cxnSpLocks noChangeShapeType="1"/>
          </p:cNvCxnSpPr>
          <p:nvPr/>
        </p:nvCxnSpPr>
        <p:spPr bwMode="auto">
          <a:xfrm>
            <a:off x="1000125" y="1562100"/>
            <a:ext cx="247650" cy="1588"/>
          </a:xfrm>
          <a:prstGeom prst="straightConnector1">
            <a:avLst/>
          </a:prstGeom>
          <a:noFill/>
          <a:ln w="9525" algn="ctr">
            <a:solidFill>
              <a:schemeClr val="tx1"/>
            </a:solidFill>
            <a:round/>
            <a:headEnd/>
            <a:tailEnd type="arrow" w="med" len="med"/>
          </a:ln>
        </p:spPr>
      </p:cxnSp>
      <p:sp>
        <p:nvSpPr>
          <p:cNvPr id="136" name="AutoShape 9"/>
          <p:cNvSpPr>
            <a:spLocks noChangeArrowheads="1"/>
          </p:cNvSpPr>
          <p:nvPr/>
        </p:nvSpPr>
        <p:spPr bwMode="auto">
          <a:xfrm>
            <a:off x="1285875" y="2474913"/>
            <a:ext cx="2419350" cy="334962"/>
          </a:xfrm>
          <a:prstGeom prst="roundRect">
            <a:avLst>
              <a:gd name="adj" fmla="val 16667"/>
            </a:avLst>
          </a:prstGeom>
          <a:solidFill>
            <a:srgbClr val="FFFFCC"/>
          </a:solidFill>
          <a:ln w="9525" algn="ctr">
            <a:noFill/>
            <a:round/>
            <a:headEnd/>
            <a:tailEnd/>
          </a:ln>
          <a:effectLst>
            <a:outerShdw blurRad="50800" dist="38100" dir="2700000" algn="tl" rotWithShape="0">
              <a:prstClr val="black">
                <a:alpha val="40000"/>
              </a:prstClr>
            </a:outerShdw>
          </a:effectLst>
        </p:spPr>
        <p:txBody>
          <a:bodyPr wrap="none" anchor="ctr"/>
          <a:lstStyle/>
          <a:p>
            <a:pPr algn="ctr" fontAlgn="auto">
              <a:spcBef>
                <a:spcPts val="0"/>
              </a:spcBef>
              <a:spcAft>
                <a:spcPts val="0"/>
              </a:spcAft>
              <a:defRPr/>
            </a:pPr>
            <a:r>
              <a:rPr lang="en-US" sz="1200" dirty="0">
                <a:solidFill>
                  <a:schemeClr val="tx1"/>
                </a:solidFill>
                <a:latin typeface="IBMHelvetica2004 Bold"/>
              </a:rPr>
              <a:t>Structured Data Preparation</a:t>
            </a:r>
          </a:p>
        </p:txBody>
      </p:sp>
      <p:cxnSp>
        <p:nvCxnSpPr>
          <p:cNvPr id="138" name="Straight Arrow Connector 137"/>
          <p:cNvCxnSpPr>
            <a:stCxn id="1311749" idx="2"/>
            <a:endCxn id="136" idx="0"/>
          </p:cNvCxnSpPr>
          <p:nvPr/>
        </p:nvCxnSpPr>
        <p:spPr bwMode="auto">
          <a:xfrm rot="5400000">
            <a:off x="3502889" y="771595"/>
            <a:ext cx="695980" cy="2710657"/>
          </a:xfrm>
          <a:prstGeom prst="straightConnector1">
            <a:avLst/>
          </a:prstGeom>
          <a:solidFill>
            <a:srgbClr val="AAC2D2"/>
          </a:solidFill>
          <a:ln w="9525" cap="flat" cmpd="sng" algn="ctr">
            <a:solidFill>
              <a:schemeClr val="bg2">
                <a:lumMod val="50000"/>
                <a:lumOff val="50000"/>
              </a:schemeClr>
            </a:solidFill>
            <a:prstDash val="solid"/>
            <a:round/>
            <a:headEnd type="none" w="med" len="med"/>
            <a:tailEnd type="triangle" w="med" len="med"/>
          </a:ln>
          <a:effectLst/>
        </p:spPr>
      </p:cxnSp>
      <p:sp>
        <p:nvSpPr>
          <p:cNvPr id="140" name="Text Box 14"/>
          <p:cNvSpPr txBox="1">
            <a:spLocks noChangeArrowheads="1"/>
          </p:cNvSpPr>
          <p:nvPr/>
        </p:nvSpPr>
        <p:spPr bwMode="auto">
          <a:xfrm>
            <a:off x="2759075" y="3675063"/>
            <a:ext cx="1101725" cy="246062"/>
          </a:xfrm>
          <a:prstGeom prst="rect">
            <a:avLst/>
          </a:prstGeom>
          <a:solidFill>
            <a:srgbClr val="CCFFCC"/>
          </a:solidFill>
          <a:ln w="3175" algn="ctr">
            <a:solidFill>
              <a:schemeClr val="bg2">
                <a:lumMod val="50000"/>
                <a:lumOff val="50000"/>
              </a:schemeClr>
            </a:solidFill>
            <a:miter lim="800000"/>
            <a:headEnd/>
            <a:tailEnd/>
          </a:ln>
          <a:effectLst/>
        </p:spPr>
        <p:txBody>
          <a:bodyPr>
            <a:spAutoFit/>
          </a:bodyPr>
          <a:lstStyle/>
          <a:p>
            <a:pPr algn="ctr" fontAlgn="auto">
              <a:spcBef>
                <a:spcPts val="0"/>
              </a:spcBef>
              <a:spcAft>
                <a:spcPts val="0"/>
              </a:spcAft>
              <a:defRPr/>
            </a:pPr>
            <a:r>
              <a:rPr lang="en-US" sz="1000" dirty="0">
                <a:solidFill>
                  <a:schemeClr val="tx1"/>
                </a:solidFill>
                <a:latin typeface="IBMHelvetica2004 Bold"/>
              </a:rPr>
              <a:t>Emails/day = 20</a:t>
            </a:r>
          </a:p>
        </p:txBody>
      </p:sp>
      <p:sp>
        <p:nvSpPr>
          <p:cNvPr id="141" name="Text Box 14"/>
          <p:cNvSpPr txBox="1">
            <a:spLocks noChangeArrowheads="1"/>
          </p:cNvSpPr>
          <p:nvPr/>
        </p:nvSpPr>
        <p:spPr bwMode="auto">
          <a:xfrm>
            <a:off x="1625600" y="3675063"/>
            <a:ext cx="1101725" cy="246062"/>
          </a:xfrm>
          <a:prstGeom prst="rect">
            <a:avLst/>
          </a:prstGeom>
          <a:solidFill>
            <a:srgbClr val="CCFFCC"/>
          </a:solidFill>
          <a:ln w="3175" algn="ctr">
            <a:solidFill>
              <a:schemeClr val="bg2">
                <a:lumMod val="50000"/>
                <a:lumOff val="50000"/>
              </a:schemeClr>
            </a:solidFill>
            <a:miter lim="800000"/>
            <a:headEnd/>
            <a:tailEnd/>
          </a:ln>
          <a:effectLst/>
        </p:spPr>
        <p:txBody>
          <a:bodyPr>
            <a:spAutoFit/>
          </a:bodyPr>
          <a:lstStyle/>
          <a:p>
            <a:pPr algn="ctr" fontAlgn="auto">
              <a:spcBef>
                <a:spcPts val="0"/>
              </a:spcBef>
              <a:spcAft>
                <a:spcPts val="0"/>
              </a:spcAft>
              <a:defRPr/>
            </a:pPr>
            <a:r>
              <a:rPr lang="en-US" sz="1000" dirty="0">
                <a:solidFill>
                  <a:schemeClr val="tx1"/>
                </a:solidFill>
                <a:latin typeface="IBMHelvetica2004 Bold"/>
              </a:rPr>
              <a:t>Relatives = 13</a:t>
            </a:r>
          </a:p>
        </p:txBody>
      </p:sp>
      <p:sp>
        <p:nvSpPr>
          <p:cNvPr id="142" name="Text Box 14"/>
          <p:cNvSpPr txBox="1">
            <a:spLocks noChangeArrowheads="1"/>
          </p:cNvSpPr>
          <p:nvPr/>
        </p:nvSpPr>
        <p:spPr bwMode="auto">
          <a:xfrm>
            <a:off x="381000" y="3675063"/>
            <a:ext cx="1184275" cy="246062"/>
          </a:xfrm>
          <a:prstGeom prst="rect">
            <a:avLst/>
          </a:prstGeom>
          <a:solidFill>
            <a:srgbClr val="CCFFCC"/>
          </a:solidFill>
          <a:ln w="3175" algn="ctr">
            <a:solidFill>
              <a:schemeClr val="bg2">
                <a:lumMod val="50000"/>
                <a:lumOff val="50000"/>
              </a:schemeClr>
            </a:solidFill>
            <a:miter lim="800000"/>
            <a:headEnd/>
            <a:tailEnd/>
          </a:ln>
          <a:effectLst/>
        </p:spPr>
        <p:txBody>
          <a:bodyPr>
            <a:spAutoFit/>
          </a:bodyPr>
          <a:lstStyle/>
          <a:p>
            <a:pPr algn="ctr" fontAlgn="auto">
              <a:spcBef>
                <a:spcPts val="0"/>
              </a:spcBef>
              <a:spcAft>
                <a:spcPts val="0"/>
              </a:spcAft>
              <a:defRPr/>
            </a:pPr>
            <a:r>
              <a:rPr lang="en-US" sz="1000" dirty="0">
                <a:solidFill>
                  <a:schemeClr val="tx1"/>
                </a:solidFill>
                <a:latin typeface="IBMHelvetica2004 Bold"/>
              </a:rPr>
              <a:t>Net Speed = 3GB</a:t>
            </a:r>
          </a:p>
        </p:txBody>
      </p:sp>
      <p:cxnSp>
        <p:nvCxnSpPr>
          <p:cNvPr id="143" name="AutoShape 24"/>
          <p:cNvCxnSpPr>
            <a:cxnSpLocks noChangeShapeType="1"/>
            <a:stCxn id="136" idx="2"/>
            <a:endCxn id="142" idx="0"/>
          </p:cNvCxnSpPr>
          <p:nvPr/>
        </p:nvCxnSpPr>
        <p:spPr bwMode="auto">
          <a:xfrm rot="5400000">
            <a:off x="1301750" y="2481263"/>
            <a:ext cx="865188" cy="1522412"/>
          </a:xfrm>
          <a:prstGeom prst="straightConnector1">
            <a:avLst/>
          </a:prstGeom>
          <a:noFill/>
          <a:ln w="3175">
            <a:solidFill>
              <a:schemeClr val="bg2">
                <a:lumMod val="50000"/>
                <a:lumOff val="50000"/>
              </a:schemeClr>
            </a:solidFill>
            <a:round/>
            <a:headEnd/>
            <a:tailEnd type="triangle" w="med" len="med"/>
          </a:ln>
          <a:effectLst/>
        </p:spPr>
      </p:cxnSp>
      <p:cxnSp>
        <p:nvCxnSpPr>
          <p:cNvPr id="146" name="AutoShape 24"/>
          <p:cNvCxnSpPr>
            <a:cxnSpLocks noChangeShapeType="1"/>
            <a:stCxn id="136" idx="2"/>
            <a:endCxn id="141" idx="0"/>
          </p:cNvCxnSpPr>
          <p:nvPr/>
        </p:nvCxnSpPr>
        <p:spPr bwMode="auto">
          <a:xfrm rot="5400000">
            <a:off x="1903413" y="3082925"/>
            <a:ext cx="865188" cy="319087"/>
          </a:xfrm>
          <a:prstGeom prst="straightConnector1">
            <a:avLst/>
          </a:prstGeom>
          <a:noFill/>
          <a:ln w="3175">
            <a:solidFill>
              <a:schemeClr val="bg2">
                <a:lumMod val="50000"/>
                <a:lumOff val="50000"/>
              </a:schemeClr>
            </a:solidFill>
            <a:round/>
            <a:headEnd/>
            <a:tailEnd type="triangle" w="med" len="med"/>
          </a:ln>
          <a:effectLst/>
        </p:spPr>
      </p:cxnSp>
      <p:cxnSp>
        <p:nvCxnSpPr>
          <p:cNvPr id="151" name="AutoShape 24"/>
          <p:cNvCxnSpPr>
            <a:cxnSpLocks noChangeShapeType="1"/>
            <a:stCxn id="136" idx="2"/>
            <a:endCxn id="140" idx="0"/>
          </p:cNvCxnSpPr>
          <p:nvPr/>
        </p:nvCxnSpPr>
        <p:spPr bwMode="auto">
          <a:xfrm rot="16200000" flipH="1">
            <a:off x="2470150" y="2835275"/>
            <a:ext cx="865188" cy="814388"/>
          </a:xfrm>
          <a:prstGeom prst="straightConnector1">
            <a:avLst/>
          </a:prstGeom>
          <a:noFill/>
          <a:ln w="3175">
            <a:solidFill>
              <a:schemeClr val="bg2">
                <a:lumMod val="50000"/>
                <a:lumOff val="50000"/>
              </a:schemeClr>
            </a:solidFill>
            <a:round/>
            <a:headEnd/>
            <a:tailEnd type="triangle" w="med" len="med"/>
          </a:ln>
          <a:effectLst/>
        </p:spPr>
      </p:cxnSp>
      <p:sp>
        <p:nvSpPr>
          <p:cNvPr id="62501" name="TextBox 153"/>
          <p:cNvSpPr txBox="1">
            <a:spLocks noChangeArrowheads="1"/>
          </p:cNvSpPr>
          <p:nvPr/>
        </p:nvSpPr>
        <p:spPr bwMode="auto">
          <a:xfrm>
            <a:off x="1066800" y="1924050"/>
            <a:ext cx="2393950" cy="430887"/>
          </a:xfrm>
          <a:prstGeom prst="rect">
            <a:avLst/>
          </a:prstGeom>
          <a:noFill/>
          <a:ln w="9525">
            <a:noFill/>
            <a:miter lim="800000"/>
            <a:headEnd/>
            <a:tailEnd/>
          </a:ln>
        </p:spPr>
        <p:txBody>
          <a:bodyPr>
            <a:spAutoFit/>
          </a:bodyPr>
          <a:lstStyle/>
          <a:p>
            <a:r>
              <a:rPr lang="en-US">
                <a:solidFill>
                  <a:schemeClr val="tx1"/>
                </a:solidFill>
                <a:latin typeface="IBMHelvetica2004 Bold"/>
              </a:rPr>
              <a:t>Data Fields</a:t>
            </a:r>
          </a:p>
        </p:txBody>
      </p:sp>
    </p:spTree>
    <p:extLst>
      <p:ext uri="{BB962C8B-B14F-4D97-AF65-F5344CB8AC3E}">
        <p14:creationId xmlns:p14="http://schemas.microsoft.com/office/powerpoint/2010/main" val="77619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20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2000"/>
                                        <p:tgtEl>
                                          <p:spTgt spid="129"/>
                                        </p:tgtEl>
                                      </p:cBhvr>
                                    </p:animEffect>
                                  </p:childTnLst>
                                </p:cTn>
                              </p:par>
                              <p:par>
                                <p:cTn id="11" presetID="10" presetClass="entr" presetSubtype="0" fill="hold" nodeType="withEffect">
                                  <p:stCondLst>
                                    <p:cond delay="0"/>
                                  </p:stCondLst>
                                  <p:childTnLst>
                                    <p:set>
                                      <p:cBhvr>
                                        <p:cTn id="12" dur="1" fill="hold">
                                          <p:stCondLst>
                                            <p:cond delay="0"/>
                                          </p:stCondLst>
                                        </p:cTn>
                                        <p:tgtEl>
                                          <p:spTgt spid="1311763"/>
                                        </p:tgtEl>
                                        <p:attrNameLst>
                                          <p:attrName>style.visibility</p:attrName>
                                        </p:attrNameLst>
                                      </p:cBhvr>
                                      <p:to>
                                        <p:strVal val="visible"/>
                                      </p:to>
                                    </p:set>
                                    <p:animEffect transition="in" filter="fade">
                                      <p:cBhvr>
                                        <p:cTn id="13" dur="2000"/>
                                        <p:tgtEl>
                                          <p:spTgt spid="13117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11751"/>
                                        </p:tgtEl>
                                        <p:attrNameLst>
                                          <p:attrName>style.visibility</p:attrName>
                                        </p:attrNameLst>
                                      </p:cBhvr>
                                      <p:to>
                                        <p:strVal val="visible"/>
                                      </p:to>
                                    </p:set>
                                    <p:animEffect transition="in" filter="fade">
                                      <p:cBhvr>
                                        <p:cTn id="16" dur="2000"/>
                                        <p:tgtEl>
                                          <p:spTgt spid="1311751"/>
                                        </p:tgtEl>
                                      </p:cBhvr>
                                    </p:animEffect>
                                  </p:childTnLst>
                                </p:cTn>
                              </p:par>
                              <p:par>
                                <p:cTn id="17" presetID="10" presetClass="entr" presetSubtype="0" fill="hold" nodeType="withEffect">
                                  <p:stCondLst>
                                    <p:cond delay="0"/>
                                  </p:stCondLst>
                                  <p:childTnLst>
                                    <p:set>
                                      <p:cBhvr>
                                        <p:cTn id="18" dur="1" fill="hold">
                                          <p:stCondLst>
                                            <p:cond delay="0"/>
                                          </p:stCondLst>
                                        </p:cTn>
                                        <p:tgtEl>
                                          <p:spTgt spid="1311764"/>
                                        </p:tgtEl>
                                        <p:attrNameLst>
                                          <p:attrName>style.visibility</p:attrName>
                                        </p:attrNameLst>
                                      </p:cBhvr>
                                      <p:to>
                                        <p:strVal val="visible"/>
                                      </p:to>
                                    </p:set>
                                    <p:animEffect transition="in" filter="fade">
                                      <p:cBhvr>
                                        <p:cTn id="19" dur="2000"/>
                                        <p:tgtEl>
                                          <p:spTgt spid="13117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311768"/>
                                        </p:tgtEl>
                                        <p:attrNameLst>
                                          <p:attrName>style.visibility</p:attrName>
                                        </p:attrNameLst>
                                      </p:cBhvr>
                                      <p:to>
                                        <p:strVal val="visible"/>
                                      </p:to>
                                    </p:set>
                                    <p:animEffect transition="in" filter="wipe(up)">
                                      <p:cBhvr>
                                        <p:cTn id="24" dur="500"/>
                                        <p:tgtEl>
                                          <p:spTgt spid="1311768"/>
                                        </p:tgtEl>
                                      </p:cBhvr>
                                    </p:animEffect>
                                  </p:childTnLst>
                                </p:cTn>
                              </p:par>
                              <p:par>
                                <p:cTn id="25" presetID="22" presetClass="entr" presetSubtype="1" fill="hold" nodeType="withEffect">
                                  <p:stCondLst>
                                    <p:cond delay="0"/>
                                  </p:stCondLst>
                                  <p:childTnLst>
                                    <p:set>
                                      <p:cBhvr>
                                        <p:cTn id="26" dur="1" fill="hold">
                                          <p:stCondLst>
                                            <p:cond delay="0"/>
                                          </p:stCondLst>
                                        </p:cTn>
                                        <p:tgtEl>
                                          <p:spTgt spid="1311771"/>
                                        </p:tgtEl>
                                        <p:attrNameLst>
                                          <p:attrName>style.visibility</p:attrName>
                                        </p:attrNameLst>
                                      </p:cBhvr>
                                      <p:to>
                                        <p:strVal val="visible"/>
                                      </p:to>
                                    </p:set>
                                    <p:animEffect transition="in" filter="wipe(up)">
                                      <p:cBhvr>
                                        <p:cTn id="27" dur="500"/>
                                        <p:tgtEl>
                                          <p:spTgt spid="1311771"/>
                                        </p:tgtEl>
                                      </p:cBhvr>
                                    </p:animEffect>
                                  </p:childTnLst>
                                </p:cTn>
                              </p:par>
                              <p:par>
                                <p:cTn id="28" presetID="22" presetClass="entr" presetSubtype="1" fill="hold" nodeType="withEffect">
                                  <p:stCondLst>
                                    <p:cond delay="0"/>
                                  </p:stCondLst>
                                  <p:childTnLst>
                                    <p:set>
                                      <p:cBhvr>
                                        <p:cTn id="29" dur="1" fill="hold">
                                          <p:stCondLst>
                                            <p:cond delay="0"/>
                                          </p:stCondLst>
                                        </p:cTn>
                                        <p:tgtEl>
                                          <p:spTgt spid="1311770"/>
                                        </p:tgtEl>
                                        <p:attrNameLst>
                                          <p:attrName>style.visibility</p:attrName>
                                        </p:attrNameLst>
                                      </p:cBhvr>
                                      <p:to>
                                        <p:strVal val="visible"/>
                                      </p:to>
                                    </p:set>
                                    <p:animEffect transition="in" filter="wipe(up)">
                                      <p:cBhvr>
                                        <p:cTn id="30" dur="500"/>
                                        <p:tgtEl>
                                          <p:spTgt spid="1311770"/>
                                        </p:tgtEl>
                                      </p:cBhvr>
                                    </p:animEffect>
                                  </p:childTnLst>
                                </p:cTn>
                              </p:par>
                              <p:par>
                                <p:cTn id="31" presetID="22" presetClass="entr" presetSubtype="1" fill="hold" nodeType="withEffect">
                                  <p:stCondLst>
                                    <p:cond delay="0"/>
                                  </p:stCondLst>
                                  <p:childTnLst>
                                    <p:set>
                                      <p:cBhvr>
                                        <p:cTn id="32" dur="1" fill="hold">
                                          <p:stCondLst>
                                            <p:cond delay="0"/>
                                          </p:stCondLst>
                                        </p:cTn>
                                        <p:tgtEl>
                                          <p:spTgt spid="1311769"/>
                                        </p:tgtEl>
                                        <p:attrNameLst>
                                          <p:attrName>style.visibility</p:attrName>
                                        </p:attrNameLst>
                                      </p:cBhvr>
                                      <p:to>
                                        <p:strVal val="visible"/>
                                      </p:to>
                                    </p:set>
                                    <p:animEffect transition="in" filter="wipe(up)">
                                      <p:cBhvr>
                                        <p:cTn id="33" dur="500"/>
                                        <p:tgtEl>
                                          <p:spTgt spid="1311769"/>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up)">
                                      <p:cBhvr>
                                        <p:cTn id="36" dur="500"/>
                                        <p:tgtEl>
                                          <p:spTgt spid="10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animEffect transition="in" filter="wipe(up)">
                                      <p:cBhvr>
                                        <p:cTn id="39" dur="500"/>
                                        <p:tgtEl>
                                          <p:spTgt spid="10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wipe(up)">
                                      <p:cBhvr>
                                        <p:cTn id="42" dur="500"/>
                                        <p:tgtEl>
                                          <p:spTgt spid="9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311758"/>
                                        </p:tgtEl>
                                        <p:attrNameLst>
                                          <p:attrName>style.visibility</p:attrName>
                                        </p:attrNameLst>
                                      </p:cBhvr>
                                      <p:to>
                                        <p:strVal val="visible"/>
                                      </p:to>
                                    </p:set>
                                    <p:animEffect transition="in" filter="wipe(up)">
                                      <p:cBhvr>
                                        <p:cTn id="45" dur="500"/>
                                        <p:tgtEl>
                                          <p:spTgt spid="131175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311766"/>
                                        </p:tgtEl>
                                        <p:attrNameLst>
                                          <p:attrName>style.visibility</p:attrName>
                                        </p:attrNameLst>
                                      </p:cBhvr>
                                      <p:to>
                                        <p:strVal val="visible"/>
                                      </p:to>
                                    </p:set>
                                    <p:animEffect transition="in" filter="wipe(up)">
                                      <p:cBhvr>
                                        <p:cTn id="50" dur="500"/>
                                        <p:tgtEl>
                                          <p:spTgt spid="1311766"/>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wipe(up)">
                                      <p:cBhvr>
                                        <p:cTn id="53" dur="500"/>
                                        <p:tgtEl>
                                          <p:spTgt spid="112"/>
                                        </p:tgtEl>
                                      </p:cBhvr>
                                    </p:animEffect>
                                  </p:childTnLst>
                                </p:cTn>
                              </p:par>
                              <p:par>
                                <p:cTn id="54" presetID="22" presetClass="entr" presetSubtype="1" fill="hold" nodeType="withEffect">
                                  <p:stCondLst>
                                    <p:cond delay="0"/>
                                  </p:stCondLst>
                                  <p:childTnLst>
                                    <p:set>
                                      <p:cBhvr>
                                        <p:cTn id="55" dur="1" fill="hold">
                                          <p:stCondLst>
                                            <p:cond delay="0"/>
                                          </p:stCondLst>
                                        </p:cTn>
                                        <p:tgtEl>
                                          <p:spTgt spid="1311762"/>
                                        </p:tgtEl>
                                        <p:attrNameLst>
                                          <p:attrName>style.visibility</p:attrName>
                                        </p:attrNameLst>
                                      </p:cBhvr>
                                      <p:to>
                                        <p:strVal val="visible"/>
                                      </p:to>
                                    </p:set>
                                    <p:animEffect transition="in" filter="wipe(up)">
                                      <p:cBhvr>
                                        <p:cTn id="56" dur="500"/>
                                        <p:tgtEl>
                                          <p:spTgt spid="1311762"/>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wipe(up)">
                                      <p:cBhvr>
                                        <p:cTn id="59" dur="500"/>
                                        <p:tgtEl>
                                          <p:spTgt spid="117"/>
                                        </p:tgtEl>
                                      </p:cBhvr>
                                    </p:animEffect>
                                  </p:childTnLst>
                                </p:cTn>
                              </p:par>
                              <p:par>
                                <p:cTn id="60" presetID="22" presetClass="entr" presetSubtype="1" fill="hold" nodeType="withEffect">
                                  <p:stCondLst>
                                    <p:cond delay="0"/>
                                  </p:stCondLst>
                                  <p:childTnLst>
                                    <p:set>
                                      <p:cBhvr>
                                        <p:cTn id="61" dur="1" fill="hold">
                                          <p:stCondLst>
                                            <p:cond delay="0"/>
                                          </p:stCondLst>
                                        </p:cTn>
                                        <p:tgtEl>
                                          <p:spTgt spid="1311772"/>
                                        </p:tgtEl>
                                        <p:attrNameLst>
                                          <p:attrName>style.visibility</p:attrName>
                                        </p:attrNameLst>
                                      </p:cBhvr>
                                      <p:to>
                                        <p:strVal val="visible"/>
                                      </p:to>
                                    </p:set>
                                    <p:animEffect transition="in" filter="wipe(up)">
                                      <p:cBhvr>
                                        <p:cTn id="62" dur="500"/>
                                        <p:tgtEl>
                                          <p:spTgt spid="1311772"/>
                                        </p:tgtEl>
                                      </p:cBhvr>
                                    </p:animEffect>
                                  </p:childTnLst>
                                </p:cTn>
                              </p:par>
                              <p:par>
                                <p:cTn id="63" presetID="22" presetClass="entr" presetSubtype="1"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up)">
                                      <p:cBhvr>
                                        <p:cTn id="65" dur="500"/>
                                        <p:tgtEl>
                                          <p:spTgt spid="2"/>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751" grpId="0" animBg="1"/>
      <p:bldP spid="1311758" grpId="0" animBg="1"/>
      <p:bldP spid="74" grpId="0"/>
      <p:bldP spid="99" grpId="0" animBg="1"/>
      <p:bldP spid="101" grpId="0" animBg="1"/>
      <p:bldP spid="102" grpId="0" animBg="1"/>
      <p:bldP spid="112" grpId="0" animBg="1"/>
      <p:bldP spid="116" grpId="0"/>
      <p:bldP spid="117" grpId="0" animBg="1"/>
      <p:bldP spid="1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35496" y="116632"/>
            <a:ext cx="9036496" cy="82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tIns="135792"/>
          <a:lstStyle>
            <a:defPPr>
              <a:defRPr lang="en-US"/>
            </a:defPPr>
            <a:lvl1pPr eaLnBrk="1" hangingPunct="1">
              <a:lnSpc>
                <a:spcPct val="84000"/>
              </a:lnSpc>
              <a:buClr>
                <a:srgbClr val="000000"/>
              </a:buClr>
              <a:buSzPct val="1000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7889FB"/>
                </a:solidFill>
                <a:latin typeface="+mj-lt"/>
                <a:ea typeface="+mj-ea"/>
                <a:cs typeface="+mj-cs"/>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S Gothic" panose="020B0609070205080204" pitchFamily="49"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S Gothic" panose="020B0609070205080204" pitchFamily="49"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S Gothic" panose="020B0609070205080204" pitchFamily="49"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S Gothic" panose="020B0609070205080204" pitchFamily="49" charset="-128"/>
              </a:defRPr>
            </a:lvl9pPr>
          </a:lstStyle>
          <a:p>
            <a:r>
              <a:rPr lang="en-TT" altLang="en-US" dirty="0"/>
              <a:t>The Data Science methodology consisted to cover the following steps</a:t>
            </a:r>
            <a:br>
              <a:rPr lang="en-US" altLang="fr-FR" dirty="0"/>
            </a:br>
            <a:endParaRPr lang="en-US" altLang="fr-FR" dirty="0"/>
          </a:p>
        </p:txBody>
      </p:sp>
      <p:pic>
        <p:nvPicPr>
          <p:cNvPr id="7" name="Picture 6" descr="Image associée">
            <a:extLst>
              <a:ext uri="{FF2B5EF4-FFF2-40B4-BE49-F238E27FC236}">
                <a16:creationId xmlns:a16="http://schemas.microsoft.com/office/drawing/2014/main" id="{808EF656-4AA9-B249-BF1F-B5840CDD202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1601" y="1369091"/>
            <a:ext cx="4621546" cy="463165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FFD8641F-98FC-DA48-BC05-1A01630F7318}"/>
              </a:ext>
            </a:extLst>
          </p:cNvPr>
          <p:cNvSpPr txBox="1">
            <a:spLocks/>
          </p:cNvSpPr>
          <p:nvPr/>
        </p:nvSpPr>
        <p:spPr>
          <a:xfrm>
            <a:off x="5089091" y="2057400"/>
            <a:ext cx="3972848" cy="35462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a:buChar char="•"/>
              <a:defRPr sz="2500" kern="1200" baseline="0">
                <a:solidFill>
                  <a:srgbClr val="32323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spcBef>
                <a:spcPts val="0"/>
              </a:spcBef>
              <a:buNone/>
            </a:pPr>
            <a:endParaRPr lang="en-TT" altLang="en-US" sz="1800" dirty="0">
              <a:latin typeface="Arial" panose="020B0604020202020204" pitchFamily="34" charset="0"/>
              <a:cs typeface="Arial" panose="020B0604020202020204" pitchFamily="34" charset="0"/>
            </a:endParaRPr>
          </a:p>
          <a:p>
            <a:pPr marL="0" lvl="1" indent="153900">
              <a:spcBef>
                <a:spcPts val="0"/>
              </a:spcBef>
            </a:pPr>
            <a:r>
              <a:rPr lang="en-TT" altLang="en-US" sz="1800" dirty="0">
                <a:latin typeface="Arial" panose="020B0604020202020204" pitchFamily="34" charset="0"/>
                <a:cs typeface="Arial" panose="020B0604020202020204" pitchFamily="34" charset="0"/>
              </a:rPr>
              <a:t>A known Data Science methodology (Cross Industry Standard Process for Data Mining)</a:t>
            </a:r>
          </a:p>
          <a:p>
            <a:pPr marL="0" lvl="1" indent="153900">
              <a:spcBef>
                <a:spcPts val="0"/>
              </a:spcBef>
            </a:pPr>
            <a:endParaRPr lang="en-TT" altLang="en-US" sz="1800" dirty="0">
              <a:latin typeface="Arial" panose="020B0604020202020204" pitchFamily="34" charset="0"/>
              <a:cs typeface="Arial" panose="020B0604020202020204" pitchFamily="34" charset="0"/>
            </a:endParaRPr>
          </a:p>
          <a:p>
            <a:pPr marL="0" lvl="1" indent="153900">
              <a:spcBef>
                <a:spcPts val="0"/>
              </a:spcBef>
            </a:pPr>
            <a:r>
              <a:rPr lang="en-TT" altLang="en-US" sz="1800" dirty="0">
                <a:latin typeface="Arial" panose="020B0604020202020204" pitchFamily="34" charset="0"/>
                <a:cs typeface="Arial" panose="020B0604020202020204" pitchFamily="34" charset="0"/>
              </a:rPr>
              <a:t>Criteria of success (Business, Technical, Change Management, …)</a:t>
            </a:r>
          </a:p>
          <a:p>
            <a:pPr marL="0" lvl="1" indent="153900">
              <a:spcBef>
                <a:spcPts val="0"/>
              </a:spcBef>
            </a:pPr>
            <a:endParaRPr lang="en-TT" altLang="en-US" sz="1800" dirty="0">
              <a:latin typeface="Arial" panose="020B0604020202020204" pitchFamily="34" charset="0"/>
              <a:cs typeface="Arial" panose="020B0604020202020204" pitchFamily="34" charset="0"/>
            </a:endParaRPr>
          </a:p>
          <a:p>
            <a:pPr marL="0" lvl="1" indent="153900">
              <a:spcBef>
                <a:spcPts val="0"/>
              </a:spcBef>
            </a:pPr>
            <a:r>
              <a:rPr lang="en-TT" altLang="en-US" sz="1800" dirty="0">
                <a:latin typeface="Arial" panose="020B0604020202020204" pitchFamily="34" charset="0"/>
                <a:cs typeface="Arial" panose="020B0604020202020204" pitchFamily="34" charset="0"/>
              </a:rPr>
              <a:t>A collaborative work between the CUSTOMER and the Data Science  Expert Team, which secures the success</a:t>
            </a:r>
          </a:p>
          <a:p>
            <a:pPr marL="0" lvl="1" indent="153900">
              <a:spcBef>
                <a:spcPts val="0"/>
              </a:spcBef>
            </a:pPr>
            <a:endParaRPr lang="en-TT" altLang="en-US" sz="1800" dirty="0">
              <a:latin typeface="Arial" panose="020B0604020202020204" pitchFamily="34" charset="0"/>
              <a:cs typeface="Arial" panose="020B0604020202020204" pitchFamily="34" charset="0"/>
            </a:endParaRPr>
          </a:p>
          <a:p>
            <a:pPr marL="0" lvl="1" indent="153900">
              <a:spcBef>
                <a:spcPts val="0"/>
              </a:spcBef>
            </a:pPr>
            <a:r>
              <a:rPr lang="en-TT" altLang="en-US" sz="1800" dirty="0">
                <a:latin typeface="Arial" panose="020B0604020202020204" pitchFamily="34" charset="0"/>
                <a:cs typeface="Arial" panose="020B0604020202020204" pitchFamily="34" charset="0"/>
              </a:rPr>
              <a:t>A Data Science platform</a:t>
            </a:r>
            <a:endParaRPr lang="en-TT" sz="1800" dirty="0">
              <a:solidFill>
                <a:schemeClr val="accent4">
                  <a:lumMod val="75000"/>
                  <a:lumOff val="25000"/>
                </a:schemeClr>
              </a:solidFill>
              <a:latin typeface="Arial" charset="0"/>
            </a:endParaRPr>
          </a:p>
        </p:txBody>
      </p:sp>
    </p:spTree>
    <p:extLst>
      <p:ext uri="{BB962C8B-B14F-4D97-AF65-F5344CB8AC3E}">
        <p14:creationId xmlns:p14="http://schemas.microsoft.com/office/powerpoint/2010/main" val="20135830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sz="quarter" idx="1"/>
          </p:nvPr>
        </p:nvSpPr>
        <p:spPr/>
        <p:txBody>
          <a:bodyPr/>
          <a:lstStyle/>
          <a:p>
            <a:endParaRPr lang="en-US"/>
          </a:p>
        </p:txBody>
      </p:sp>
      <p:sp>
        <p:nvSpPr>
          <p:cNvPr id="6" name="Title 5"/>
          <p:cNvSpPr>
            <a:spLocks noGrp="1"/>
          </p:cNvSpPr>
          <p:nvPr>
            <p:ph type="ctrTitle"/>
          </p:nvPr>
        </p:nvSpPr>
        <p:spPr/>
        <p:txBody>
          <a:bodyPr/>
          <a:lstStyle/>
          <a:p>
            <a:r>
              <a:rPr lang="en-US" sz="2400" kern="1200" dirty="0">
                <a:solidFill>
                  <a:srgbClr val="7889FB"/>
                </a:solidFill>
              </a:rPr>
              <a:t>Demonstration</a:t>
            </a:r>
          </a:p>
        </p:txBody>
      </p:sp>
      <p:pic>
        <p:nvPicPr>
          <p:cNvPr id="7" name="Picture 6"/>
          <p:cNvPicPr>
            <a:picLocks noChangeAspect="1"/>
          </p:cNvPicPr>
          <p:nvPr/>
        </p:nvPicPr>
        <p:blipFill>
          <a:blip r:embed="rId2"/>
          <a:stretch>
            <a:fillRect/>
          </a:stretch>
        </p:blipFill>
        <p:spPr>
          <a:xfrm>
            <a:off x="4139952" y="1898499"/>
            <a:ext cx="3869638" cy="2585178"/>
          </a:xfrm>
          <a:prstGeom prst="rect">
            <a:avLst/>
          </a:prstGeom>
        </p:spPr>
      </p:pic>
    </p:spTree>
    <p:extLst>
      <p:ext uri="{BB962C8B-B14F-4D97-AF65-F5344CB8AC3E}">
        <p14:creationId xmlns:p14="http://schemas.microsoft.com/office/powerpoint/2010/main" val="537276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3"/>
          <p:cNvSpPr>
            <a:spLocks noGrp="1"/>
          </p:cNvSpPr>
          <p:nvPr>
            <p:ph type="title"/>
          </p:nvPr>
        </p:nvSpPr>
        <p:spPr>
          <a:xfrm>
            <a:off x="251520" y="214312"/>
            <a:ext cx="8529263" cy="10048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AU" sz="2400" kern="1200" dirty="0">
                <a:solidFill>
                  <a:srgbClr val="7889FB"/>
                </a:solidFill>
              </a:rPr>
              <a:t>IBM SPSS </a:t>
            </a:r>
            <a:r>
              <a:rPr lang="en-AU" sz="2400" kern="1200" dirty="0" err="1">
                <a:solidFill>
                  <a:srgbClr val="7889FB"/>
                </a:solidFill>
              </a:rPr>
              <a:t>Modeler</a:t>
            </a:r>
            <a:r>
              <a:rPr lang="en-AU" sz="2400" kern="1200" dirty="0">
                <a:solidFill>
                  <a:srgbClr val="7889FB"/>
                </a:solidFill>
              </a:rPr>
              <a:t> User Interface</a:t>
            </a:r>
            <a:endParaRPr lang="en-US" sz="2400" kern="1200" dirty="0">
              <a:solidFill>
                <a:srgbClr val="7889FB"/>
              </a:solidFill>
            </a:endParaRPr>
          </a:p>
        </p:txBody>
      </p:sp>
      <p:pic>
        <p:nvPicPr>
          <p:cNvPr id="7065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48" y="1219200"/>
            <a:ext cx="9144000" cy="5335587"/>
          </a:xfrm>
          <a:prstGeom prst="rect">
            <a:avLst/>
          </a:prstGeom>
          <a:noFill/>
          <a:ln w="9525">
            <a:noFill/>
            <a:miter lim="800000"/>
            <a:headEnd/>
            <a:tailEnd/>
          </a:ln>
        </p:spPr>
      </p:pic>
    </p:spTree>
    <p:extLst>
      <p:ext uri="{BB962C8B-B14F-4D97-AF65-F5344CB8AC3E}">
        <p14:creationId xmlns:p14="http://schemas.microsoft.com/office/powerpoint/2010/main" val="3246176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522413"/>
            <a:ext cx="9144000" cy="5335587"/>
          </a:xfrm>
          <a:prstGeom prst="rect">
            <a:avLst/>
          </a:prstGeom>
          <a:noFill/>
          <a:ln w="9525">
            <a:noFill/>
            <a:miter lim="800000"/>
            <a:headEnd/>
            <a:tailEnd/>
          </a:ln>
        </p:spPr>
      </p:pic>
      <p:sp>
        <p:nvSpPr>
          <p:cNvPr id="72706" name="Title 3"/>
          <p:cNvSpPr>
            <a:spLocks noGrp="1"/>
          </p:cNvSpPr>
          <p:nvPr>
            <p:ph type="title"/>
          </p:nvPr>
        </p:nvSpPr>
        <p:spPr>
          <a:xfrm>
            <a:off x="228600" y="203199"/>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AU" sz="2400" kern="1200" dirty="0">
                <a:solidFill>
                  <a:srgbClr val="7889FB"/>
                </a:solidFill>
              </a:rPr>
              <a:t>IBM SPSS </a:t>
            </a:r>
            <a:r>
              <a:rPr lang="en-AU" sz="2400" kern="1200" dirty="0" err="1">
                <a:solidFill>
                  <a:srgbClr val="7889FB"/>
                </a:solidFill>
              </a:rPr>
              <a:t>Modeler</a:t>
            </a:r>
            <a:r>
              <a:rPr lang="en-AU" sz="2400" kern="1200" dirty="0">
                <a:solidFill>
                  <a:srgbClr val="7889FB"/>
                </a:solidFill>
              </a:rPr>
              <a:t> User Interface – Nodes Palette</a:t>
            </a:r>
            <a:endParaRPr lang="en-US" sz="2400" kern="1200" dirty="0">
              <a:solidFill>
                <a:srgbClr val="7889FB"/>
              </a:solidFill>
            </a:endParaRPr>
          </a:p>
        </p:txBody>
      </p:sp>
      <p:sp>
        <p:nvSpPr>
          <p:cNvPr id="72707" name="Rectangle 4"/>
          <p:cNvSpPr>
            <a:spLocks noChangeArrowheads="1"/>
          </p:cNvSpPr>
          <p:nvPr/>
        </p:nvSpPr>
        <p:spPr bwMode="auto">
          <a:xfrm>
            <a:off x="0" y="1374775"/>
            <a:ext cx="9144000" cy="4645025"/>
          </a:xfrm>
          <a:prstGeom prst="rect">
            <a:avLst/>
          </a:prstGeom>
          <a:solidFill>
            <a:schemeClr val="bg1">
              <a:alpha val="79999"/>
            </a:schemeClr>
          </a:solidFill>
          <a:ln w="9525">
            <a:noFill/>
            <a:miter lim="800000"/>
            <a:headEnd/>
            <a:tailEnd/>
          </a:ln>
        </p:spPr>
        <p:txBody>
          <a:bodyPr/>
          <a:lstStyle/>
          <a:p>
            <a:pPr>
              <a:lnSpc>
                <a:spcPct val="97000"/>
              </a:lnSpc>
              <a:buClr>
                <a:srgbClr val="000600"/>
              </a:buClr>
              <a:buSzPct val="100000"/>
              <a:buFont typeface="Arial" charset="0"/>
              <a:buNone/>
            </a:pPr>
            <a:endParaRPr lang="en-AU" sz="1200">
              <a:solidFill>
                <a:srgbClr val="000600"/>
              </a:solidFill>
              <a:ea typeface="Arial Unicode MS"/>
              <a:cs typeface="Arial Unicode MS"/>
            </a:endParaRPr>
          </a:p>
        </p:txBody>
      </p:sp>
    </p:spTree>
    <p:extLst>
      <p:ext uri="{BB962C8B-B14F-4D97-AF65-F5344CB8AC3E}">
        <p14:creationId xmlns:p14="http://schemas.microsoft.com/office/powerpoint/2010/main" val="277027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defTabSz="685577" fontAlgn="auto">
              <a:spcBef>
                <a:spcPts val="0"/>
              </a:spcBef>
              <a:spcAft>
                <a:spcPts val="0"/>
              </a:spcAft>
              <a:defRPr/>
            </a:pPr>
            <a:fld id="{D0BE6F14-FF48-0F4F-A8AA-2E3F25371E4A}" type="slidenum">
              <a:rPr lang="en-US">
                <a:solidFill>
                  <a:srgbClr val="FFFFFF"/>
                </a:solidFill>
                <a:latin typeface="IBM Plex Sans"/>
              </a:rPr>
              <a:pPr defTabSz="685577" fontAlgn="auto">
                <a:spcBef>
                  <a:spcPts val="0"/>
                </a:spcBef>
                <a:spcAft>
                  <a:spcPts val="0"/>
                </a:spcAft>
                <a:defRPr/>
              </a:pPr>
              <a:t>4</a:t>
            </a:fld>
            <a:endParaRPr lang="en-US" dirty="0">
              <a:solidFill>
                <a:srgbClr val="FFFFFF"/>
              </a:solidFill>
              <a:latin typeface="IBM Plex Sans"/>
            </a:endParaRPr>
          </a:p>
        </p:txBody>
      </p:sp>
      <p:sp>
        <p:nvSpPr>
          <p:cNvPr id="7" name="Slide Number Placeholder 2">
            <a:extLst>
              <a:ext uri="{FF2B5EF4-FFF2-40B4-BE49-F238E27FC236}">
                <a16:creationId xmlns:a16="http://schemas.microsoft.com/office/drawing/2014/main" id="{DF489C4B-5956-4CEF-8EAB-76376D1A6898}"/>
              </a:ext>
            </a:extLst>
          </p:cNvPr>
          <p:cNvSpPr txBox="1">
            <a:spLocks/>
          </p:cNvSpPr>
          <p:nvPr/>
        </p:nvSpPr>
        <p:spPr>
          <a:xfrm>
            <a:off x="6857404" y="5683143"/>
            <a:ext cx="2056865" cy="137124"/>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577" fontAlgn="auto">
              <a:spcBef>
                <a:spcPts val="0"/>
              </a:spcBef>
              <a:spcAft>
                <a:spcPts val="0"/>
              </a:spcAft>
              <a:defRPr/>
            </a:pPr>
            <a:fld id="{D0BE6F14-FF48-0F4F-A8AA-2E3F25371E4A}" type="slidenum">
              <a:rPr lang="en-US">
                <a:solidFill>
                  <a:srgbClr val="000000"/>
                </a:solidFill>
                <a:latin typeface="IBM Plex Sans"/>
              </a:rPr>
              <a:pPr defTabSz="685577" fontAlgn="auto">
                <a:spcBef>
                  <a:spcPts val="0"/>
                </a:spcBef>
                <a:spcAft>
                  <a:spcPts val="0"/>
                </a:spcAft>
                <a:defRPr/>
              </a:pPr>
              <a:t>4</a:t>
            </a:fld>
            <a:endParaRPr lang="en-US" dirty="0">
              <a:solidFill>
                <a:srgbClr val="000000"/>
              </a:solidFill>
              <a:latin typeface="IBM Plex Sans"/>
            </a:endParaRPr>
          </a:p>
        </p:txBody>
      </p:sp>
      <p:sp>
        <p:nvSpPr>
          <p:cNvPr id="9" name="Title 1">
            <a:extLst>
              <a:ext uri="{FF2B5EF4-FFF2-40B4-BE49-F238E27FC236}">
                <a16:creationId xmlns:a16="http://schemas.microsoft.com/office/drawing/2014/main" id="{DFECE3DA-91AB-475E-AC25-3B6BB20AB332}"/>
              </a:ext>
            </a:extLst>
          </p:cNvPr>
          <p:cNvSpPr>
            <a:spLocks noGrp="1"/>
          </p:cNvSpPr>
          <p:nvPr>
            <p:ph type="title"/>
          </p:nvPr>
        </p:nvSpPr>
        <p:spPr>
          <a:xfrm>
            <a:off x="229732" y="1145588"/>
            <a:ext cx="3929902" cy="1993873"/>
          </a:xfrm>
        </p:spPr>
        <p:txBody>
          <a:bodyPr/>
          <a:lstStyle/>
          <a:p>
            <a:r>
              <a:rPr lang="en-US" sz="3600" dirty="0"/>
              <a:t>Cloud and AI accelerate digital  transformation</a:t>
            </a:r>
          </a:p>
        </p:txBody>
      </p:sp>
      <p:pic>
        <p:nvPicPr>
          <p:cNvPr id="11" name="Picture 10" descr="A picture containing blur&#10;&#10;Description generated with very high confidence">
            <a:extLst>
              <a:ext uri="{FF2B5EF4-FFF2-40B4-BE49-F238E27FC236}">
                <a16:creationId xmlns:a16="http://schemas.microsoft.com/office/drawing/2014/main" id="{CF42A138-B66C-494F-9553-75F5AAF6C38E}"/>
              </a:ext>
            </a:extLst>
          </p:cNvPr>
          <p:cNvPicPr>
            <a:picLocks noChangeAspect="1"/>
          </p:cNvPicPr>
          <p:nvPr/>
        </p:nvPicPr>
        <p:blipFill rotWithShape="1">
          <a:blip r:embed="rId3"/>
          <a:srcRect l="23683" r="16476"/>
          <a:stretch/>
        </p:blipFill>
        <p:spPr>
          <a:xfrm>
            <a:off x="4570004" y="847984"/>
            <a:ext cx="4572808" cy="5152097"/>
          </a:xfrm>
          <a:prstGeom prst="rect">
            <a:avLst/>
          </a:prstGeom>
        </p:spPr>
      </p:pic>
      <p:sp>
        <p:nvSpPr>
          <p:cNvPr id="17" name="Text Placeholder 19">
            <a:extLst>
              <a:ext uri="{FF2B5EF4-FFF2-40B4-BE49-F238E27FC236}">
                <a16:creationId xmlns:a16="http://schemas.microsoft.com/office/drawing/2014/main" id="{4F30EB9B-597F-4C9B-8207-70B5C1458D0A}"/>
              </a:ext>
            </a:extLst>
          </p:cNvPr>
          <p:cNvSpPr txBox="1">
            <a:spLocks/>
          </p:cNvSpPr>
          <p:nvPr/>
        </p:nvSpPr>
        <p:spPr>
          <a:xfrm>
            <a:off x="337683" y="2877248"/>
            <a:ext cx="3685678" cy="1938488"/>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0209" lvl="1" indent="-170209" defTabSz="457052" fontAlgn="auto">
              <a:buFont typeface="Arial" panose="020B0604020202020204" pitchFamily="34" charset="0"/>
              <a:buChar char="•"/>
              <a:defRPr/>
            </a:pPr>
            <a:r>
              <a:rPr lang="en-US" sz="1949" dirty="0">
                <a:solidFill>
                  <a:srgbClr val="FFFFFF"/>
                </a:solidFill>
                <a:latin typeface="IBM Plex Sans"/>
              </a:rPr>
              <a:t>Innovate with the latest technology, from any source</a:t>
            </a:r>
          </a:p>
          <a:p>
            <a:pPr marL="170209" lvl="1" indent="-170209" defTabSz="457052" fontAlgn="auto">
              <a:buFont typeface="Arial" panose="020B0604020202020204" pitchFamily="34" charset="0"/>
              <a:buChar char="•"/>
              <a:defRPr/>
            </a:pPr>
            <a:r>
              <a:rPr lang="en-US" sz="1949" dirty="0">
                <a:solidFill>
                  <a:srgbClr val="FFFFFF"/>
                </a:solidFill>
                <a:latin typeface="IBM Plex Sans"/>
              </a:rPr>
              <a:t>Create new insights from more data sources</a:t>
            </a:r>
          </a:p>
          <a:p>
            <a:pPr marL="170209" lvl="1" indent="-170209" defTabSz="457052" fontAlgn="auto">
              <a:buFont typeface="Arial" panose="020B0604020202020204" pitchFamily="34" charset="0"/>
              <a:buChar char="•"/>
              <a:defRPr/>
            </a:pPr>
            <a:r>
              <a:rPr lang="en-US" sz="1949" dirty="0">
                <a:solidFill>
                  <a:srgbClr val="FFFFFF"/>
                </a:solidFill>
                <a:latin typeface="IBM Plex Sans"/>
              </a:rPr>
              <a:t>Modernize your core business extending ROI</a:t>
            </a:r>
          </a:p>
        </p:txBody>
      </p:sp>
      <p:sp>
        <p:nvSpPr>
          <p:cNvPr id="10"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228600" y="5683730"/>
            <a:ext cx="6400800" cy="137160"/>
          </a:xfrm>
        </p:spPr>
        <p:txBody>
          <a:bodyPr/>
          <a:lstStyle/>
          <a:p>
            <a:pPr defTabSz="685783" fontAlgn="auto">
              <a:spcBef>
                <a:spcPts val="0"/>
              </a:spcBef>
              <a:spcAft>
                <a:spcPts val="0"/>
              </a:spcAft>
            </a:pPr>
            <a:r>
              <a:rPr lang="en-US" dirty="0">
                <a:solidFill>
                  <a:srgbClr val="FFFFFF"/>
                </a:solidFill>
                <a:latin typeface="IBM Plex Sans"/>
              </a:rPr>
              <a:t>Accelerate digital transformation </a:t>
            </a:r>
            <a:r>
              <a:rPr lang="en-US">
                <a:solidFill>
                  <a:srgbClr val="FFFFFF"/>
                </a:solidFill>
                <a:latin typeface="IBM Plex Sans"/>
              </a:rPr>
              <a:t>with Cloud &amp; AI / </a:t>
            </a:r>
            <a:r>
              <a:rPr lang="en-US" dirty="0">
                <a:solidFill>
                  <a:srgbClr val="FFFFFF"/>
                </a:solidFill>
                <a:latin typeface="IBM Plex Sans"/>
              </a:rPr>
              <a:t>July 2018 / © 2018 IBM Corporation</a:t>
            </a:r>
          </a:p>
        </p:txBody>
      </p:sp>
    </p:spTree>
    <p:extLst>
      <p:ext uri="{BB962C8B-B14F-4D97-AF65-F5344CB8AC3E}">
        <p14:creationId xmlns:p14="http://schemas.microsoft.com/office/powerpoint/2010/main" val="4081294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522413"/>
            <a:ext cx="9144000" cy="5335587"/>
          </a:xfrm>
          <a:prstGeom prst="rect">
            <a:avLst/>
          </a:prstGeom>
          <a:noFill/>
          <a:ln w="9525">
            <a:noFill/>
            <a:miter lim="800000"/>
            <a:headEnd/>
            <a:tailEnd/>
          </a:ln>
        </p:spPr>
      </p:pic>
      <p:sp>
        <p:nvSpPr>
          <p:cNvPr id="74754" name="Title 3"/>
          <p:cNvSpPr>
            <a:spLocks noGrp="1"/>
          </p:cNvSpPr>
          <p:nvPr>
            <p:ph type="title"/>
          </p:nvPr>
        </p:nvSpPr>
        <p:spPr>
          <a:xfrm>
            <a:off x="107504" y="160337"/>
            <a:ext cx="8686800"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AU" sz="2400" kern="1200" dirty="0">
                <a:solidFill>
                  <a:srgbClr val="7889FB"/>
                </a:solidFill>
              </a:rPr>
              <a:t>IBM SPSS </a:t>
            </a:r>
            <a:r>
              <a:rPr lang="en-AU" sz="2400" kern="1200" dirty="0" err="1">
                <a:solidFill>
                  <a:srgbClr val="7889FB"/>
                </a:solidFill>
              </a:rPr>
              <a:t>Modeler</a:t>
            </a:r>
            <a:r>
              <a:rPr lang="en-AU" sz="2400" kern="1200" dirty="0">
                <a:solidFill>
                  <a:srgbClr val="7889FB"/>
                </a:solidFill>
              </a:rPr>
              <a:t> User Interface – Stream Canvas</a:t>
            </a:r>
            <a:endParaRPr lang="en-US" sz="2400" kern="1200" dirty="0">
              <a:solidFill>
                <a:srgbClr val="7889FB"/>
              </a:solidFill>
            </a:endParaRPr>
          </a:p>
        </p:txBody>
      </p:sp>
      <p:sp>
        <p:nvSpPr>
          <p:cNvPr id="74755" name="Rectangle 4"/>
          <p:cNvSpPr>
            <a:spLocks noChangeArrowheads="1"/>
          </p:cNvSpPr>
          <p:nvPr/>
        </p:nvSpPr>
        <p:spPr bwMode="auto">
          <a:xfrm>
            <a:off x="7772400" y="1730375"/>
            <a:ext cx="1371600" cy="4289425"/>
          </a:xfrm>
          <a:prstGeom prst="rect">
            <a:avLst/>
          </a:prstGeom>
          <a:solidFill>
            <a:schemeClr val="bg1">
              <a:alpha val="79999"/>
            </a:schemeClr>
          </a:solidFill>
          <a:ln w="9525">
            <a:noFill/>
            <a:miter lim="800000"/>
            <a:headEnd/>
            <a:tailEnd/>
          </a:ln>
        </p:spPr>
        <p:txBody>
          <a:bodyPr/>
          <a:lstStyle/>
          <a:p>
            <a:pPr>
              <a:lnSpc>
                <a:spcPct val="97000"/>
              </a:lnSpc>
              <a:buClr>
                <a:srgbClr val="000600"/>
              </a:buClr>
              <a:buSzPct val="100000"/>
              <a:buFont typeface="Arial" charset="0"/>
              <a:buNone/>
            </a:pPr>
            <a:endParaRPr lang="en-AU" sz="1200">
              <a:solidFill>
                <a:srgbClr val="000600"/>
              </a:solidFill>
              <a:ea typeface="Arial Unicode MS"/>
              <a:cs typeface="Arial Unicode MS"/>
            </a:endParaRPr>
          </a:p>
        </p:txBody>
      </p:sp>
    </p:spTree>
    <p:extLst>
      <p:ext uri="{BB962C8B-B14F-4D97-AF65-F5344CB8AC3E}">
        <p14:creationId xmlns:p14="http://schemas.microsoft.com/office/powerpoint/2010/main" val="3724167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3"/>
          <p:cNvSpPr>
            <a:spLocks noGrp="1"/>
          </p:cNvSpPr>
          <p:nvPr>
            <p:ph type="title"/>
          </p:nvPr>
        </p:nvSpPr>
        <p:spPr>
          <a:xfrm>
            <a:off x="107504" y="260648"/>
            <a:ext cx="7704856" cy="7318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AU" sz="2400" kern="1200" dirty="0">
                <a:solidFill>
                  <a:srgbClr val="7889FB"/>
                </a:solidFill>
              </a:rPr>
              <a:t>IBM SPSS </a:t>
            </a:r>
            <a:r>
              <a:rPr lang="en-AU" sz="2400" kern="1200" dirty="0" err="1">
                <a:solidFill>
                  <a:srgbClr val="7889FB"/>
                </a:solidFill>
              </a:rPr>
              <a:t>Modeler</a:t>
            </a:r>
            <a:r>
              <a:rPr lang="en-AU" sz="2400" kern="1200" dirty="0">
                <a:solidFill>
                  <a:srgbClr val="7889FB"/>
                </a:solidFill>
              </a:rPr>
              <a:t> User Interface – Managers Pane &amp; Project Pane</a:t>
            </a:r>
            <a:endParaRPr lang="en-US" sz="2400" kern="1200" dirty="0">
              <a:solidFill>
                <a:srgbClr val="7889FB"/>
              </a:solidFill>
            </a:endParaRPr>
          </a:p>
        </p:txBody>
      </p:sp>
      <p:pic>
        <p:nvPicPr>
          <p:cNvPr id="7680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522413"/>
            <a:ext cx="9144000" cy="5335587"/>
          </a:xfrm>
          <a:prstGeom prst="rect">
            <a:avLst/>
          </a:prstGeom>
          <a:noFill/>
          <a:ln w="9525">
            <a:noFill/>
            <a:miter lim="800000"/>
            <a:headEnd/>
            <a:tailEnd/>
          </a:ln>
        </p:spPr>
      </p:pic>
    </p:spTree>
    <p:extLst>
      <p:ext uri="{BB962C8B-B14F-4D97-AF65-F5344CB8AC3E}">
        <p14:creationId xmlns:p14="http://schemas.microsoft.com/office/powerpoint/2010/main" val="2173499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deaffce4b0b72929bbacfc/t/54e90670e4b056f5cc3c3f05/1424557682232/hone-background-pattern.jpg?format=1500w"/>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55" y="-34843"/>
            <a:ext cx="9158355" cy="68928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95536" y="1709738"/>
            <a:ext cx="8496944" cy="285273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r>
              <a:rPr lang="en-US" sz="3600" dirty="0">
                <a:solidFill>
                  <a:schemeClr val="bg1"/>
                </a:solidFill>
              </a:rPr>
              <a:t>IBM SPSS on the Cloud, and extended offerings</a:t>
            </a:r>
          </a:p>
        </p:txBody>
      </p:sp>
    </p:spTree>
    <p:extLst>
      <p:ext uri="{BB962C8B-B14F-4D97-AF65-F5344CB8AC3E}">
        <p14:creationId xmlns:p14="http://schemas.microsoft.com/office/powerpoint/2010/main" val="1292301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32300" y="1824038"/>
            <a:ext cx="4483100" cy="4352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Rounded Corners 9"/>
          <p:cNvSpPr/>
          <p:nvPr/>
        </p:nvSpPr>
        <p:spPr>
          <a:xfrm>
            <a:off x="4432300" y="1063625"/>
            <a:ext cx="4483100" cy="76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1400" dirty="0"/>
              <a:t>SPSS Algorithms in Python, R and Scala  and Interactive Model Visualization through IBM Watson Studio</a:t>
            </a:r>
          </a:p>
        </p:txBody>
      </p:sp>
      <p:sp>
        <p:nvSpPr>
          <p:cNvPr id="64518" name="Title 1"/>
          <p:cNvSpPr>
            <a:spLocks noGrp="1"/>
          </p:cNvSpPr>
          <p:nvPr>
            <p:ph type="title"/>
          </p:nvPr>
        </p:nvSpPr>
        <p:spPr>
          <a:xfrm>
            <a:off x="211138" y="162719"/>
            <a:ext cx="8545513" cy="501650"/>
          </a:xfrm>
        </p:spPr>
        <p:txBody>
          <a:bodyPr/>
          <a:lstStyle/>
          <a:p>
            <a:r>
              <a:rPr lang="en-US" altLang="en-US" sz="2400" kern="1200" dirty="0">
                <a:solidFill>
                  <a:srgbClr val="7889FB"/>
                </a:solidFill>
              </a:rPr>
              <a:t>IBM SPSS and the cloud</a:t>
            </a:r>
          </a:p>
        </p:txBody>
      </p:sp>
      <p:pic>
        <p:nvPicPr>
          <p:cNvPr id="64519" name="Picture 2" descr="C:\Business\5. Presentations and Demos\2011-06-08 BIG Forum\Artwork\modeler_expert.bmp"/>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138" y="1695450"/>
            <a:ext cx="2928937" cy="20050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64520" name="Picture 13"/>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557338" y="2346325"/>
            <a:ext cx="2354262"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Rounded Corners 14"/>
          <p:cNvSpPr/>
          <p:nvPr/>
        </p:nvSpPr>
        <p:spPr>
          <a:xfrm>
            <a:off x="185738" y="1063625"/>
            <a:ext cx="4024312" cy="598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1600" dirty="0"/>
              <a:t>Powerful workbench for code-optional predictive analytics </a:t>
            </a:r>
          </a:p>
        </p:txBody>
      </p:sp>
      <p:pic>
        <p:nvPicPr>
          <p:cNvPr id="11" name="Image 10">
            <a:extLst>
              <a:ext uri="{FF2B5EF4-FFF2-40B4-BE49-F238E27FC236}">
                <a16:creationId xmlns:a16="http://schemas.microsoft.com/office/drawing/2014/main" id="{7F55ED28-46A1-F947-902F-A4E720402A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5738" y="3792538"/>
            <a:ext cx="4028776" cy="2303462"/>
          </a:xfrm>
          <a:prstGeom prst="rect">
            <a:avLst/>
          </a:prstGeom>
        </p:spPr>
      </p:pic>
      <p:sp>
        <p:nvSpPr>
          <p:cNvPr id="12" name="Rectangle: Rounded Corners 11"/>
          <p:cNvSpPr/>
          <p:nvPr/>
        </p:nvSpPr>
        <p:spPr>
          <a:xfrm>
            <a:off x="219075" y="5830888"/>
            <a:ext cx="402590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1600" dirty="0"/>
              <a:t>Delivered in the </a:t>
            </a:r>
            <a:r>
              <a:rPr lang="en-US" sz="1600" b="1" u="sng" dirty="0"/>
              <a:t>cloud</a:t>
            </a:r>
            <a:r>
              <a:rPr lang="en-US" sz="1600" dirty="0"/>
              <a:t> through IBM Watson Studio (SPSS)</a:t>
            </a:r>
          </a:p>
        </p:txBody>
      </p:sp>
    </p:spTree>
    <p:extLst>
      <p:ext uri="{BB962C8B-B14F-4D97-AF65-F5344CB8AC3E}">
        <p14:creationId xmlns:p14="http://schemas.microsoft.com/office/powerpoint/2010/main" val="150394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44928"/>
            <a:ext cx="9144000" cy="5228103"/>
          </a:xfrm>
          <a:prstGeom prst="rect">
            <a:avLst/>
          </a:prstGeom>
        </p:spPr>
      </p:pic>
    </p:spTree>
    <p:extLst>
      <p:ext uri="{BB962C8B-B14F-4D97-AF65-F5344CB8AC3E}">
        <p14:creationId xmlns:p14="http://schemas.microsoft.com/office/powerpoint/2010/main" val="919107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23401"/>
            <a:ext cx="9144000" cy="5135280"/>
          </a:xfrm>
          <a:prstGeom prst="rect">
            <a:avLst/>
          </a:prstGeom>
        </p:spPr>
      </p:pic>
      <p:sp>
        <p:nvSpPr>
          <p:cNvPr id="4" name="Title 3"/>
          <p:cNvSpPr>
            <a:spLocks noGrp="1"/>
          </p:cNvSpPr>
          <p:nvPr>
            <p:ph type="title"/>
          </p:nvPr>
        </p:nvSpPr>
        <p:spPr>
          <a:xfrm>
            <a:off x="265113" y="593725"/>
            <a:ext cx="8736012" cy="501650"/>
          </a:xfrm>
        </p:spPr>
        <p:txBody>
          <a:bodyPr/>
          <a:lstStyle/>
          <a:p>
            <a:r>
              <a:rPr lang="en-US" sz="2400" kern="1200" dirty="0">
                <a:solidFill>
                  <a:srgbClr val="7889FB"/>
                </a:solidFill>
              </a:rPr>
              <a:t>Interactively explore the analysis of your data science team</a:t>
            </a:r>
          </a:p>
        </p:txBody>
      </p:sp>
    </p:spTree>
    <p:extLst>
      <p:ext uri="{BB962C8B-B14F-4D97-AF65-F5344CB8AC3E}">
        <p14:creationId xmlns:p14="http://schemas.microsoft.com/office/powerpoint/2010/main" val="1827155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660" y="593725"/>
            <a:ext cx="8925339" cy="501650"/>
          </a:xfrm>
        </p:spPr>
        <p:txBody>
          <a:bodyPr/>
          <a:lstStyle/>
          <a:p>
            <a:r>
              <a:rPr lang="en-US" sz="2400" kern="1200" dirty="0">
                <a:solidFill>
                  <a:srgbClr val="7889FB"/>
                </a:solidFill>
              </a:rPr>
              <a:t>Collaborate Using Projects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95375"/>
            <a:ext cx="9143999" cy="5873526"/>
          </a:xfrm>
          <a:prstGeom prst="rect">
            <a:avLst/>
          </a:prstGeom>
        </p:spPr>
      </p:pic>
    </p:spTree>
    <p:extLst>
      <p:ext uri="{BB962C8B-B14F-4D97-AF65-F5344CB8AC3E}">
        <p14:creationId xmlns:p14="http://schemas.microsoft.com/office/powerpoint/2010/main" val="4009467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sz="2400" kern="1200" dirty="0">
                <a:solidFill>
                  <a:srgbClr val="7889FB"/>
                </a:solidFill>
              </a:rPr>
              <a:t>IBM SPSS and IBM Watson Studio… better together</a:t>
            </a:r>
          </a:p>
        </p:txBody>
      </p:sp>
      <p:grpSp>
        <p:nvGrpSpPr>
          <p:cNvPr id="70659" name="Group 5"/>
          <p:cNvGrpSpPr>
            <a:grpSpLocks/>
          </p:cNvGrpSpPr>
          <p:nvPr/>
        </p:nvGrpSpPr>
        <p:grpSpPr bwMode="auto">
          <a:xfrm>
            <a:off x="271463" y="2215303"/>
            <a:ext cx="8689975" cy="2303462"/>
            <a:chOff x="271106" y="1986095"/>
            <a:chExt cx="8022206" cy="2098607"/>
          </a:xfrm>
        </p:grpSpPr>
        <p:sp>
          <p:nvSpPr>
            <p:cNvPr id="7" name="Freeform: Shape 6"/>
            <p:cNvSpPr/>
            <p:nvPr/>
          </p:nvSpPr>
          <p:spPr>
            <a:xfrm>
              <a:off x="271106" y="1999111"/>
              <a:ext cx="3697483" cy="1421731"/>
            </a:xfrm>
            <a:custGeom>
              <a:avLst/>
              <a:gdLst>
                <a:gd name="connsiteX0" fmla="*/ 220850 w 3698191"/>
                <a:gd name="connsiteY0" fmla="*/ 0 h 2760622"/>
                <a:gd name="connsiteX1" fmla="*/ 3477341 w 3698191"/>
                <a:gd name="connsiteY1" fmla="*/ 0 h 2760622"/>
                <a:gd name="connsiteX2" fmla="*/ 3698191 w 3698191"/>
                <a:gd name="connsiteY2" fmla="*/ 220850 h 2760622"/>
                <a:gd name="connsiteX3" fmla="*/ 3698191 w 3698191"/>
                <a:gd name="connsiteY3" fmla="*/ 2760622 h 2760622"/>
                <a:gd name="connsiteX4" fmla="*/ 3698191 w 3698191"/>
                <a:gd name="connsiteY4" fmla="*/ 2760622 h 2760622"/>
                <a:gd name="connsiteX5" fmla="*/ 0 w 3698191"/>
                <a:gd name="connsiteY5" fmla="*/ 2760622 h 2760622"/>
                <a:gd name="connsiteX6" fmla="*/ 0 w 3698191"/>
                <a:gd name="connsiteY6" fmla="*/ 2760622 h 2760622"/>
                <a:gd name="connsiteX7" fmla="*/ 0 w 3698191"/>
                <a:gd name="connsiteY7" fmla="*/ 220850 h 2760622"/>
                <a:gd name="connsiteX8" fmla="*/ 220850 w 3698191"/>
                <a:gd name="connsiteY8" fmla="*/ 0 h 276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8191" h="2760622">
                  <a:moveTo>
                    <a:pt x="220850" y="0"/>
                  </a:moveTo>
                  <a:lnTo>
                    <a:pt x="3477341" y="0"/>
                  </a:lnTo>
                  <a:cubicBezTo>
                    <a:pt x="3599313" y="0"/>
                    <a:pt x="3698191" y="98878"/>
                    <a:pt x="3698191" y="220850"/>
                  </a:cubicBezTo>
                  <a:lnTo>
                    <a:pt x="3698191" y="2760622"/>
                  </a:lnTo>
                  <a:lnTo>
                    <a:pt x="3698191" y="2760622"/>
                  </a:lnTo>
                  <a:lnTo>
                    <a:pt x="0" y="2760622"/>
                  </a:lnTo>
                  <a:lnTo>
                    <a:pt x="0" y="2760622"/>
                  </a:lnTo>
                  <a:lnTo>
                    <a:pt x="0" y="220850"/>
                  </a:lnTo>
                  <a:cubicBezTo>
                    <a:pt x="0" y="98878"/>
                    <a:pt x="98878" y="0"/>
                    <a:pt x="220850" y="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2785" tIns="178985" rIns="102785" bIns="38100" spcCol="1270"/>
            <a:lstStyle/>
            <a:p>
              <a:pPr marL="285750" lvl="1" indent="-285750" defTabSz="1333500">
                <a:lnSpc>
                  <a:spcPct val="90000"/>
                </a:lnSpc>
                <a:spcAft>
                  <a:spcPct val="15000"/>
                </a:spcAft>
                <a:buFontTx/>
                <a:buChar char="•"/>
                <a:defRPr/>
              </a:pPr>
              <a:r>
                <a:rPr lang="en-US" sz="2000" dirty="0"/>
                <a:t>Auto data preparation</a:t>
              </a:r>
            </a:p>
            <a:p>
              <a:pPr marL="285750" lvl="1" indent="-285750" defTabSz="1333500">
                <a:lnSpc>
                  <a:spcPct val="90000"/>
                </a:lnSpc>
                <a:spcAft>
                  <a:spcPct val="15000"/>
                </a:spcAft>
                <a:buFontTx/>
                <a:buChar char="•"/>
                <a:defRPr/>
              </a:pPr>
              <a:r>
                <a:rPr lang="en-US" sz="2000" dirty="0"/>
                <a:t>Auto data modeling</a:t>
              </a:r>
            </a:p>
            <a:p>
              <a:pPr marL="285750" lvl="1" indent="-285750" defTabSz="1333500">
                <a:lnSpc>
                  <a:spcPct val="90000"/>
                </a:lnSpc>
                <a:spcAft>
                  <a:spcPct val="15000"/>
                </a:spcAft>
                <a:buFontTx/>
                <a:buChar char="•"/>
                <a:defRPr/>
              </a:pPr>
              <a:r>
                <a:rPr lang="en-US" sz="2000" dirty="0"/>
                <a:t>Visual exploration of analysis</a:t>
              </a:r>
            </a:p>
          </p:txBody>
        </p:sp>
        <p:sp>
          <p:nvSpPr>
            <p:cNvPr id="8" name="Freeform: Shape 7"/>
            <p:cNvSpPr/>
            <p:nvPr/>
          </p:nvSpPr>
          <p:spPr>
            <a:xfrm>
              <a:off x="271106" y="3420842"/>
              <a:ext cx="3697483" cy="663860"/>
            </a:xfrm>
            <a:custGeom>
              <a:avLst/>
              <a:gdLst>
                <a:gd name="connsiteX0" fmla="*/ 0 w 3698191"/>
                <a:gd name="connsiteY0" fmla="*/ 0 h 1187067"/>
                <a:gd name="connsiteX1" fmla="*/ 3698191 w 3698191"/>
                <a:gd name="connsiteY1" fmla="*/ 0 h 1187067"/>
                <a:gd name="connsiteX2" fmla="*/ 3698191 w 3698191"/>
                <a:gd name="connsiteY2" fmla="*/ 1187067 h 1187067"/>
                <a:gd name="connsiteX3" fmla="*/ 0 w 3698191"/>
                <a:gd name="connsiteY3" fmla="*/ 1187067 h 1187067"/>
                <a:gd name="connsiteX4" fmla="*/ 0 w 3698191"/>
                <a:gd name="connsiteY4" fmla="*/ 0 h 118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191" h="1187067">
                  <a:moveTo>
                    <a:pt x="0" y="0"/>
                  </a:moveTo>
                  <a:lnTo>
                    <a:pt x="3698191" y="0"/>
                  </a:lnTo>
                  <a:lnTo>
                    <a:pt x="3698191" y="1187067"/>
                  </a:lnTo>
                  <a:lnTo>
                    <a:pt x="0" y="1187067"/>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0" tIns="0" rIns="1131931" bIns="0" spcCol="1270" anchor="ctr"/>
            <a:lstStyle/>
            <a:p>
              <a:pPr defTabSz="1333500">
                <a:lnSpc>
                  <a:spcPct val="90000"/>
                </a:lnSpc>
                <a:spcAft>
                  <a:spcPct val="35000"/>
                </a:spcAft>
                <a:defRPr/>
              </a:pPr>
              <a:r>
                <a:rPr lang="en-US" dirty="0"/>
                <a:t>IBM SPSS Modeler</a:t>
              </a:r>
            </a:p>
            <a:p>
              <a:pPr defTabSz="1333500">
                <a:lnSpc>
                  <a:spcPct val="90000"/>
                </a:lnSpc>
                <a:spcAft>
                  <a:spcPct val="35000"/>
                </a:spcAft>
                <a:defRPr/>
              </a:pPr>
              <a:r>
                <a:rPr lang="en-US" sz="1600" dirty="0"/>
                <a:t>ibm.com/</a:t>
              </a:r>
              <a:r>
                <a:rPr lang="en-US" sz="1600" dirty="0" err="1"/>
                <a:t>spss</a:t>
              </a:r>
              <a:endParaRPr lang="en-US" sz="1600" dirty="0"/>
            </a:p>
          </p:txBody>
        </p:sp>
        <p:sp>
          <p:nvSpPr>
            <p:cNvPr id="10" name="Freeform: Shape 9"/>
            <p:cNvSpPr/>
            <p:nvPr/>
          </p:nvSpPr>
          <p:spPr>
            <a:xfrm>
              <a:off x="4595828" y="1986095"/>
              <a:ext cx="3697484" cy="1434747"/>
            </a:xfrm>
            <a:custGeom>
              <a:avLst/>
              <a:gdLst>
                <a:gd name="connsiteX0" fmla="*/ 220850 w 3698191"/>
                <a:gd name="connsiteY0" fmla="*/ 0 h 2760622"/>
                <a:gd name="connsiteX1" fmla="*/ 3477341 w 3698191"/>
                <a:gd name="connsiteY1" fmla="*/ 0 h 2760622"/>
                <a:gd name="connsiteX2" fmla="*/ 3698191 w 3698191"/>
                <a:gd name="connsiteY2" fmla="*/ 220850 h 2760622"/>
                <a:gd name="connsiteX3" fmla="*/ 3698191 w 3698191"/>
                <a:gd name="connsiteY3" fmla="*/ 2760622 h 2760622"/>
                <a:gd name="connsiteX4" fmla="*/ 3698191 w 3698191"/>
                <a:gd name="connsiteY4" fmla="*/ 2760622 h 2760622"/>
                <a:gd name="connsiteX5" fmla="*/ 0 w 3698191"/>
                <a:gd name="connsiteY5" fmla="*/ 2760622 h 2760622"/>
                <a:gd name="connsiteX6" fmla="*/ 0 w 3698191"/>
                <a:gd name="connsiteY6" fmla="*/ 2760622 h 2760622"/>
                <a:gd name="connsiteX7" fmla="*/ 0 w 3698191"/>
                <a:gd name="connsiteY7" fmla="*/ 220850 h 2760622"/>
                <a:gd name="connsiteX8" fmla="*/ 220850 w 3698191"/>
                <a:gd name="connsiteY8" fmla="*/ 0 h 276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8191" h="2760622">
                  <a:moveTo>
                    <a:pt x="220850" y="0"/>
                  </a:moveTo>
                  <a:lnTo>
                    <a:pt x="3477341" y="0"/>
                  </a:lnTo>
                  <a:cubicBezTo>
                    <a:pt x="3599313" y="0"/>
                    <a:pt x="3698191" y="98878"/>
                    <a:pt x="3698191" y="220850"/>
                  </a:cubicBezTo>
                  <a:lnTo>
                    <a:pt x="3698191" y="2760622"/>
                  </a:lnTo>
                  <a:lnTo>
                    <a:pt x="3698191" y="2760622"/>
                  </a:lnTo>
                  <a:lnTo>
                    <a:pt x="0" y="2760622"/>
                  </a:lnTo>
                  <a:lnTo>
                    <a:pt x="0" y="2760622"/>
                  </a:lnTo>
                  <a:lnTo>
                    <a:pt x="0" y="220850"/>
                  </a:lnTo>
                  <a:cubicBezTo>
                    <a:pt x="0" y="98878"/>
                    <a:pt x="98878" y="0"/>
                    <a:pt x="220850" y="0"/>
                  </a:cubicBezTo>
                  <a:close/>
                </a:path>
              </a:pathLst>
            </a:custGeom>
            <a:ln>
              <a:solidFill>
                <a:srgbClr val="AB1A86"/>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2785" tIns="178985" rIns="102785" bIns="38100" spcCol="1270"/>
            <a:lstStyle/>
            <a:p>
              <a:pPr marL="285750" lvl="1" indent="-285750" defTabSz="1333500">
                <a:lnSpc>
                  <a:spcPct val="90000"/>
                </a:lnSpc>
                <a:spcAft>
                  <a:spcPct val="15000"/>
                </a:spcAft>
                <a:buFontTx/>
                <a:buChar char="•"/>
                <a:defRPr/>
              </a:pPr>
              <a:r>
                <a:rPr lang="en-US" sz="2000" dirty="0"/>
                <a:t>Interactive coding</a:t>
              </a:r>
            </a:p>
            <a:p>
              <a:pPr marL="285750" lvl="1" indent="-285750" defTabSz="1333500">
                <a:lnSpc>
                  <a:spcPct val="90000"/>
                </a:lnSpc>
                <a:spcAft>
                  <a:spcPct val="15000"/>
                </a:spcAft>
                <a:buFontTx/>
                <a:buChar char="•"/>
                <a:defRPr/>
              </a:pPr>
              <a:r>
                <a:rPr lang="en-US" sz="2000" dirty="0"/>
                <a:t>Innovative visualization</a:t>
              </a:r>
            </a:p>
            <a:p>
              <a:pPr marL="285750" lvl="1" indent="-285750" defTabSz="1333500">
                <a:lnSpc>
                  <a:spcPct val="90000"/>
                </a:lnSpc>
                <a:spcAft>
                  <a:spcPct val="15000"/>
                </a:spcAft>
                <a:buFontTx/>
                <a:buChar char="•"/>
                <a:defRPr/>
              </a:pPr>
              <a:r>
                <a:rPr lang="en-US" sz="2000" dirty="0"/>
                <a:t>Experimentation</a:t>
              </a:r>
            </a:p>
            <a:p>
              <a:pPr marL="285750" lvl="1" indent="-285750" defTabSz="1333500">
                <a:lnSpc>
                  <a:spcPct val="90000"/>
                </a:lnSpc>
                <a:spcAft>
                  <a:spcPct val="15000"/>
                </a:spcAft>
                <a:buFontTx/>
                <a:buChar char="•"/>
                <a:defRPr/>
              </a:pPr>
              <a:r>
                <a:rPr lang="en-US" sz="2000" dirty="0"/>
                <a:t>No downloads</a:t>
              </a:r>
            </a:p>
          </p:txBody>
        </p:sp>
        <p:sp>
          <p:nvSpPr>
            <p:cNvPr id="11" name="Freeform: Shape 10"/>
            <p:cNvSpPr/>
            <p:nvPr/>
          </p:nvSpPr>
          <p:spPr>
            <a:xfrm>
              <a:off x="4595828" y="3420842"/>
              <a:ext cx="3697484" cy="663860"/>
            </a:xfrm>
            <a:custGeom>
              <a:avLst/>
              <a:gdLst>
                <a:gd name="connsiteX0" fmla="*/ 0 w 3698191"/>
                <a:gd name="connsiteY0" fmla="*/ 0 h 1187067"/>
                <a:gd name="connsiteX1" fmla="*/ 3698191 w 3698191"/>
                <a:gd name="connsiteY1" fmla="*/ 0 h 1187067"/>
                <a:gd name="connsiteX2" fmla="*/ 3698191 w 3698191"/>
                <a:gd name="connsiteY2" fmla="*/ 1187067 h 1187067"/>
                <a:gd name="connsiteX3" fmla="*/ 0 w 3698191"/>
                <a:gd name="connsiteY3" fmla="*/ 1187067 h 1187067"/>
                <a:gd name="connsiteX4" fmla="*/ 0 w 3698191"/>
                <a:gd name="connsiteY4" fmla="*/ 0 h 118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191" h="1187067">
                  <a:moveTo>
                    <a:pt x="0" y="0"/>
                  </a:moveTo>
                  <a:lnTo>
                    <a:pt x="3698191" y="0"/>
                  </a:lnTo>
                  <a:lnTo>
                    <a:pt x="3698191" y="1187067"/>
                  </a:lnTo>
                  <a:lnTo>
                    <a:pt x="0" y="1187067"/>
                  </a:lnTo>
                  <a:lnTo>
                    <a:pt x="0" y="0"/>
                  </a:lnTo>
                  <a:close/>
                </a:path>
              </a:pathLst>
            </a:custGeom>
            <a:solidFill>
              <a:srgbClr val="AB1A86"/>
            </a:solidFill>
            <a:ln>
              <a:solidFill>
                <a:srgbClr val="AB1A8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0" tIns="0" rIns="1131931" bIns="0" spcCol="1270" anchor="ctr"/>
            <a:lstStyle/>
            <a:p>
              <a:pPr defTabSz="1333500">
                <a:lnSpc>
                  <a:spcPct val="90000"/>
                </a:lnSpc>
                <a:spcAft>
                  <a:spcPct val="35000"/>
                </a:spcAft>
                <a:defRPr/>
              </a:pPr>
              <a:r>
                <a:rPr lang="en-US" dirty="0"/>
                <a:t>Watson Studio</a:t>
              </a:r>
            </a:p>
          </p:txBody>
        </p:sp>
      </p:grpSp>
      <p:pic>
        <p:nvPicPr>
          <p:cNvPr id="70660"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66075" y="3975840"/>
            <a:ext cx="8445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1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86150" y="3834553"/>
            <a:ext cx="6524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0915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ubtitle 2"/>
          <p:cNvSpPr txBox="1">
            <a:spLocks noGrp="1"/>
          </p:cNvSpPr>
          <p:nvPr>
            <p:ph type="body" sz="quarter" idx="13"/>
          </p:nvPr>
        </p:nvSpPr>
        <p:spPr>
          <a:xfrm>
            <a:off x="629205" y="3087021"/>
            <a:ext cx="3642992" cy="1200327"/>
          </a:xfrm>
        </p:spPr>
        <p:txBody>
          <a:bodyPr/>
          <a:lstStyle/>
          <a:p>
            <a:r>
              <a:rPr lang="fr-FR" sz="4000"/>
              <a:t>Thank</a:t>
            </a:r>
            <a:r>
              <a:rPr lang="fr-FR" sz="4000" dirty="0"/>
              <a:t> You</a:t>
            </a:r>
          </a:p>
        </p:txBody>
      </p:sp>
      <p:sp>
        <p:nvSpPr>
          <p:cNvPr id="497" name="Subtitle 2"/>
          <p:cNvSpPr txBox="1">
            <a:spLocks noGrp="1"/>
          </p:cNvSpPr>
          <p:nvPr>
            <p:ph type="body" sz="quarter" idx="15"/>
          </p:nvPr>
        </p:nvSpPr>
        <p:spPr>
          <a:xfrm>
            <a:off x="166699" y="5756319"/>
            <a:ext cx="7342415" cy="812528"/>
          </a:xfrm>
        </p:spPr>
        <p:txBody>
          <a:bodyPr/>
          <a:lstStyle/>
          <a:p>
            <a:r>
              <a:rPr lang="en-US" sz="1300" b="1" dirty="0">
                <a:solidFill>
                  <a:schemeClr val="bg1"/>
                </a:solidFill>
              </a:rPr>
              <a:t>Yann Gouedo</a:t>
            </a:r>
          </a:p>
          <a:p>
            <a:r>
              <a:rPr lang="en-US" sz="1300" dirty="0">
                <a:solidFill>
                  <a:schemeClr val="bg1"/>
                </a:solidFill>
              </a:rPr>
              <a:t>Data Scientist Leader – Machine Learning / Artificial Intelligence </a:t>
            </a:r>
          </a:p>
          <a:p>
            <a:r>
              <a:rPr lang="en-US" sz="1300" dirty="0">
                <a:solidFill>
                  <a:schemeClr val="bg1"/>
                </a:solidFill>
              </a:rPr>
              <a:t>Marketing / Risk / Fraud / Maintenance</a:t>
            </a:r>
          </a:p>
          <a:p>
            <a:r>
              <a:rPr lang="en-US" sz="1300" dirty="0">
                <a:solidFill>
                  <a:schemeClr val="bg1"/>
                </a:solidFill>
              </a:rPr>
              <a:t>IBM Certified Senior Data Scientist &amp; IBM Certified Senior Architect</a:t>
            </a:r>
            <a:endParaRPr lang="is-IS" sz="1300" dirty="0">
              <a:solidFill>
                <a:schemeClr val="bg1"/>
              </a:solidFill>
            </a:endParaRPr>
          </a:p>
        </p:txBody>
      </p:sp>
    </p:spTree>
    <p:extLst>
      <p:ext uri="{BB962C8B-B14F-4D97-AF65-F5344CB8AC3E}">
        <p14:creationId xmlns:p14="http://schemas.microsoft.com/office/powerpoint/2010/main" val="114916761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9666" y="1181794"/>
            <a:ext cx="4208297" cy="4472411"/>
          </a:xfrm>
        </p:spPr>
        <p:txBody>
          <a:bodyPr/>
          <a:lstStyle/>
          <a:p>
            <a:r>
              <a:rPr lang="en-US" sz="3600" dirty="0"/>
              <a:t>Your journey </a:t>
            </a:r>
            <a:br>
              <a:rPr lang="en-US" sz="3600" dirty="0"/>
            </a:br>
            <a:r>
              <a:rPr lang="en-US" sz="3600" dirty="0"/>
              <a:t>is unique</a:t>
            </a:r>
          </a:p>
        </p:txBody>
      </p:sp>
      <p:sp>
        <p:nvSpPr>
          <p:cNvPr id="4" name="Slide Number Placeholder 3"/>
          <p:cNvSpPr>
            <a:spLocks noGrp="1"/>
          </p:cNvSpPr>
          <p:nvPr>
            <p:ph type="sldNum" sz="quarter" idx="10"/>
          </p:nvPr>
        </p:nvSpPr>
        <p:spPr/>
        <p:txBody>
          <a:bodyPr/>
          <a:lstStyle/>
          <a:p>
            <a:pPr defTabSz="685577" fontAlgn="auto">
              <a:spcBef>
                <a:spcPts val="0"/>
              </a:spcBef>
              <a:spcAft>
                <a:spcPts val="0"/>
              </a:spcAft>
            </a:pPr>
            <a:fld id="{D0BE6F14-FF48-0F4F-A8AA-2E3F25371E4A}" type="slidenum">
              <a:rPr lang="en-US">
                <a:solidFill>
                  <a:srgbClr val="FFFFFF"/>
                </a:solidFill>
                <a:latin typeface="IBM Plex Sans"/>
              </a:rPr>
              <a:pPr defTabSz="685577" fontAlgn="auto">
                <a:spcBef>
                  <a:spcPts val="0"/>
                </a:spcBef>
                <a:spcAft>
                  <a:spcPts val="0"/>
                </a:spcAft>
              </a:pPr>
              <a:t>5</a:t>
            </a:fld>
            <a:endParaRPr lang="en-US" dirty="0">
              <a:solidFill>
                <a:srgbClr val="FFFFFF"/>
              </a:solidFill>
              <a:latin typeface="IBM Plex Sans"/>
            </a:endParaRPr>
          </a:p>
        </p:txBody>
      </p:sp>
      <p:sp>
        <p:nvSpPr>
          <p:cNvPr id="3" name="Footer Placeholder 2"/>
          <p:cNvSpPr>
            <a:spLocks noGrp="1"/>
          </p:cNvSpPr>
          <p:nvPr>
            <p:ph type="ftr" sz="quarter" idx="11"/>
          </p:nvPr>
        </p:nvSpPr>
        <p:spPr/>
        <p:txBody>
          <a:bodyPr/>
          <a:lstStyle/>
          <a:p>
            <a:pPr defTabSz="685577" fontAlgn="auto">
              <a:spcBef>
                <a:spcPts val="0"/>
              </a:spcBef>
              <a:spcAft>
                <a:spcPts val="0"/>
              </a:spcAft>
            </a:pPr>
            <a:r>
              <a:rPr lang="de-DE" dirty="0">
                <a:solidFill>
                  <a:srgbClr val="FFFFFF"/>
                </a:solidFill>
                <a:latin typeface="IBM Plex Sans"/>
              </a:rPr>
              <a:t>Accelerate digital transformation </a:t>
            </a:r>
            <a:r>
              <a:rPr lang="de-DE">
                <a:solidFill>
                  <a:srgbClr val="FFFFFF"/>
                </a:solidFill>
                <a:latin typeface="IBM Plex Sans"/>
              </a:rPr>
              <a:t>with Cloud &amp; AI / </a:t>
            </a:r>
            <a:r>
              <a:rPr lang="de-DE" dirty="0">
                <a:solidFill>
                  <a:srgbClr val="FFFFFF"/>
                </a:solidFill>
                <a:latin typeface="IBM Plex Sans"/>
              </a:rPr>
              <a:t>July 2018 / © 2018 IBM Corporation</a:t>
            </a:r>
            <a:endParaRPr lang="en-US" dirty="0">
              <a:solidFill>
                <a:srgbClr val="FFFFFF"/>
              </a:solidFill>
              <a:latin typeface="IBM Plex Sans"/>
            </a:endParaRPr>
          </a:p>
        </p:txBody>
      </p:sp>
      <p:sp>
        <p:nvSpPr>
          <p:cNvPr id="5" name="Text Placeholder 19">
            <a:extLst>
              <a:ext uri="{FF2B5EF4-FFF2-40B4-BE49-F238E27FC236}">
                <a16:creationId xmlns:a16="http://schemas.microsoft.com/office/drawing/2014/main" id="{E9707B6B-8EA7-471B-9091-1E1549E2A4D7}"/>
              </a:ext>
            </a:extLst>
          </p:cNvPr>
          <p:cNvSpPr txBox="1">
            <a:spLocks/>
          </p:cNvSpPr>
          <p:nvPr/>
        </p:nvSpPr>
        <p:spPr>
          <a:xfrm>
            <a:off x="4808143" y="2761237"/>
            <a:ext cx="3714065" cy="1938488"/>
          </a:xfrm>
          <a:prstGeom prst="rect">
            <a:avLst/>
          </a:prstGeom>
        </p:spPr>
        <p:txBody>
          <a:bodyPr/>
          <a:lst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lvl="1" indent="-171450" defTabSz="457052" fontAlgn="auto">
              <a:buFont typeface="Arial" panose="020B0604020202020204" pitchFamily="34" charset="0"/>
              <a:buChar char="•"/>
            </a:pPr>
            <a:r>
              <a:rPr lang="en-US" sz="2399" dirty="0">
                <a:solidFill>
                  <a:srgbClr val="FFFFFF"/>
                </a:solidFill>
                <a:latin typeface="IBM Plex Sans"/>
              </a:rPr>
              <a:t>Industry-specific      apps and workloads</a:t>
            </a:r>
          </a:p>
          <a:p>
            <a:pPr marL="171450" lvl="1" indent="-171450" defTabSz="457052" fontAlgn="auto">
              <a:buFont typeface="Arial" panose="020B0604020202020204" pitchFamily="34" charset="0"/>
              <a:buChar char="•"/>
            </a:pPr>
            <a:r>
              <a:rPr lang="en-US" sz="2399" dirty="0">
                <a:solidFill>
                  <a:srgbClr val="FFFFFF"/>
                </a:solidFill>
                <a:latin typeface="IBM Plex Sans"/>
              </a:rPr>
              <a:t>Client and partner data</a:t>
            </a:r>
          </a:p>
          <a:p>
            <a:pPr marL="171450" lvl="1" indent="-171450" defTabSz="457052" fontAlgn="auto">
              <a:buFont typeface="Arial" panose="020B0604020202020204" pitchFamily="34" charset="0"/>
              <a:buChar char="•"/>
            </a:pPr>
            <a:r>
              <a:rPr lang="en-US" sz="2399" dirty="0">
                <a:solidFill>
                  <a:srgbClr val="FFFFFF"/>
                </a:solidFill>
                <a:latin typeface="IBM Plex Sans"/>
              </a:rPr>
              <a:t>Culture and processes</a:t>
            </a:r>
          </a:p>
        </p:txBody>
      </p:sp>
      <p:pic>
        <p:nvPicPr>
          <p:cNvPr id="6" name="Picture 5">
            <a:extLst>
              <a:ext uri="{FF2B5EF4-FFF2-40B4-BE49-F238E27FC236}">
                <a16:creationId xmlns:a16="http://schemas.microsoft.com/office/drawing/2014/main" id="{7D71A343-F13F-4A57-A469-3FB7099C1D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2" y="857920"/>
            <a:ext cx="4573363" cy="5142161"/>
          </a:xfrm>
          <a:prstGeom prst="rect">
            <a:avLst/>
          </a:prstGeom>
        </p:spPr>
      </p:pic>
    </p:spTree>
    <p:extLst>
      <p:ext uri="{BB962C8B-B14F-4D97-AF65-F5344CB8AC3E}">
        <p14:creationId xmlns:p14="http://schemas.microsoft.com/office/powerpoint/2010/main" val="3423237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0608" y="1131108"/>
            <a:ext cx="4208297" cy="4472411"/>
          </a:xfrm>
        </p:spPr>
        <p:txBody>
          <a:bodyPr/>
          <a:lstStyle/>
          <a:p>
            <a:r>
              <a:rPr lang="en-US" sz="3600" dirty="0"/>
              <a:t>Complexity is </a:t>
            </a:r>
            <a:br>
              <a:rPr lang="en-US" sz="3600" dirty="0"/>
            </a:br>
            <a:r>
              <a:rPr lang="en-US" sz="3600" dirty="0"/>
              <a:t>the new reality</a:t>
            </a:r>
          </a:p>
        </p:txBody>
      </p:sp>
      <p:sp>
        <p:nvSpPr>
          <p:cNvPr id="4" name="Slide Number Placeholder 3"/>
          <p:cNvSpPr>
            <a:spLocks noGrp="1"/>
          </p:cNvSpPr>
          <p:nvPr>
            <p:ph type="sldNum" sz="quarter" idx="10"/>
          </p:nvPr>
        </p:nvSpPr>
        <p:spPr/>
        <p:txBody>
          <a:bodyPr/>
          <a:lstStyle/>
          <a:p>
            <a:pPr defTabSz="685577" fontAlgn="auto">
              <a:spcBef>
                <a:spcPts val="0"/>
              </a:spcBef>
              <a:spcAft>
                <a:spcPts val="0"/>
              </a:spcAft>
              <a:defRPr/>
            </a:pPr>
            <a:fld id="{D0BE6F14-FF48-0F4F-A8AA-2E3F25371E4A}" type="slidenum">
              <a:rPr lang="en-US">
                <a:solidFill>
                  <a:srgbClr val="FFFFFF"/>
                </a:solidFill>
                <a:latin typeface="IBM Plex Sans"/>
              </a:rPr>
              <a:pPr defTabSz="685577" fontAlgn="auto">
                <a:spcBef>
                  <a:spcPts val="0"/>
                </a:spcBef>
                <a:spcAft>
                  <a:spcPts val="0"/>
                </a:spcAft>
                <a:defRPr/>
              </a:pPr>
              <a:t>6</a:t>
            </a:fld>
            <a:endParaRPr lang="en-US" dirty="0">
              <a:solidFill>
                <a:srgbClr val="FFFFFF"/>
              </a:solidFill>
              <a:latin typeface="IBM Plex Sans"/>
            </a:endParaRPr>
          </a:p>
        </p:txBody>
      </p:sp>
      <p:sp>
        <p:nvSpPr>
          <p:cNvPr id="3" name="Footer Placeholder 2"/>
          <p:cNvSpPr>
            <a:spLocks noGrp="1"/>
          </p:cNvSpPr>
          <p:nvPr>
            <p:ph type="ftr" sz="quarter" idx="11"/>
          </p:nvPr>
        </p:nvSpPr>
        <p:spPr/>
        <p:txBody>
          <a:bodyPr/>
          <a:lstStyle/>
          <a:p>
            <a:pPr defTabSz="685577" fontAlgn="auto">
              <a:spcBef>
                <a:spcPts val="0"/>
              </a:spcBef>
              <a:spcAft>
                <a:spcPts val="0"/>
              </a:spcAft>
              <a:defRPr/>
            </a:pPr>
            <a:r>
              <a:rPr lang="de-DE" dirty="0">
                <a:solidFill>
                  <a:srgbClr val="FFFFFF"/>
                </a:solidFill>
                <a:latin typeface="IBM Plex Sans"/>
              </a:rPr>
              <a:t>Accelerate digital transformation </a:t>
            </a:r>
            <a:r>
              <a:rPr lang="de-DE">
                <a:solidFill>
                  <a:srgbClr val="FFFFFF"/>
                </a:solidFill>
                <a:latin typeface="IBM Plex Sans"/>
              </a:rPr>
              <a:t>with Cloud &amp; AI / </a:t>
            </a:r>
            <a:r>
              <a:rPr lang="de-DE" dirty="0">
                <a:solidFill>
                  <a:srgbClr val="FFFFFF"/>
                </a:solidFill>
                <a:latin typeface="IBM Plex Sans"/>
              </a:rPr>
              <a:t>July 2018 / © 2018 IBM Corporation</a:t>
            </a:r>
            <a:endParaRPr lang="en-US" dirty="0">
              <a:solidFill>
                <a:srgbClr val="FFFFFF"/>
              </a:solidFill>
              <a:latin typeface="IBM Plex Sans"/>
            </a:endParaRPr>
          </a:p>
        </p:txBody>
      </p:sp>
      <p:sp>
        <p:nvSpPr>
          <p:cNvPr id="5" name="Text Placeholder 19">
            <a:extLst>
              <a:ext uri="{FF2B5EF4-FFF2-40B4-BE49-F238E27FC236}">
                <a16:creationId xmlns:a16="http://schemas.microsoft.com/office/drawing/2014/main" id="{E9707B6B-8EA7-471B-9091-1E1549E2A4D7}"/>
              </a:ext>
            </a:extLst>
          </p:cNvPr>
          <p:cNvSpPr txBox="1">
            <a:spLocks/>
          </p:cNvSpPr>
          <p:nvPr/>
        </p:nvSpPr>
        <p:spPr>
          <a:xfrm>
            <a:off x="480608" y="2398069"/>
            <a:ext cx="3596614" cy="1938488"/>
          </a:xfrm>
          <a:prstGeom prst="rect">
            <a:avLst/>
          </a:prstGeom>
        </p:spPr>
        <p:txBody>
          <a:bodyPr/>
          <a:lst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lvl="1" indent="-171450" defTabSz="457052" fontAlgn="auto">
              <a:buFont typeface="Arial" panose="020B0604020202020204" pitchFamily="34" charset="0"/>
              <a:buChar char="•"/>
              <a:defRPr/>
            </a:pPr>
            <a:r>
              <a:rPr lang="en-US" dirty="0">
                <a:solidFill>
                  <a:srgbClr val="FFFFFF"/>
                </a:solidFill>
                <a:latin typeface="IBM Plex Sans"/>
              </a:rPr>
              <a:t>6+ clouds and 1000+ cloud apps in use</a:t>
            </a:r>
          </a:p>
          <a:p>
            <a:pPr marL="171450" lvl="1" indent="-171450" defTabSz="457052" fontAlgn="auto">
              <a:buFont typeface="Arial" panose="020B0604020202020204" pitchFamily="34" charset="0"/>
              <a:buChar char="•"/>
              <a:defRPr/>
            </a:pPr>
            <a:r>
              <a:rPr lang="en-US" dirty="0">
                <a:solidFill>
                  <a:srgbClr val="FFFFFF"/>
                </a:solidFill>
                <a:latin typeface="IBM Plex Sans"/>
              </a:rPr>
              <a:t>An average 33 data sources used for analysis</a:t>
            </a:r>
          </a:p>
          <a:p>
            <a:pPr marL="171450" lvl="1" indent="-171450" defTabSz="457052" fontAlgn="auto">
              <a:buFont typeface="Arial" panose="020B0604020202020204" pitchFamily="34" charset="0"/>
              <a:buChar char="•"/>
              <a:defRPr/>
            </a:pPr>
            <a:r>
              <a:rPr lang="en-US" dirty="0">
                <a:solidFill>
                  <a:srgbClr val="FFFFFF"/>
                </a:solidFill>
                <a:latin typeface="IBM Plex Sans"/>
              </a:rPr>
              <a:t>$3.7 trillion in planned IT investments</a:t>
            </a:r>
          </a:p>
        </p:txBody>
      </p:sp>
      <p:sp>
        <p:nvSpPr>
          <p:cNvPr id="6" name="Oval 5"/>
          <p:cNvSpPr/>
          <p:nvPr/>
        </p:nvSpPr>
        <p:spPr>
          <a:xfrm rot="20614833">
            <a:off x="5795961" y="1991732"/>
            <a:ext cx="1784960" cy="899333"/>
          </a:xfrm>
          <a:prstGeom prst="ellipse">
            <a:avLst/>
          </a:prstGeom>
          <a:solidFill>
            <a:srgbClr val="0064FF"/>
          </a:solidFill>
        </p:spPr>
        <p:txBody>
          <a:bodyPr wrap="square" lIns="0" tIns="0" rIns="0" bIns="0" rtlCol="0" anchor="ctr">
            <a:noAutofit/>
          </a:bodyPr>
          <a:lstStyle/>
          <a:p>
            <a:pPr algn="ctr" defTabSz="685800" fontAlgn="auto">
              <a:spcBef>
                <a:spcPts val="0"/>
              </a:spcBef>
              <a:spcAft>
                <a:spcPts val="0"/>
              </a:spcAft>
              <a:defRPr/>
            </a:pPr>
            <a:endParaRPr lang="en-US" sz="900" dirty="0" err="1">
              <a:solidFill>
                <a:srgbClr val="FFFFFF"/>
              </a:solidFill>
              <a:latin typeface="Arial"/>
              <a:cs typeface="Arial"/>
            </a:endParaRPr>
          </a:p>
        </p:txBody>
      </p:sp>
      <p:sp>
        <p:nvSpPr>
          <p:cNvPr id="8" name="Oval 7"/>
          <p:cNvSpPr/>
          <p:nvPr/>
        </p:nvSpPr>
        <p:spPr>
          <a:xfrm rot="20614833">
            <a:off x="4156555" y="2965479"/>
            <a:ext cx="2545778" cy="2484845"/>
          </a:xfrm>
          <a:prstGeom prst="ellipse">
            <a:avLst/>
          </a:prstGeom>
          <a:solidFill>
            <a:srgbClr val="0064FF"/>
          </a:solidFill>
        </p:spPr>
        <p:txBody>
          <a:bodyPr wrap="square" lIns="0" tIns="0" rIns="0" bIns="0" rtlCol="0" anchor="ctr">
            <a:noAutofit/>
          </a:bodyPr>
          <a:lstStyle/>
          <a:p>
            <a:pPr algn="ctr" defTabSz="685800" fontAlgn="auto">
              <a:spcBef>
                <a:spcPts val="0"/>
              </a:spcBef>
              <a:spcAft>
                <a:spcPts val="0"/>
              </a:spcAft>
              <a:defRPr/>
            </a:pPr>
            <a:endParaRPr lang="en-US" sz="900" dirty="0" err="1">
              <a:solidFill>
                <a:srgbClr val="FFFFFF"/>
              </a:solidFill>
              <a:latin typeface="Arial"/>
              <a:cs typeface="Arial"/>
            </a:endParaRPr>
          </a:p>
        </p:txBody>
      </p:sp>
      <p:sp>
        <p:nvSpPr>
          <p:cNvPr id="9" name="Oval 8"/>
          <p:cNvSpPr/>
          <p:nvPr/>
        </p:nvSpPr>
        <p:spPr>
          <a:xfrm rot="20614833">
            <a:off x="8017526" y="2127554"/>
            <a:ext cx="970101" cy="767725"/>
          </a:xfrm>
          <a:prstGeom prst="ellipse">
            <a:avLst/>
          </a:prstGeom>
          <a:solidFill>
            <a:srgbClr val="0064FF"/>
          </a:solidFill>
        </p:spPr>
        <p:txBody>
          <a:bodyPr wrap="square" lIns="0" tIns="0" rIns="0" bIns="0" rtlCol="0" anchor="ctr">
            <a:noAutofit/>
          </a:bodyPr>
          <a:lstStyle/>
          <a:p>
            <a:pPr algn="ctr" defTabSz="685800" fontAlgn="auto">
              <a:spcBef>
                <a:spcPts val="0"/>
              </a:spcBef>
              <a:spcAft>
                <a:spcPts val="0"/>
              </a:spcAft>
              <a:defRPr/>
            </a:pPr>
            <a:endParaRPr lang="en-US" sz="900" dirty="0" err="1">
              <a:solidFill>
                <a:srgbClr val="FFFFFF"/>
              </a:solidFill>
              <a:latin typeface="Arial"/>
              <a:cs typeface="Arial"/>
            </a:endParaRPr>
          </a:p>
        </p:txBody>
      </p:sp>
      <p:sp>
        <p:nvSpPr>
          <p:cNvPr id="10" name="Oval 9"/>
          <p:cNvSpPr/>
          <p:nvPr/>
        </p:nvSpPr>
        <p:spPr>
          <a:xfrm rot="20614833">
            <a:off x="6939522" y="2920813"/>
            <a:ext cx="1784960" cy="1221289"/>
          </a:xfrm>
          <a:prstGeom prst="ellipse">
            <a:avLst/>
          </a:prstGeom>
          <a:solidFill>
            <a:srgbClr val="0064FF"/>
          </a:solidFill>
        </p:spPr>
        <p:txBody>
          <a:bodyPr wrap="square" lIns="0" tIns="0" rIns="0" bIns="0" rtlCol="0" anchor="ctr">
            <a:noAutofit/>
          </a:bodyPr>
          <a:lstStyle/>
          <a:p>
            <a:pPr algn="ctr" defTabSz="685800" fontAlgn="auto">
              <a:spcBef>
                <a:spcPts val="0"/>
              </a:spcBef>
              <a:spcAft>
                <a:spcPts val="0"/>
              </a:spcAft>
              <a:defRPr/>
            </a:pPr>
            <a:endParaRPr lang="en-US" sz="900" dirty="0" err="1">
              <a:solidFill>
                <a:srgbClr val="FFFFFF"/>
              </a:solidFill>
              <a:latin typeface="Arial"/>
              <a:cs typeface="Arial"/>
            </a:endParaRPr>
          </a:p>
        </p:txBody>
      </p:sp>
      <p:sp>
        <p:nvSpPr>
          <p:cNvPr id="11" name="TextBox 10"/>
          <p:cNvSpPr txBox="1"/>
          <p:nvPr/>
        </p:nvSpPr>
        <p:spPr>
          <a:xfrm>
            <a:off x="4988491" y="4004414"/>
            <a:ext cx="1126563" cy="507831"/>
          </a:xfrm>
          <a:prstGeom prst="rect">
            <a:avLst/>
          </a:prstGeom>
          <a:noFill/>
        </p:spPr>
        <p:txBody>
          <a:bodyPr wrap="square" rtlCol="0">
            <a:spAutoFit/>
          </a:bodyPr>
          <a:lstStyle/>
          <a:p>
            <a:pPr algn="ctr" defTabSz="685800" fontAlgn="auto">
              <a:spcBef>
                <a:spcPts val="0"/>
              </a:spcBef>
              <a:spcAft>
                <a:spcPts val="0"/>
              </a:spcAft>
              <a:defRPr/>
            </a:pPr>
            <a:r>
              <a:rPr lang="en-US" sz="1350" b="1" dirty="0">
                <a:solidFill>
                  <a:srgbClr val="FFFFFF"/>
                </a:solidFill>
                <a:latin typeface="IBM Plex Sans"/>
              </a:rPr>
              <a:t>Traditional IT</a:t>
            </a:r>
          </a:p>
        </p:txBody>
      </p:sp>
      <p:sp>
        <p:nvSpPr>
          <p:cNvPr id="12" name="TextBox 11"/>
          <p:cNvSpPr txBox="1"/>
          <p:nvPr/>
        </p:nvSpPr>
        <p:spPr>
          <a:xfrm>
            <a:off x="6132317" y="2250707"/>
            <a:ext cx="1126563" cy="507831"/>
          </a:xfrm>
          <a:prstGeom prst="rect">
            <a:avLst/>
          </a:prstGeom>
          <a:noFill/>
        </p:spPr>
        <p:txBody>
          <a:bodyPr wrap="square" rtlCol="0">
            <a:spAutoFit/>
          </a:bodyPr>
          <a:lstStyle/>
          <a:p>
            <a:pPr algn="ctr" defTabSz="685800" fontAlgn="auto">
              <a:spcBef>
                <a:spcPts val="0"/>
              </a:spcBef>
              <a:spcAft>
                <a:spcPts val="0"/>
              </a:spcAft>
              <a:defRPr/>
            </a:pPr>
            <a:r>
              <a:rPr lang="en-US" sz="1350" b="1" dirty="0">
                <a:solidFill>
                  <a:srgbClr val="FFFFFF"/>
                </a:solidFill>
                <a:latin typeface="IBM Plex Sans"/>
              </a:rPr>
              <a:t>Private Clouds</a:t>
            </a:r>
          </a:p>
        </p:txBody>
      </p:sp>
      <p:sp>
        <p:nvSpPr>
          <p:cNvPr id="13" name="TextBox 12"/>
          <p:cNvSpPr txBox="1"/>
          <p:nvPr/>
        </p:nvSpPr>
        <p:spPr>
          <a:xfrm>
            <a:off x="7150788" y="3277853"/>
            <a:ext cx="1126563" cy="507831"/>
          </a:xfrm>
          <a:prstGeom prst="rect">
            <a:avLst/>
          </a:prstGeom>
          <a:noFill/>
        </p:spPr>
        <p:txBody>
          <a:bodyPr wrap="square" rtlCol="0">
            <a:spAutoFit/>
          </a:bodyPr>
          <a:lstStyle/>
          <a:p>
            <a:pPr algn="ctr" defTabSz="685800" fontAlgn="auto">
              <a:spcBef>
                <a:spcPts val="0"/>
              </a:spcBef>
              <a:spcAft>
                <a:spcPts val="0"/>
              </a:spcAft>
              <a:defRPr/>
            </a:pPr>
            <a:r>
              <a:rPr lang="en-US" sz="1350" b="1" dirty="0">
                <a:solidFill>
                  <a:srgbClr val="FFFFFF"/>
                </a:solidFill>
                <a:latin typeface="IBM Plex Sans"/>
              </a:rPr>
              <a:t>Public Clouds</a:t>
            </a:r>
          </a:p>
        </p:txBody>
      </p:sp>
      <p:sp>
        <p:nvSpPr>
          <p:cNvPr id="14" name="TextBox 13"/>
          <p:cNvSpPr txBox="1"/>
          <p:nvPr/>
        </p:nvSpPr>
        <p:spPr>
          <a:xfrm>
            <a:off x="7957677" y="2165167"/>
            <a:ext cx="1126563" cy="715581"/>
          </a:xfrm>
          <a:prstGeom prst="rect">
            <a:avLst/>
          </a:prstGeom>
          <a:noFill/>
        </p:spPr>
        <p:txBody>
          <a:bodyPr wrap="square" rtlCol="0">
            <a:spAutoFit/>
          </a:bodyPr>
          <a:lstStyle/>
          <a:p>
            <a:pPr algn="ctr" defTabSz="685800" fontAlgn="auto">
              <a:spcBef>
                <a:spcPts val="0"/>
              </a:spcBef>
              <a:spcAft>
                <a:spcPts val="0"/>
              </a:spcAft>
              <a:defRPr/>
            </a:pPr>
            <a:r>
              <a:rPr lang="en-US" sz="1350" b="1" dirty="0">
                <a:solidFill>
                  <a:srgbClr val="FFFFFF"/>
                </a:solidFill>
                <a:latin typeface="IBM Plex Sans"/>
              </a:rPr>
              <a:t>Virtual Private Clouds</a:t>
            </a:r>
          </a:p>
        </p:txBody>
      </p:sp>
      <p:sp>
        <p:nvSpPr>
          <p:cNvPr id="15" name="Left-Right Arrow 14"/>
          <p:cNvSpPr/>
          <p:nvPr/>
        </p:nvSpPr>
        <p:spPr>
          <a:xfrm rot="18280598">
            <a:off x="5796610" y="2879658"/>
            <a:ext cx="563282" cy="291230"/>
          </a:xfrm>
          <a:prstGeom prst="leftRightArrow">
            <a:avLst/>
          </a:prstGeom>
          <a:solidFill>
            <a:schemeClr val="bg2"/>
          </a:solidFill>
        </p:spPr>
        <p:txBody>
          <a:bodyPr wrap="square" lIns="0" tIns="0" rIns="0" bIns="0" rtlCol="0" anchor="ctr">
            <a:noAutofit/>
          </a:bodyPr>
          <a:lstStyle/>
          <a:p>
            <a:pPr algn="ctr" defTabSz="685800" fontAlgn="auto">
              <a:spcBef>
                <a:spcPts val="0"/>
              </a:spcBef>
              <a:spcAft>
                <a:spcPts val="0"/>
              </a:spcAft>
              <a:defRPr/>
            </a:pPr>
            <a:endParaRPr lang="en-US" sz="900" dirty="0" err="1">
              <a:solidFill>
                <a:srgbClr val="FFFFFF"/>
              </a:solidFill>
              <a:latin typeface="Arial"/>
              <a:cs typeface="Arial"/>
            </a:endParaRPr>
          </a:p>
        </p:txBody>
      </p:sp>
      <p:sp>
        <p:nvSpPr>
          <p:cNvPr id="16" name="Left-Right Arrow 15"/>
          <p:cNvSpPr/>
          <p:nvPr/>
        </p:nvSpPr>
        <p:spPr>
          <a:xfrm>
            <a:off x="6545960" y="3749471"/>
            <a:ext cx="563282" cy="291230"/>
          </a:xfrm>
          <a:prstGeom prst="leftRightArrow">
            <a:avLst/>
          </a:prstGeom>
          <a:solidFill>
            <a:schemeClr val="bg2"/>
          </a:solidFill>
        </p:spPr>
        <p:txBody>
          <a:bodyPr wrap="square" lIns="0" tIns="0" rIns="0" bIns="0" rtlCol="0" anchor="ctr">
            <a:noAutofit/>
          </a:bodyPr>
          <a:lstStyle/>
          <a:p>
            <a:pPr algn="ctr" defTabSz="685800" fontAlgn="auto">
              <a:spcBef>
                <a:spcPts val="0"/>
              </a:spcBef>
              <a:spcAft>
                <a:spcPts val="0"/>
              </a:spcAft>
              <a:defRPr/>
            </a:pPr>
            <a:endParaRPr lang="en-US" sz="900" dirty="0" err="1">
              <a:solidFill>
                <a:srgbClr val="FFFFFF"/>
              </a:solidFill>
              <a:latin typeface="Arial"/>
              <a:cs typeface="Arial"/>
            </a:endParaRPr>
          </a:p>
        </p:txBody>
      </p:sp>
      <p:sp>
        <p:nvSpPr>
          <p:cNvPr id="17" name="Left-Right Arrow 16"/>
          <p:cNvSpPr/>
          <p:nvPr/>
        </p:nvSpPr>
        <p:spPr>
          <a:xfrm rot="2331832">
            <a:off x="7319309" y="2399754"/>
            <a:ext cx="576352" cy="291230"/>
          </a:xfrm>
          <a:prstGeom prst="leftRightArrow">
            <a:avLst/>
          </a:prstGeom>
          <a:solidFill>
            <a:schemeClr val="bg2"/>
          </a:solidFill>
        </p:spPr>
        <p:txBody>
          <a:bodyPr wrap="square" lIns="0" tIns="0" rIns="0" bIns="0" rtlCol="0" anchor="ctr">
            <a:noAutofit/>
          </a:bodyPr>
          <a:lstStyle/>
          <a:p>
            <a:pPr algn="ctr" defTabSz="685800" fontAlgn="auto">
              <a:spcBef>
                <a:spcPts val="0"/>
              </a:spcBef>
              <a:spcAft>
                <a:spcPts val="0"/>
              </a:spcAft>
              <a:defRPr/>
            </a:pPr>
            <a:endParaRPr lang="en-US" sz="900" dirty="0" err="1">
              <a:solidFill>
                <a:srgbClr val="FFFFFF"/>
              </a:solidFill>
              <a:latin typeface="Arial"/>
              <a:cs typeface="Arial"/>
            </a:endParaRPr>
          </a:p>
        </p:txBody>
      </p:sp>
      <p:sp>
        <p:nvSpPr>
          <p:cNvPr id="18" name="TextBox 17"/>
          <p:cNvSpPr txBox="1"/>
          <p:nvPr/>
        </p:nvSpPr>
        <p:spPr>
          <a:xfrm>
            <a:off x="6803309" y="4801279"/>
            <a:ext cx="2112091" cy="715581"/>
          </a:xfrm>
          <a:prstGeom prst="rect">
            <a:avLst/>
          </a:prstGeom>
          <a:noFill/>
        </p:spPr>
        <p:txBody>
          <a:bodyPr wrap="square" rtlCol="0">
            <a:spAutoFit/>
          </a:bodyPr>
          <a:lstStyle/>
          <a:p>
            <a:pPr algn="ctr" defTabSz="685800" fontAlgn="auto">
              <a:spcBef>
                <a:spcPts val="0"/>
              </a:spcBef>
              <a:spcAft>
                <a:spcPts val="0"/>
              </a:spcAft>
              <a:defRPr/>
            </a:pPr>
            <a:r>
              <a:rPr lang="en-US" sz="1350" b="1">
                <a:solidFill>
                  <a:srgbClr val="FFFFFF"/>
                </a:solidFill>
                <a:latin typeface="IBM Plex Sans"/>
              </a:rPr>
              <a:t>“Islands” </a:t>
            </a:r>
            <a:r>
              <a:rPr lang="en-US" sz="1350" b="1" dirty="0">
                <a:solidFill>
                  <a:srgbClr val="FFFFFF"/>
                </a:solidFill>
                <a:latin typeface="IBM Plex Sans"/>
              </a:rPr>
              <a:t>of compute connected </a:t>
            </a:r>
            <a:r>
              <a:rPr lang="en-US" sz="1350" b="1">
                <a:solidFill>
                  <a:srgbClr val="FFFFFF"/>
                </a:solidFill>
                <a:latin typeface="IBM Plex Sans"/>
              </a:rPr>
              <a:t>by “bridges” of integration</a:t>
            </a:r>
            <a:endParaRPr lang="en-US" sz="1350" b="1" dirty="0">
              <a:solidFill>
                <a:srgbClr val="FFFFFF"/>
              </a:solidFill>
              <a:latin typeface="IBM Plex Sans"/>
            </a:endParaRPr>
          </a:p>
        </p:txBody>
      </p:sp>
      <p:sp>
        <p:nvSpPr>
          <p:cNvPr id="19" name="Rounded Rectangle 18"/>
          <p:cNvSpPr/>
          <p:nvPr/>
        </p:nvSpPr>
        <p:spPr>
          <a:xfrm rot="18693605">
            <a:off x="6786850" y="2393550"/>
            <a:ext cx="2746487" cy="1611248"/>
          </a:xfrm>
          <a:prstGeom prst="roundRect">
            <a:avLst/>
          </a:prstGeom>
          <a:noFill/>
          <a:ln w="38100">
            <a:solidFill>
              <a:schemeClr val="bg2"/>
            </a:solidFill>
            <a:prstDash val="dash"/>
          </a:ln>
        </p:spPr>
        <p:txBody>
          <a:bodyPr wrap="square" lIns="0" tIns="0" rIns="0" bIns="0" rtlCol="0" anchor="ctr">
            <a:noAutofit/>
          </a:bodyPr>
          <a:lstStyle/>
          <a:p>
            <a:pPr algn="ctr" defTabSz="685800" fontAlgn="auto">
              <a:spcBef>
                <a:spcPts val="0"/>
              </a:spcBef>
              <a:spcAft>
                <a:spcPts val="0"/>
              </a:spcAft>
              <a:defRPr/>
            </a:pPr>
            <a:endParaRPr lang="en-US" sz="900" dirty="0" err="1">
              <a:solidFill>
                <a:srgbClr val="FFFFFF"/>
              </a:solidFill>
              <a:latin typeface="Arial"/>
              <a:cs typeface="Arial"/>
            </a:endParaRPr>
          </a:p>
        </p:txBody>
      </p:sp>
      <p:sp>
        <p:nvSpPr>
          <p:cNvPr id="20" name="TextBox 19"/>
          <p:cNvSpPr txBox="1"/>
          <p:nvPr/>
        </p:nvSpPr>
        <p:spPr>
          <a:xfrm>
            <a:off x="5275039" y="1403698"/>
            <a:ext cx="2541842" cy="300082"/>
          </a:xfrm>
          <a:prstGeom prst="rect">
            <a:avLst/>
          </a:prstGeom>
          <a:noFill/>
        </p:spPr>
        <p:txBody>
          <a:bodyPr wrap="square" rtlCol="0">
            <a:spAutoFit/>
          </a:bodyPr>
          <a:lstStyle/>
          <a:p>
            <a:pPr algn="ctr" defTabSz="685800" fontAlgn="auto">
              <a:spcBef>
                <a:spcPts val="0"/>
              </a:spcBef>
              <a:spcAft>
                <a:spcPts val="0"/>
              </a:spcAft>
              <a:defRPr/>
            </a:pPr>
            <a:r>
              <a:rPr lang="en-US" sz="1350" b="1">
                <a:solidFill>
                  <a:srgbClr val="FFFFFF"/>
                </a:solidFill>
                <a:latin typeface="IBM Plex Sans"/>
              </a:rPr>
              <a:t>‘Typical IT Estate’ in 2018</a:t>
            </a:r>
            <a:endParaRPr lang="en-US" sz="1350" b="1" dirty="0">
              <a:solidFill>
                <a:srgbClr val="FFFFFF"/>
              </a:solidFill>
              <a:latin typeface="IBM Plex Sans"/>
            </a:endParaRPr>
          </a:p>
        </p:txBody>
      </p:sp>
    </p:spTree>
    <p:extLst>
      <p:ext uri="{BB962C8B-B14F-4D97-AF65-F5344CB8AC3E}">
        <p14:creationId xmlns:p14="http://schemas.microsoft.com/office/powerpoint/2010/main" val="280155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
            <a:extLst>
              <a:ext uri="{FF2B5EF4-FFF2-40B4-BE49-F238E27FC236}">
                <a16:creationId xmlns:a16="http://schemas.microsoft.com/office/drawing/2014/main" id="{2FF7065C-6FFE-40B5-A8F4-DD0A5410BDA2}"/>
              </a:ext>
            </a:extLst>
          </p:cNvPr>
          <p:cNvSpPr>
            <a:spLocks noGrp="1"/>
          </p:cNvSpPr>
          <p:nvPr>
            <p:ph type="title" idx="4294967295"/>
          </p:nvPr>
        </p:nvSpPr>
        <p:spPr>
          <a:xfrm>
            <a:off x="270070" y="1125189"/>
            <a:ext cx="8727626" cy="778669"/>
          </a:xfrm>
        </p:spPr>
        <p:txBody>
          <a:bodyPr/>
          <a:lstStyle/>
          <a:p>
            <a:r>
              <a:rPr lang="en-US" sz="3225" b="1" dirty="0"/>
              <a:t>Apps, data, infrastructure &amp; processes must be transformed on your journey to cloud &amp; AI</a:t>
            </a:r>
          </a:p>
        </p:txBody>
      </p:sp>
      <p:sp>
        <p:nvSpPr>
          <p:cNvPr id="66"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228600" y="5683730"/>
            <a:ext cx="6400800" cy="137160"/>
          </a:xfrm>
        </p:spPr>
        <p:txBody>
          <a:bodyPr/>
          <a:lstStyle/>
          <a:p>
            <a:pPr defTabSz="685783" fontAlgn="auto">
              <a:spcBef>
                <a:spcPts val="0"/>
              </a:spcBef>
              <a:spcAft>
                <a:spcPts val="0"/>
              </a:spcAft>
            </a:pPr>
            <a:r>
              <a:rPr lang="en-US" dirty="0">
                <a:solidFill>
                  <a:srgbClr val="FFFFFF"/>
                </a:solidFill>
                <a:latin typeface="IBM Plex Sans"/>
              </a:rPr>
              <a:t>Accelerate digital transformation </a:t>
            </a:r>
            <a:r>
              <a:rPr lang="en-US">
                <a:solidFill>
                  <a:srgbClr val="FFFFFF"/>
                </a:solidFill>
                <a:latin typeface="IBM Plex Sans"/>
              </a:rPr>
              <a:t>with Cloud &amp; AI / </a:t>
            </a:r>
            <a:r>
              <a:rPr lang="en-US" dirty="0">
                <a:solidFill>
                  <a:srgbClr val="FFFFFF"/>
                </a:solidFill>
                <a:latin typeface="IBM Plex Sans"/>
              </a:rPr>
              <a:t>July 2018 / © 2018 IBM Corporation</a:t>
            </a:r>
          </a:p>
        </p:txBody>
      </p:sp>
      <p:sp>
        <p:nvSpPr>
          <p:cNvPr id="2" name="Oval 1"/>
          <p:cNvSpPr/>
          <p:nvPr/>
        </p:nvSpPr>
        <p:spPr>
          <a:xfrm>
            <a:off x="1179938" y="2882839"/>
            <a:ext cx="1390389" cy="1305839"/>
          </a:xfrm>
          <a:prstGeom prst="ellipse">
            <a:avLst/>
          </a:prstGeom>
          <a:solidFill>
            <a:srgbClr val="003687"/>
          </a:solidFill>
        </p:spPr>
        <p:txBody>
          <a:bodyPr wrap="square" lIns="0" tIns="0" rIns="0" bIns="0" rtlCol="0" anchor="ctr">
            <a:noAutofit/>
          </a:bodyPr>
          <a:lstStyle/>
          <a:p>
            <a:pPr algn="ctr" defTabSz="685800" fontAlgn="auto">
              <a:spcBef>
                <a:spcPts val="0"/>
              </a:spcBef>
              <a:spcAft>
                <a:spcPts val="0"/>
              </a:spcAft>
            </a:pPr>
            <a:r>
              <a:rPr lang="en-US" sz="1500" dirty="0">
                <a:solidFill>
                  <a:srgbClr val="FFFFFF"/>
                </a:solidFill>
                <a:latin typeface="Arial"/>
                <a:cs typeface="Arial"/>
              </a:rPr>
              <a:t>Migrate</a:t>
            </a:r>
          </a:p>
        </p:txBody>
      </p:sp>
      <p:sp>
        <p:nvSpPr>
          <p:cNvPr id="28" name="Oval 27"/>
          <p:cNvSpPr/>
          <p:nvPr/>
        </p:nvSpPr>
        <p:spPr>
          <a:xfrm>
            <a:off x="2910095" y="2606495"/>
            <a:ext cx="1390389" cy="1305839"/>
          </a:xfrm>
          <a:prstGeom prst="ellipse">
            <a:avLst/>
          </a:prstGeom>
          <a:solidFill>
            <a:srgbClr val="003687"/>
          </a:solidFill>
        </p:spPr>
        <p:txBody>
          <a:bodyPr wrap="square" lIns="0" tIns="0" rIns="0" bIns="0" rtlCol="0" anchor="ctr">
            <a:noAutofit/>
          </a:bodyPr>
          <a:lstStyle/>
          <a:p>
            <a:pPr algn="ctr" defTabSz="685800" fontAlgn="auto">
              <a:spcBef>
                <a:spcPts val="0"/>
              </a:spcBef>
              <a:spcAft>
                <a:spcPts val="0"/>
              </a:spcAft>
            </a:pPr>
            <a:r>
              <a:rPr lang="en-US" sz="1500" dirty="0">
                <a:solidFill>
                  <a:srgbClr val="FFFFFF"/>
                </a:solidFill>
                <a:latin typeface="Arial"/>
                <a:cs typeface="Arial"/>
              </a:rPr>
              <a:t>Modernize</a:t>
            </a:r>
          </a:p>
        </p:txBody>
      </p:sp>
      <p:sp>
        <p:nvSpPr>
          <p:cNvPr id="30" name="Oval 29"/>
          <p:cNvSpPr/>
          <p:nvPr/>
        </p:nvSpPr>
        <p:spPr>
          <a:xfrm>
            <a:off x="4640252" y="2606495"/>
            <a:ext cx="1390389" cy="1305839"/>
          </a:xfrm>
          <a:prstGeom prst="ellipse">
            <a:avLst/>
          </a:prstGeom>
          <a:solidFill>
            <a:srgbClr val="003687"/>
          </a:solidFill>
        </p:spPr>
        <p:txBody>
          <a:bodyPr wrap="square" lIns="0" tIns="0" rIns="0" bIns="0" rtlCol="0" anchor="ctr">
            <a:noAutofit/>
          </a:bodyPr>
          <a:lstStyle/>
          <a:p>
            <a:pPr algn="ctr" defTabSz="685800" fontAlgn="auto">
              <a:spcBef>
                <a:spcPts val="0"/>
              </a:spcBef>
              <a:spcAft>
                <a:spcPts val="0"/>
              </a:spcAft>
            </a:pPr>
            <a:r>
              <a:rPr lang="en-US" sz="1500" dirty="0">
                <a:solidFill>
                  <a:srgbClr val="FFFFFF"/>
                </a:solidFill>
                <a:latin typeface="Arial"/>
                <a:cs typeface="Arial"/>
              </a:rPr>
              <a:t>Innovate</a:t>
            </a:r>
          </a:p>
        </p:txBody>
      </p:sp>
      <p:sp>
        <p:nvSpPr>
          <p:cNvPr id="31" name="Oval 30"/>
          <p:cNvSpPr/>
          <p:nvPr/>
        </p:nvSpPr>
        <p:spPr>
          <a:xfrm>
            <a:off x="6400269" y="2890721"/>
            <a:ext cx="1390389" cy="1305839"/>
          </a:xfrm>
          <a:prstGeom prst="ellipse">
            <a:avLst/>
          </a:prstGeom>
          <a:solidFill>
            <a:srgbClr val="003687"/>
          </a:solidFill>
        </p:spPr>
        <p:txBody>
          <a:bodyPr wrap="square" lIns="0" tIns="0" rIns="0" bIns="0" rtlCol="0" anchor="ctr">
            <a:noAutofit/>
          </a:bodyPr>
          <a:lstStyle/>
          <a:p>
            <a:pPr algn="ctr" defTabSz="685800" fontAlgn="auto">
              <a:spcBef>
                <a:spcPts val="0"/>
              </a:spcBef>
              <a:spcAft>
                <a:spcPts val="0"/>
              </a:spcAft>
            </a:pPr>
            <a:r>
              <a:rPr lang="en-US" sz="1500" dirty="0">
                <a:solidFill>
                  <a:srgbClr val="FFFFFF"/>
                </a:solidFill>
                <a:latin typeface="Arial"/>
                <a:cs typeface="Arial"/>
              </a:rPr>
              <a:t>Optimize</a:t>
            </a:r>
          </a:p>
        </p:txBody>
      </p:sp>
      <p:sp>
        <p:nvSpPr>
          <p:cNvPr id="32" name="Oval 31"/>
          <p:cNvSpPr/>
          <p:nvPr/>
        </p:nvSpPr>
        <p:spPr>
          <a:xfrm>
            <a:off x="1702677" y="4260801"/>
            <a:ext cx="5644055" cy="778669"/>
          </a:xfrm>
          <a:prstGeom prst="ellipse">
            <a:avLst/>
          </a:prstGeom>
          <a:solidFill>
            <a:schemeClr val="accent2"/>
          </a:solidFill>
        </p:spPr>
        <p:txBody>
          <a:bodyPr wrap="square" lIns="0" tIns="0" rIns="0" bIns="0" rtlCol="0" anchor="ctr">
            <a:noAutofit/>
          </a:bodyPr>
          <a:lstStyle/>
          <a:p>
            <a:pPr algn="ctr" defTabSz="685800" fontAlgn="auto">
              <a:spcBef>
                <a:spcPts val="0"/>
              </a:spcBef>
              <a:spcAft>
                <a:spcPts val="0"/>
              </a:spcAft>
            </a:pPr>
            <a:endParaRPr lang="en-US" sz="900" dirty="0">
              <a:solidFill>
                <a:srgbClr val="000000"/>
              </a:solidFill>
              <a:latin typeface="Arial"/>
              <a:cs typeface="Arial"/>
            </a:endParaRPr>
          </a:p>
        </p:txBody>
      </p:sp>
      <p:sp>
        <p:nvSpPr>
          <p:cNvPr id="3" name="Quad Arrow Callout 2"/>
          <p:cNvSpPr/>
          <p:nvPr/>
        </p:nvSpPr>
        <p:spPr>
          <a:xfrm>
            <a:off x="2608772" y="3815687"/>
            <a:ext cx="405531" cy="416495"/>
          </a:xfrm>
          <a:prstGeom prst="quadArrowCallout">
            <a:avLst/>
          </a:prstGeom>
          <a:solidFill>
            <a:schemeClr val="accent1">
              <a:lumMod val="50000"/>
            </a:schemeClr>
          </a:solidFill>
        </p:spPr>
        <p:txBody>
          <a:bodyPr wrap="square" lIns="0" tIns="0" rIns="0" bIns="0" rtlCol="0" anchor="ctr">
            <a:noAutofit/>
          </a:bodyPr>
          <a:lstStyle/>
          <a:p>
            <a:pPr algn="ctr" defTabSz="685800" fontAlgn="auto">
              <a:spcBef>
                <a:spcPts val="0"/>
              </a:spcBef>
              <a:spcAft>
                <a:spcPts val="0"/>
              </a:spcAft>
            </a:pPr>
            <a:endParaRPr lang="en-US" sz="900" dirty="0" err="1">
              <a:solidFill>
                <a:srgbClr val="FFFFFF"/>
              </a:solidFill>
              <a:latin typeface="Arial"/>
              <a:cs typeface="Arial"/>
            </a:endParaRPr>
          </a:p>
        </p:txBody>
      </p:sp>
      <p:sp>
        <p:nvSpPr>
          <p:cNvPr id="11" name="Quad Arrow Callout 10"/>
          <p:cNvSpPr/>
          <p:nvPr/>
        </p:nvSpPr>
        <p:spPr>
          <a:xfrm>
            <a:off x="4261643" y="3726372"/>
            <a:ext cx="405531" cy="416495"/>
          </a:xfrm>
          <a:prstGeom prst="quadArrowCallout">
            <a:avLst/>
          </a:prstGeom>
          <a:solidFill>
            <a:schemeClr val="accent1">
              <a:lumMod val="50000"/>
            </a:schemeClr>
          </a:solidFill>
        </p:spPr>
        <p:txBody>
          <a:bodyPr wrap="square" lIns="0" tIns="0" rIns="0" bIns="0" rtlCol="0" anchor="ctr">
            <a:noAutofit/>
          </a:bodyPr>
          <a:lstStyle/>
          <a:p>
            <a:pPr algn="ctr" defTabSz="685800" fontAlgn="auto">
              <a:spcBef>
                <a:spcPts val="0"/>
              </a:spcBef>
              <a:spcAft>
                <a:spcPts val="0"/>
              </a:spcAft>
            </a:pPr>
            <a:endParaRPr lang="en-US" sz="900" dirty="0" err="1">
              <a:solidFill>
                <a:srgbClr val="FFFFFF"/>
              </a:solidFill>
              <a:latin typeface="Arial"/>
              <a:cs typeface="Arial"/>
            </a:endParaRPr>
          </a:p>
        </p:txBody>
      </p:sp>
      <p:sp>
        <p:nvSpPr>
          <p:cNvPr id="12" name="Quad Arrow Callout 11"/>
          <p:cNvSpPr/>
          <p:nvPr/>
        </p:nvSpPr>
        <p:spPr>
          <a:xfrm>
            <a:off x="5956292" y="3808244"/>
            <a:ext cx="405531" cy="416495"/>
          </a:xfrm>
          <a:prstGeom prst="quadArrowCallout">
            <a:avLst/>
          </a:prstGeom>
          <a:solidFill>
            <a:schemeClr val="accent1">
              <a:lumMod val="50000"/>
            </a:schemeClr>
          </a:solidFill>
        </p:spPr>
        <p:txBody>
          <a:bodyPr wrap="square" lIns="0" tIns="0" rIns="0" bIns="0" rtlCol="0" anchor="ctr">
            <a:noAutofit/>
          </a:bodyPr>
          <a:lstStyle/>
          <a:p>
            <a:pPr algn="ctr" defTabSz="685800" fontAlgn="auto">
              <a:spcBef>
                <a:spcPts val="0"/>
              </a:spcBef>
              <a:spcAft>
                <a:spcPts val="0"/>
              </a:spcAft>
            </a:pPr>
            <a:endParaRPr lang="en-US" sz="900" dirty="0" err="1">
              <a:solidFill>
                <a:srgbClr val="FFFFFF"/>
              </a:solidFill>
              <a:latin typeface="Arial"/>
              <a:cs typeface="Arial"/>
            </a:endParaRPr>
          </a:p>
        </p:txBody>
      </p:sp>
      <p:sp>
        <p:nvSpPr>
          <p:cNvPr id="13" name="TextBox 12">
            <a:extLst>
              <a:ext uri="{FF2B5EF4-FFF2-40B4-BE49-F238E27FC236}">
                <a16:creationId xmlns:a16="http://schemas.microsoft.com/office/drawing/2014/main" id="{F69FCE42-0E9A-4275-BC4E-0FF80AB75C56}"/>
              </a:ext>
            </a:extLst>
          </p:cNvPr>
          <p:cNvSpPr txBox="1"/>
          <p:nvPr/>
        </p:nvSpPr>
        <p:spPr>
          <a:xfrm>
            <a:off x="7829756" y="3601550"/>
            <a:ext cx="1290451" cy="1093376"/>
          </a:xfrm>
          <a:prstGeom prst="rect">
            <a:avLst/>
          </a:prstGeom>
          <a:noFill/>
        </p:spPr>
        <p:txBody>
          <a:bodyPr wrap="square" rtlCol="0">
            <a:spAutoFit/>
          </a:bodyPr>
          <a:lstStyle/>
          <a:p>
            <a:pPr defTabSz="685800" fontAlgn="auto">
              <a:lnSpc>
                <a:spcPct val="150000"/>
              </a:lnSpc>
              <a:spcBef>
                <a:spcPts val="0"/>
              </a:spcBef>
              <a:spcAft>
                <a:spcPts val="0"/>
              </a:spcAft>
            </a:pPr>
            <a:r>
              <a:rPr lang="en-US" sz="1500" dirty="0">
                <a:solidFill>
                  <a:srgbClr val="FFFFFF"/>
                </a:solidFill>
                <a:latin typeface="IBM Plex Sans"/>
              </a:rPr>
              <a:t>Rapid Innovation and Insights</a:t>
            </a:r>
          </a:p>
        </p:txBody>
      </p:sp>
      <p:sp>
        <p:nvSpPr>
          <p:cNvPr id="4" name="Rectangle 3">
            <a:extLst>
              <a:ext uri="{FF2B5EF4-FFF2-40B4-BE49-F238E27FC236}">
                <a16:creationId xmlns:a16="http://schemas.microsoft.com/office/drawing/2014/main" id="{737ABA2D-0CD5-45A5-AA6A-93939DFD3FF2}"/>
              </a:ext>
            </a:extLst>
          </p:cNvPr>
          <p:cNvSpPr/>
          <p:nvPr/>
        </p:nvSpPr>
        <p:spPr>
          <a:xfrm>
            <a:off x="2184191" y="4511635"/>
            <a:ext cx="723275" cy="300082"/>
          </a:xfrm>
          <a:prstGeom prst="rect">
            <a:avLst/>
          </a:prstGeom>
        </p:spPr>
        <p:txBody>
          <a:bodyPr wrap="none">
            <a:spAutoFit/>
          </a:bodyPr>
          <a:lstStyle/>
          <a:p>
            <a:pPr defTabSz="685800" fontAlgn="auto">
              <a:spcBef>
                <a:spcPts val="0"/>
              </a:spcBef>
              <a:spcAft>
                <a:spcPts val="0"/>
              </a:spcAft>
            </a:pPr>
            <a:r>
              <a:rPr lang="en-US" sz="1350" dirty="0">
                <a:solidFill>
                  <a:srgbClr val="FFFFFF"/>
                </a:solidFill>
                <a:latin typeface="IBM Plex Sans"/>
              </a:rPr>
              <a:t>Collect</a:t>
            </a:r>
          </a:p>
        </p:txBody>
      </p:sp>
      <p:sp>
        <p:nvSpPr>
          <p:cNvPr id="15" name="Rectangle 14">
            <a:extLst>
              <a:ext uri="{FF2B5EF4-FFF2-40B4-BE49-F238E27FC236}">
                <a16:creationId xmlns:a16="http://schemas.microsoft.com/office/drawing/2014/main" id="{F401AD91-2B4D-4A7A-8C54-66163031EF88}"/>
              </a:ext>
            </a:extLst>
          </p:cNvPr>
          <p:cNvSpPr/>
          <p:nvPr/>
        </p:nvSpPr>
        <p:spPr>
          <a:xfrm>
            <a:off x="3414880" y="4511635"/>
            <a:ext cx="870751" cy="300082"/>
          </a:xfrm>
          <a:prstGeom prst="rect">
            <a:avLst/>
          </a:prstGeom>
        </p:spPr>
        <p:txBody>
          <a:bodyPr wrap="none">
            <a:spAutoFit/>
          </a:bodyPr>
          <a:lstStyle/>
          <a:p>
            <a:pPr defTabSz="685800" fontAlgn="auto">
              <a:spcBef>
                <a:spcPts val="0"/>
              </a:spcBef>
              <a:spcAft>
                <a:spcPts val="0"/>
              </a:spcAft>
            </a:pPr>
            <a:r>
              <a:rPr lang="en-US" sz="1350" dirty="0">
                <a:solidFill>
                  <a:srgbClr val="FFFFFF"/>
                </a:solidFill>
                <a:latin typeface="IBM Plex Sans"/>
              </a:rPr>
              <a:t>Organize</a:t>
            </a:r>
          </a:p>
        </p:txBody>
      </p:sp>
      <p:sp>
        <p:nvSpPr>
          <p:cNvPr id="16" name="Rectangle 15">
            <a:extLst>
              <a:ext uri="{FF2B5EF4-FFF2-40B4-BE49-F238E27FC236}">
                <a16:creationId xmlns:a16="http://schemas.microsoft.com/office/drawing/2014/main" id="{609AD8B7-1FA1-4F28-92EA-C0EBC0EA89C0}"/>
              </a:ext>
            </a:extLst>
          </p:cNvPr>
          <p:cNvSpPr/>
          <p:nvPr/>
        </p:nvSpPr>
        <p:spPr>
          <a:xfrm>
            <a:off x="4855640" y="4511635"/>
            <a:ext cx="793807" cy="300082"/>
          </a:xfrm>
          <a:prstGeom prst="rect">
            <a:avLst/>
          </a:prstGeom>
        </p:spPr>
        <p:txBody>
          <a:bodyPr wrap="none">
            <a:spAutoFit/>
          </a:bodyPr>
          <a:lstStyle/>
          <a:p>
            <a:pPr defTabSz="685800" fontAlgn="auto">
              <a:spcBef>
                <a:spcPts val="0"/>
              </a:spcBef>
              <a:spcAft>
                <a:spcPts val="0"/>
              </a:spcAft>
            </a:pPr>
            <a:r>
              <a:rPr lang="en-US" sz="1350" dirty="0">
                <a:solidFill>
                  <a:srgbClr val="FFFFFF"/>
                </a:solidFill>
                <a:latin typeface="IBM Plex Sans"/>
              </a:rPr>
              <a:t>Analyze</a:t>
            </a:r>
          </a:p>
        </p:txBody>
      </p:sp>
      <p:sp>
        <p:nvSpPr>
          <p:cNvPr id="17" name="Rectangle 16">
            <a:extLst>
              <a:ext uri="{FF2B5EF4-FFF2-40B4-BE49-F238E27FC236}">
                <a16:creationId xmlns:a16="http://schemas.microsoft.com/office/drawing/2014/main" id="{79948DC0-75C8-42EA-9E0F-AB1D1FB79401}"/>
              </a:ext>
            </a:extLst>
          </p:cNvPr>
          <p:cNvSpPr/>
          <p:nvPr/>
        </p:nvSpPr>
        <p:spPr>
          <a:xfrm>
            <a:off x="5953270" y="4515369"/>
            <a:ext cx="949299" cy="300082"/>
          </a:xfrm>
          <a:prstGeom prst="rect">
            <a:avLst/>
          </a:prstGeom>
        </p:spPr>
        <p:txBody>
          <a:bodyPr wrap="none">
            <a:spAutoFit/>
          </a:bodyPr>
          <a:lstStyle/>
          <a:p>
            <a:pPr defTabSz="685800" fontAlgn="auto">
              <a:spcBef>
                <a:spcPts val="0"/>
              </a:spcBef>
              <a:spcAft>
                <a:spcPts val="0"/>
              </a:spcAft>
            </a:pPr>
            <a:r>
              <a:rPr lang="en-US" sz="1350" dirty="0">
                <a:solidFill>
                  <a:srgbClr val="FFFFFF"/>
                </a:solidFill>
                <a:latin typeface="IBM Plex Sans"/>
              </a:rPr>
              <a:t>Automate</a:t>
            </a:r>
          </a:p>
        </p:txBody>
      </p:sp>
      <p:sp>
        <p:nvSpPr>
          <p:cNvPr id="5" name="TextBox 4">
            <a:extLst>
              <a:ext uri="{FF2B5EF4-FFF2-40B4-BE49-F238E27FC236}">
                <a16:creationId xmlns:a16="http://schemas.microsoft.com/office/drawing/2014/main" id="{735F8D5E-BFE9-4380-ABDD-E956452D274E}"/>
              </a:ext>
            </a:extLst>
          </p:cNvPr>
          <p:cNvSpPr txBox="1"/>
          <p:nvPr/>
        </p:nvSpPr>
        <p:spPr>
          <a:xfrm>
            <a:off x="298792" y="3686359"/>
            <a:ext cx="838986" cy="507831"/>
          </a:xfrm>
          <a:prstGeom prst="rect">
            <a:avLst/>
          </a:prstGeom>
          <a:noFill/>
        </p:spPr>
        <p:txBody>
          <a:bodyPr wrap="square" rtlCol="0">
            <a:spAutoFit/>
          </a:bodyPr>
          <a:lstStyle/>
          <a:p>
            <a:pPr algn="r" defTabSz="685800" fontAlgn="auto">
              <a:spcBef>
                <a:spcPts val="0"/>
              </a:spcBef>
              <a:spcAft>
                <a:spcPts val="0"/>
              </a:spcAft>
            </a:pPr>
            <a:r>
              <a:rPr lang="en-US" sz="1350" b="1" dirty="0">
                <a:solidFill>
                  <a:srgbClr val="FFFFFF"/>
                </a:solidFill>
                <a:latin typeface="IBM Plex Sans"/>
              </a:rPr>
              <a:t>APPS &amp; INFRA</a:t>
            </a:r>
          </a:p>
        </p:txBody>
      </p:sp>
      <p:sp>
        <p:nvSpPr>
          <p:cNvPr id="19" name="TextBox 18">
            <a:extLst>
              <a:ext uri="{FF2B5EF4-FFF2-40B4-BE49-F238E27FC236}">
                <a16:creationId xmlns:a16="http://schemas.microsoft.com/office/drawing/2014/main" id="{BC90DDA7-AAE4-4B04-A844-6EF10E7D22F3}"/>
              </a:ext>
            </a:extLst>
          </p:cNvPr>
          <p:cNvSpPr txBox="1"/>
          <p:nvPr/>
        </p:nvSpPr>
        <p:spPr>
          <a:xfrm>
            <a:off x="563418" y="4511635"/>
            <a:ext cx="838987" cy="300082"/>
          </a:xfrm>
          <a:prstGeom prst="rect">
            <a:avLst/>
          </a:prstGeom>
          <a:noFill/>
        </p:spPr>
        <p:txBody>
          <a:bodyPr wrap="square" rtlCol="0">
            <a:spAutoFit/>
          </a:bodyPr>
          <a:lstStyle/>
          <a:p>
            <a:pPr defTabSz="685800" fontAlgn="auto">
              <a:spcBef>
                <a:spcPts val="0"/>
              </a:spcBef>
              <a:spcAft>
                <a:spcPts val="0"/>
              </a:spcAft>
            </a:pPr>
            <a:r>
              <a:rPr lang="en-US" sz="1350" b="1" dirty="0">
                <a:solidFill>
                  <a:srgbClr val="FFFFFF"/>
                </a:solidFill>
                <a:latin typeface="IBM Plex Sans"/>
              </a:rPr>
              <a:t>DATA</a:t>
            </a:r>
          </a:p>
        </p:txBody>
      </p:sp>
    </p:spTree>
    <p:extLst>
      <p:ext uri="{BB962C8B-B14F-4D97-AF65-F5344CB8AC3E}">
        <p14:creationId xmlns:p14="http://schemas.microsoft.com/office/powerpoint/2010/main" val="144282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defTabSz="685577" fontAlgn="auto">
              <a:spcBef>
                <a:spcPts val="0"/>
              </a:spcBef>
              <a:spcAft>
                <a:spcPts val="0"/>
              </a:spcAft>
              <a:defRPr/>
            </a:pPr>
            <a:fld id="{D0BE6F14-FF48-0F4F-A8AA-2E3F25371E4A}" type="slidenum">
              <a:rPr lang="en-US">
                <a:solidFill>
                  <a:srgbClr val="FFFFFF"/>
                </a:solidFill>
                <a:latin typeface="IBM Plex Sans"/>
              </a:rPr>
              <a:pPr defTabSz="685577" fontAlgn="auto">
                <a:spcBef>
                  <a:spcPts val="0"/>
                </a:spcBef>
                <a:spcAft>
                  <a:spcPts val="0"/>
                </a:spcAft>
                <a:defRPr/>
              </a:pPr>
              <a:t>8</a:t>
            </a:fld>
            <a:endParaRPr lang="en-US" dirty="0">
              <a:solidFill>
                <a:srgbClr val="FFFFFF"/>
              </a:solidFill>
              <a:latin typeface="IBM Plex Sans"/>
            </a:endParaRPr>
          </a:p>
        </p:txBody>
      </p:sp>
      <p:sp>
        <p:nvSpPr>
          <p:cNvPr id="7" name="Slide Number Placeholder 2">
            <a:extLst>
              <a:ext uri="{FF2B5EF4-FFF2-40B4-BE49-F238E27FC236}">
                <a16:creationId xmlns:a16="http://schemas.microsoft.com/office/drawing/2014/main" id="{DF489C4B-5956-4CEF-8EAB-76376D1A6898}"/>
              </a:ext>
            </a:extLst>
          </p:cNvPr>
          <p:cNvSpPr txBox="1">
            <a:spLocks/>
          </p:cNvSpPr>
          <p:nvPr/>
        </p:nvSpPr>
        <p:spPr>
          <a:xfrm>
            <a:off x="6857404" y="5683143"/>
            <a:ext cx="2056865" cy="137124"/>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577" fontAlgn="auto">
              <a:spcBef>
                <a:spcPts val="0"/>
              </a:spcBef>
              <a:spcAft>
                <a:spcPts val="0"/>
              </a:spcAft>
              <a:defRPr/>
            </a:pPr>
            <a:fld id="{D0BE6F14-FF48-0F4F-A8AA-2E3F25371E4A}" type="slidenum">
              <a:rPr lang="en-US">
                <a:solidFill>
                  <a:srgbClr val="000000"/>
                </a:solidFill>
                <a:latin typeface="IBM Plex Sans"/>
              </a:rPr>
              <a:pPr defTabSz="685577" fontAlgn="auto">
                <a:spcBef>
                  <a:spcPts val="0"/>
                </a:spcBef>
                <a:spcAft>
                  <a:spcPts val="0"/>
                </a:spcAft>
                <a:defRPr/>
              </a:pPr>
              <a:t>8</a:t>
            </a:fld>
            <a:endParaRPr lang="en-US" dirty="0">
              <a:solidFill>
                <a:srgbClr val="000000"/>
              </a:solidFill>
              <a:latin typeface="IBM Plex Sans"/>
            </a:endParaRPr>
          </a:p>
        </p:txBody>
      </p:sp>
      <p:pic>
        <p:nvPicPr>
          <p:cNvPr id="10" name="Picture 9">
            <a:extLst>
              <a:ext uri="{FF2B5EF4-FFF2-40B4-BE49-F238E27FC236}">
                <a16:creationId xmlns:a16="http://schemas.microsoft.com/office/drawing/2014/main" id="{C332D2F7-8B91-4BE2-85A3-C927A6DA77B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866486"/>
            <a:ext cx="4570810" cy="5142161"/>
          </a:xfrm>
          <a:prstGeom prst="rect">
            <a:avLst/>
          </a:prstGeom>
        </p:spPr>
      </p:pic>
      <p:sp>
        <p:nvSpPr>
          <p:cNvPr id="12" name="Title 1">
            <a:extLst>
              <a:ext uri="{FF2B5EF4-FFF2-40B4-BE49-F238E27FC236}">
                <a16:creationId xmlns:a16="http://schemas.microsoft.com/office/drawing/2014/main" id="{F5535175-F6B4-4D10-A465-A2272292FE60}"/>
              </a:ext>
            </a:extLst>
          </p:cNvPr>
          <p:cNvSpPr>
            <a:spLocks noGrp="1"/>
          </p:cNvSpPr>
          <p:nvPr>
            <p:ph type="title"/>
          </p:nvPr>
        </p:nvSpPr>
        <p:spPr>
          <a:xfrm>
            <a:off x="228600" y="1187079"/>
            <a:ext cx="4314249" cy="1557045"/>
          </a:xfrm>
        </p:spPr>
        <p:txBody>
          <a:bodyPr/>
          <a:lstStyle/>
          <a:p>
            <a:r>
              <a:rPr lang="en-US" sz="3600" dirty="0"/>
              <a:t>Greater flexibility, &amp; proven methods are critical</a:t>
            </a:r>
          </a:p>
        </p:txBody>
      </p:sp>
      <p:sp>
        <p:nvSpPr>
          <p:cNvPr id="13" name="Text Placeholder 19">
            <a:extLst>
              <a:ext uri="{FF2B5EF4-FFF2-40B4-BE49-F238E27FC236}">
                <a16:creationId xmlns:a16="http://schemas.microsoft.com/office/drawing/2014/main" id="{B3BF5406-A4CC-4641-972A-240260218566}"/>
              </a:ext>
            </a:extLst>
          </p:cNvPr>
          <p:cNvSpPr txBox="1">
            <a:spLocks/>
          </p:cNvSpPr>
          <p:nvPr/>
        </p:nvSpPr>
        <p:spPr>
          <a:xfrm>
            <a:off x="312195" y="3018996"/>
            <a:ext cx="3881005" cy="1534705"/>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0209" lvl="1" indent="-170209" defTabSz="457052" fontAlgn="auto">
              <a:buFont typeface="Arial" panose="020B0604020202020204" pitchFamily="34" charset="0"/>
              <a:buChar char="•"/>
              <a:defRPr/>
            </a:pPr>
            <a:r>
              <a:rPr lang="en-US" sz="1949" dirty="0">
                <a:solidFill>
                  <a:srgbClr val="FFFFFF"/>
                </a:solidFill>
                <a:latin typeface="IBM Plex Sans"/>
              </a:rPr>
              <a:t>Open standards to modernize &amp; shift apps, without lock in</a:t>
            </a:r>
          </a:p>
          <a:p>
            <a:pPr marL="170209" lvl="1" indent="-170209" defTabSz="457052" fontAlgn="auto">
              <a:buFont typeface="Arial" panose="020B0604020202020204" pitchFamily="34" charset="0"/>
              <a:buChar char="•"/>
              <a:defRPr/>
            </a:pPr>
            <a:r>
              <a:rPr lang="en-US" sz="1949" dirty="0">
                <a:solidFill>
                  <a:srgbClr val="FFFFFF"/>
                </a:solidFill>
                <a:latin typeface="IBM Plex Sans"/>
              </a:rPr>
              <a:t>Access to more data types, sources, &amp;  algorithms</a:t>
            </a:r>
          </a:p>
          <a:p>
            <a:pPr marL="170209" lvl="1" indent="-170209" defTabSz="457052" fontAlgn="auto">
              <a:buFont typeface="Arial" panose="020B0604020202020204" pitchFamily="34" charset="0"/>
              <a:buChar char="•"/>
              <a:defRPr/>
            </a:pPr>
            <a:r>
              <a:rPr lang="en-US" sz="1949" dirty="0">
                <a:solidFill>
                  <a:srgbClr val="FFFFFF"/>
                </a:solidFill>
                <a:latin typeface="IBM Plex Sans"/>
              </a:rPr>
              <a:t>Proven methods to change culture, skills and processes </a:t>
            </a:r>
          </a:p>
        </p:txBody>
      </p:sp>
      <p:sp>
        <p:nvSpPr>
          <p:cNvPr id="9" name="Footer Placeholder 5">
            <a:extLst>
              <a:ext uri="{FF2B5EF4-FFF2-40B4-BE49-F238E27FC236}">
                <a16:creationId xmlns:a16="http://schemas.microsoft.com/office/drawing/2014/main" id="{11D934EE-1AE0-1341-A7E2-B9E4D4463940}"/>
              </a:ext>
            </a:extLst>
          </p:cNvPr>
          <p:cNvSpPr>
            <a:spLocks noGrp="1"/>
          </p:cNvSpPr>
          <p:nvPr>
            <p:ph type="ftr" sz="quarter" idx="11"/>
          </p:nvPr>
        </p:nvSpPr>
        <p:spPr>
          <a:xfrm>
            <a:off x="228600" y="5683730"/>
            <a:ext cx="6400800" cy="137160"/>
          </a:xfrm>
        </p:spPr>
        <p:txBody>
          <a:bodyPr/>
          <a:lstStyle/>
          <a:p>
            <a:pPr defTabSz="685783" fontAlgn="auto">
              <a:spcBef>
                <a:spcPts val="0"/>
              </a:spcBef>
              <a:spcAft>
                <a:spcPts val="0"/>
              </a:spcAft>
            </a:pPr>
            <a:r>
              <a:rPr lang="en-US" dirty="0">
                <a:solidFill>
                  <a:srgbClr val="FFFFFF"/>
                </a:solidFill>
                <a:latin typeface="IBM Plex Sans"/>
              </a:rPr>
              <a:t>Accelerate digital transformation </a:t>
            </a:r>
            <a:r>
              <a:rPr lang="en-US">
                <a:solidFill>
                  <a:srgbClr val="FFFFFF"/>
                </a:solidFill>
                <a:latin typeface="IBM Plex Sans"/>
              </a:rPr>
              <a:t>with Cloud &amp; AI / </a:t>
            </a:r>
            <a:r>
              <a:rPr lang="en-US" dirty="0">
                <a:solidFill>
                  <a:srgbClr val="FFFFFF"/>
                </a:solidFill>
                <a:latin typeface="IBM Plex Sans"/>
              </a:rPr>
              <a:t>July 2018 / © 2018 IBM Corporation</a:t>
            </a:r>
          </a:p>
        </p:txBody>
      </p:sp>
    </p:spTree>
    <p:extLst>
      <p:ext uri="{BB962C8B-B14F-4D97-AF65-F5344CB8AC3E}">
        <p14:creationId xmlns:p14="http://schemas.microsoft.com/office/powerpoint/2010/main" val="263392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defTabSz="685783" fontAlgn="auto">
              <a:spcBef>
                <a:spcPts val="0"/>
              </a:spcBef>
              <a:spcAft>
                <a:spcPts val="0"/>
              </a:spcAft>
              <a:defRPr/>
            </a:pPr>
            <a:fld id="{D0BE6F14-FF48-0F4F-A8AA-2E3F25371E4A}" type="slidenum">
              <a:rPr lang="en-US">
                <a:solidFill>
                  <a:srgbClr val="FFFFFF"/>
                </a:solidFill>
                <a:latin typeface="IBM Plex Sans"/>
              </a:rPr>
              <a:pPr defTabSz="685783" fontAlgn="auto">
                <a:spcBef>
                  <a:spcPts val="0"/>
                </a:spcBef>
                <a:spcAft>
                  <a:spcPts val="0"/>
                </a:spcAft>
                <a:defRPr/>
              </a:pPr>
              <a:t>9</a:t>
            </a:fld>
            <a:endParaRPr lang="en-US" dirty="0">
              <a:solidFill>
                <a:srgbClr val="FFFFFF"/>
              </a:solidFill>
              <a:latin typeface="IBM Plex Sans"/>
            </a:endParaRPr>
          </a:p>
        </p:txBody>
      </p:sp>
      <p:sp>
        <p:nvSpPr>
          <p:cNvPr id="3" name="Footer Placeholder 2"/>
          <p:cNvSpPr>
            <a:spLocks noGrp="1"/>
          </p:cNvSpPr>
          <p:nvPr>
            <p:ph type="ftr" sz="quarter" idx="11"/>
          </p:nvPr>
        </p:nvSpPr>
        <p:spPr/>
        <p:txBody>
          <a:bodyPr/>
          <a:lstStyle/>
          <a:p>
            <a:pPr defTabSz="685783" fontAlgn="auto">
              <a:spcBef>
                <a:spcPts val="0"/>
              </a:spcBef>
              <a:spcAft>
                <a:spcPts val="0"/>
              </a:spcAft>
              <a:defRPr/>
            </a:pPr>
            <a:r>
              <a:rPr lang="de-DE" dirty="0">
                <a:solidFill>
                  <a:srgbClr val="FFFFFF"/>
                </a:solidFill>
                <a:latin typeface="IBM Plex Sans"/>
              </a:rPr>
              <a:t>IBM Cloud / DOC ID / July 2018 / © 2018 IBM Corporation</a:t>
            </a:r>
            <a:endParaRPr lang="en-US" dirty="0">
              <a:solidFill>
                <a:srgbClr val="FFFFFF"/>
              </a:solidFill>
              <a:latin typeface="IBM Plex Sans"/>
            </a:endParaRPr>
          </a:p>
        </p:txBody>
      </p:sp>
      <p:sp>
        <p:nvSpPr>
          <p:cNvPr id="7" name="Slide Number Placeholder 2">
            <a:extLst>
              <a:ext uri="{FF2B5EF4-FFF2-40B4-BE49-F238E27FC236}">
                <a16:creationId xmlns:a16="http://schemas.microsoft.com/office/drawing/2014/main" id="{DF489C4B-5956-4CEF-8EAB-76376D1A6898}"/>
              </a:ext>
            </a:extLst>
          </p:cNvPr>
          <p:cNvSpPr txBox="1">
            <a:spLocks/>
          </p:cNvSpPr>
          <p:nvPr/>
        </p:nvSpPr>
        <p:spPr>
          <a:xfrm>
            <a:off x="6858000" y="568373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83" fontAlgn="auto">
              <a:spcBef>
                <a:spcPts val="0"/>
              </a:spcBef>
              <a:spcAft>
                <a:spcPts val="0"/>
              </a:spcAft>
              <a:defRPr/>
            </a:pPr>
            <a:fld id="{D0BE6F14-FF48-0F4F-A8AA-2E3F25371E4A}" type="slidenum">
              <a:rPr lang="en-US">
                <a:solidFill>
                  <a:srgbClr val="FFFFFF"/>
                </a:solidFill>
                <a:latin typeface="IBM Plex Sans"/>
              </a:rPr>
              <a:pPr defTabSz="685783" fontAlgn="auto">
                <a:spcBef>
                  <a:spcPts val="0"/>
                </a:spcBef>
                <a:spcAft>
                  <a:spcPts val="0"/>
                </a:spcAft>
                <a:defRPr/>
              </a:pPr>
              <a:t>9</a:t>
            </a:fld>
            <a:endParaRPr lang="en-US" dirty="0">
              <a:solidFill>
                <a:srgbClr val="FFFFFF"/>
              </a:solidFill>
              <a:latin typeface="IBM Plex Sans"/>
            </a:endParaRPr>
          </a:p>
        </p:txBody>
      </p:sp>
      <p:sp>
        <p:nvSpPr>
          <p:cNvPr id="8" name="Footer Placeholder 6">
            <a:extLst>
              <a:ext uri="{FF2B5EF4-FFF2-40B4-BE49-F238E27FC236}">
                <a16:creationId xmlns:a16="http://schemas.microsoft.com/office/drawing/2014/main" id="{B039896E-28CA-4904-88D7-E31B3495272B}"/>
              </a:ext>
            </a:extLst>
          </p:cNvPr>
          <p:cNvSpPr txBox="1">
            <a:spLocks/>
          </p:cNvSpPr>
          <p:nvPr/>
        </p:nvSpPr>
        <p:spPr>
          <a:xfrm>
            <a:off x="228600" y="568373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83" fontAlgn="auto">
              <a:spcBef>
                <a:spcPts val="0"/>
              </a:spcBef>
              <a:spcAft>
                <a:spcPts val="0"/>
              </a:spcAft>
              <a:defRPr/>
            </a:pPr>
            <a:r>
              <a:rPr lang="de-DE" dirty="0">
                <a:solidFill>
                  <a:srgbClr val="000000"/>
                </a:solidFill>
                <a:latin typeface="IBM Plex Sans"/>
              </a:rPr>
              <a:t>Accelerate digital transformation </a:t>
            </a:r>
            <a:r>
              <a:rPr lang="de-DE">
                <a:solidFill>
                  <a:srgbClr val="000000"/>
                </a:solidFill>
                <a:latin typeface="IBM Plex Sans"/>
              </a:rPr>
              <a:t>with Cloud &amp; AI / </a:t>
            </a:r>
            <a:r>
              <a:rPr lang="de-DE" dirty="0">
                <a:solidFill>
                  <a:srgbClr val="000000"/>
                </a:solidFill>
                <a:latin typeface="IBM Plex Sans"/>
              </a:rPr>
              <a:t>July 2018 / © 2018 IBM Corporation</a:t>
            </a:r>
            <a:endParaRPr lang="en-US" dirty="0">
              <a:solidFill>
                <a:srgbClr val="000000"/>
              </a:solidFill>
              <a:latin typeface="IBM Plex Sans"/>
            </a:endParaRPr>
          </a:p>
        </p:txBody>
      </p:sp>
      <p:sp>
        <p:nvSpPr>
          <p:cNvPr id="12" name="Title 1">
            <a:extLst>
              <a:ext uri="{FF2B5EF4-FFF2-40B4-BE49-F238E27FC236}">
                <a16:creationId xmlns:a16="http://schemas.microsoft.com/office/drawing/2014/main" id="{F5535175-F6B4-4D10-A465-A2272292FE60}"/>
              </a:ext>
            </a:extLst>
          </p:cNvPr>
          <p:cNvSpPr>
            <a:spLocks noGrp="1"/>
          </p:cNvSpPr>
          <p:nvPr>
            <p:ph type="title"/>
          </p:nvPr>
        </p:nvSpPr>
        <p:spPr>
          <a:xfrm>
            <a:off x="4924484" y="1275087"/>
            <a:ext cx="3867032" cy="1514113"/>
          </a:xfrm>
        </p:spPr>
        <p:txBody>
          <a:bodyPr/>
          <a:lstStyle/>
          <a:p>
            <a:r>
              <a:rPr lang="en-US" sz="3600" dirty="0"/>
              <a:t>Applications must become borderless</a:t>
            </a:r>
          </a:p>
        </p:txBody>
      </p:sp>
      <p:sp>
        <p:nvSpPr>
          <p:cNvPr id="13" name="Text Placeholder 19">
            <a:extLst>
              <a:ext uri="{FF2B5EF4-FFF2-40B4-BE49-F238E27FC236}">
                <a16:creationId xmlns:a16="http://schemas.microsoft.com/office/drawing/2014/main" id="{B3BF5406-A4CC-4641-972A-240260218566}"/>
              </a:ext>
            </a:extLst>
          </p:cNvPr>
          <p:cNvSpPr txBox="1">
            <a:spLocks/>
          </p:cNvSpPr>
          <p:nvPr/>
        </p:nvSpPr>
        <p:spPr>
          <a:xfrm>
            <a:off x="4949635" y="3043666"/>
            <a:ext cx="3583899" cy="1799344"/>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0260" lvl="1" indent="-170260" defTabSz="457189" fontAlgn="auto">
              <a:buFont typeface="Arial" panose="020B0604020202020204" pitchFamily="34" charset="0"/>
              <a:buChar char="•"/>
              <a:defRPr/>
            </a:pPr>
            <a:r>
              <a:rPr lang="en-US" sz="1950" dirty="0">
                <a:solidFill>
                  <a:srgbClr val="FFFFFF"/>
                </a:solidFill>
                <a:latin typeface="IBM Plex Sans"/>
              </a:rPr>
              <a:t>Containers to move apps, when and where you want to</a:t>
            </a:r>
          </a:p>
          <a:p>
            <a:pPr marL="170260" lvl="1" indent="-170260" defTabSz="457189" fontAlgn="auto">
              <a:buFont typeface="Arial" panose="020B0604020202020204" pitchFamily="34" charset="0"/>
              <a:buChar char="•"/>
              <a:defRPr/>
            </a:pPr>
            <a:r>
              <a:rPr lang="en-US" sz="1950" dirty="0">
                <a:solidFill>
                  <a:srgbClr val="FFFFFF"/>
                </a:solidFill>
                <a:latin typeface="IBM Plex Sans"/>
              </a:rPr>
              <a:t>Micro-services and APIs to rapidly iterate &amp; connect</a:t>
            </a:r>
          </a:p>
          <a:p>
            <a:pPr marL="170260" lvl="1" indent="-170260" defTabSz="457189" fontAlgn="auto">
              <a:buFont typeface="Arial" panose="020B0604020202020204" pitchFamily="34" charset="0"/>
              <a:buChar char="•"/>
              <a:defRPr/>
            </a:pPr>
            <a:r>
              <a:rPr lang="en-US" sz="1950" dirty="0">
                <a:solidFill>
                  <a:srgbClr val="FFFFFF"/>
                </a:solidFill>
                <a:latin typeface="IBM Plex Sans"/>
              </a:rPr>
              <a:t>Multicloud DevOps to optimize delivery / workloads</a:t>
            </a:r>
          </a:p>
        </p:txBody>
      </p:sp>
      <p:pic>
        <p:nvPicPr>
          <p:cNvPr id="9" name="Picture 8">
            <a:extLst>
              <a:ext uri="{FF2B5EF4-FFF2-40B4-BE49-F238E27FC236}">
                <a16:creationId xmlns:a16="http://schemas.microsoft.com/office/drawing/2014/main" id="{E1A5ADEE-2D71-4658-B0D6-BEEC035DE4A0}"/>
              </a:ext>
            </a:extLst>
          </p:cNvPr>
          <p:cNvPicPr>
            <a:picLocks noChangeAspect="1"/>
          </p:cNvPicPr>
          <p:nvPr/>
        </p:nvPicPr>
        <p:blipFill rotWithShape="1">
          <a:blip r:embed="rId3"/>
          <a:srcRect l="17275" r="6739"/>
          <a:stretch/>
        </p:blipFill>
        <p:spPr>
          <a:xfrm>
            <a:off x="0" y="866518"/>
            <a:ext cx="4572000" cy="5143500"/>
          </a:xfrm>
          <a:prstGeom prst="rect">
            <a:avLst/>
          </a:prstGeom>
        </p:spPr>
      </p:pic>
    </p:spTree>
    <p:extLst>
      <p:ext uri="{BB962C8B-B14F-4D97-AF65-F5344CB8AC3E}">
        <p14:creationId xmlns:p14="http://schemas.microsoft.com/office/powerpoint/2010/main" val="1576086874"/>
      </p:ext>
    </p:extLst>
  </p:cSld>
  <p:clrMapOvr>
    <a:masterClrMapping/>
  </p:clrMapOvr>
</p:sld>
</file>

<file path=ppt/theme/theme1.xml><?xml version="1.0" encoding="utf-8"?>
<a:theme xmlns:a="http://schemas.openxmlformats.org/drawingml/2006/main" name="Big_Data_&amp;_Analytics_Brand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BM Cloud 2017">
  <a:themeElements>
    <a:clrScheme name="Custom 2">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AB8FF"/>
      </a:hlink>
      <a:folHlink>
        <a:srgbClr val="FF00FF"/>
      </a:folHlink>
    </a:clrScheme>
    <a:fontScheme name="IBM InterConnect 2017">
      <a:majorFont>
        <a:latin typeface="Helvetica"/>
        <a:ea typeface="Helvetica"/>
        <a:cs typeface="Helvetica"/>
      </a:majorFont>
      <a:minorFont>
        <a:latin typeface="Calibri"/>
        <a:ea typeface="Calibri"/>
        <a:cs typeface="Calibri"/>
      </a:minorFont>
    </a:fontScheme>
    <a:fmtScheme name="IBM InterConnect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 Cloud PPT Template_August 2017 TEST" id="{1146AE28-24B2-4343-8906-A8CB076E5A74}" vid="{95D878A1-EE64-C44C-BD6F-23647F5675F5}"/>
    </a:ext>
  </a:extLst>
</a:theme>
</file>

<file path=ppt/theme/theme3.xml><?xml version="1.0" encoding="utf-8"?>
<a:theme xmlns:a="http://schemas.openxmlformats.org/drawingml/2006/main" name="Watson: Group 1, Blue 70">
  <a:themeElements>
    <a:clrScheme name="Group 1, Blue 70">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736AB9C3-8B0F-C140-96E2-A4DE44FF1FF0}" vid="{FB85549E-812D-1F40-AB9C-9CCC29B3E6E8}"/>
    </a:ext>
  </a:extLst>
</a:theme>
</file>

<file path=ppt/theme/theme4.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5.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6.xml><?xml version="1.0" encoding="utf-8"?>
<a:theme xmlns:a="http://schemas.openxmlformats.org/drawingml/2006/main" name="4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8509</Words>
  <Application>Microsoft Macintosh PowerPoint</Application>
  <PresentationFormat>On-screen Show (4:3)</PresentationFormat>
  <Paragraphs>745</Paragraphs>
  <Slides>48</Slides>
  <Notes>42</Notes>
  <HiddenSlides>7</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0</vt:i4>
      </vt:variant>
      <vt:variant>
        <vt:lpstr>Slide Titles</vt:lpstr>
      </vt:variant>
      <vt:variant>
        <vt:i4>48</vt:i4>
      </vt:variant>
    </vt:vector>
  </HeadingPairs>
  <TitlesOfParts>
    <vt:vector size="65" baseType="lpstr">
      <vt:lpstr>Arial</vt:lpstr>
      <vt:lpstr>Arial Narrow</vt:lpstr>
      <vt:lpstr>Calibri</vt:lpstr>
      <vt:lpstr>Helvetica Light</vt:lpstr>
      <vt:lpstr>Helvetica Neue</vt:lpstr>
      <vt:lpstr>IBM Plex Sans</vt:lpstr>
      <vt:lpstr>IBM Plex Sans Light</vt:lpstr>
      <vt:lpstr>IBMHelvetica2004 Bold</vt:lpstr>
      <vt:lpstr>Symbol</vt:lpstr>
      <vt:lpstr>Times New Roman</vt:lpstr>
      <vt:lpstr>Wingdings</vt:lpstr>
      <vt:lpstr>Big_Data_&amp;_Analytics_Brand_wht_template</vt:lpstr>
      <vt:lpstr>IBM Cloud 2017</vt:lpstr>
      <vt:lpstr>Watson: Group 1, Blue 70</vt:lpstr>
      <vt:lpstr>2_blk_background_2017</vt:lpstr>
      <vt:lpstr>1_blk_background_2017</vt:lpstr>
      <vt:lpstr>4_blk_background_2017</vt:lpstr>
      <vt:lpstr>PowerPoint Presentation</vt:lpstr>
      <vt:lpstr>Clients expect more, and today’s enterprises must respond to compete</vt:lpstr>
      <vt:lpstr>Digital transformation enables better outcomes for business</vt:lpstr>
      <vt:lpstr>Cloud and AI accelerate digital  transformation</vt:lpstr>
      <vt:lpstr>Your journey  is unique</vt:lpstr>
      <vt:lpstr>Complexity is  the new reality</vt:lpstr>
      <vt:lpstr>Apps, data, infrastructure &amp; processes must be transformed on your journey to cloud &amp; AI</vt:lpstr>
      <vt:lpstr>Greater flexibility, &amp; proven methods are critical</vt:lpstr>
      <vt:lpstr>Applications must become borderless</vt:lpstr>
      <vt:lpstr>Data transformed into new insights for customer value   </vt:lpstr>
      <vt:lpstr>PowerPoint Presentation</vt:lpstr>
      <vt:lpstr>An open and flexible architecture accelerates your journey </vt:lpstr>
      <vt:lpstr>IBM has helped thousands of clients realize the benefits of digital transformation</vt:lpstr>
      <vt:lpstr>PowerPoint Presentation</vt:lpstr>
      <vt:lpstr>PowerPoint Presentation</vt:lpstr>
      <vt:lpstr>PowerPoint Presentation</vt:lpstr>
      <vt:lpstr>PowerPoint Presentation</vt:lpstr>
      <vt:lpstr>PowerPoint Presentation</vt:lpstr>
      <vt:lpstr>Definition of the Data Science</vt:lpstr>
      <vt:lpstr>PowerPoint Presentation</vt:lpstr>
      <vt:lpstr>Predictive Analytics</vt:lpstr>
      <vt:lpstr>PowerPoint Presentation</vt:lpstr>
      <vt:lpstr>PowerPoint Presentation</vt:lpstr>
      <vt:lpstr>IBM SPSS Modeler</vt:lpstr>
      <vt:lpstr>IBM SPSS Modeler</vt:lpstr>
      <vt:lpstr>IBM SPSS Modeler</vt:lpstr>
      <vt:lpstr>IBM SPSS Modeler : data mining platform</vt:lpstr>
      <vt:lpstr>Analytical Techniques in IBM SPSS Modeler</vt:lpstr>
      <vt:lpstr>Classification and Prediction</vt:lpstr>
      <vt:lpstr>Segmentation</vt:lpstr>
      <vt:lpstr>Association</vt:lpstr>
      <vt:lpstr>Automated Modeling</vt:lpstr>
      <vt:lpstr>Predict:  Developing a Predictive Model</vt:lpstr>
      <vt:lpstr>IBM SPSS Text Analytics</vt:lpstr>
      <vt:lpstr>Text Analysis: Concepts to Attributes</vt:lpstr>
      <vt:lpstr>PowerPoint Presentation</vt:lpstr>
      <vt:lpstr>Demonstration</vt:lpstr>
      <vt:lpstr>IBM SPSS Modeler User Interface</vt:lpstr>
      <vt:lpstr>IBM SPSS Modeler User Interface – Nodes Palette</vt:lpstr>
      <vt:lpstr>IBM SPSS Modeler User Interface – Stream Canvas</vt:lpstr>
      <vt:lpstr>IBM SPSS Modeler User Interface – Managers Pane &amp; Project Pane</vt:lpstr>
      <vt:lpstr>IBM SPSS on the Cloud, and extended offerings</vt:lpstr>
      <vt:lpstr>IBM SPSS and the cloud</vt:lpstr>
      <vt:lpstr>PowerPoint Presentation</vt:lpstr>
      <vt:lpstr>Interactively explore the analysis of your data science team</vt:lpstr>
      <vt:lpstr>Collaborate Using Projects</vt:lpstr>
      <vt:lpstr>IBM SPSS and IBM Watson Studio… better together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DSX</dc:title>
  <dc:subject/>
  <dc:creator/>
  <cp:lastModifiedBy/>
  <cp:revision>1</cp:revision>
  <cp:lastPrinted>2017-12-14T14:42:33Z</cp:lastPrinted>
  <dcterms:created xsi:type="dcterms:W3CDTF">2017-02-27T08:17:35Z</dcterms:created>
  <dcterms:modified xsi:type="dcterms:W3CDTF">2019-10-23T12:48:17Z</dcterms:modified>
</cp:coreProperties>
</file>